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1E67FA-39D2-4366-8DDF-45B78D94C4EA}" v="3" dt="2020-10-05T07:35:28.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C69CF-AE06-45EA-A850-F4DA370535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41EDD0-865B-4508-B75B-A8556A1A58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9C9F1F6-65EF-4E13-BD35-FD626AB1597F}"/>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C0A70157-D034-4F20-A187-54111E45E7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A613DE-E9C1-4DBE-B702-763580D0508E}"/>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2161169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E34B4-4E67-446A-8C4F-5657141EB5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0179C4-FB45-4D4F-BB0D-E06F287061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A2F2F-24E0-4573-906D-730EE352E3B2}"/>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503212D2-9151-4F41-9159-B9D74A332B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D5DD4C-E7EC-46E6-9372-B11C12973E2F}"/>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1784882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A1670-EEDB-4A74-B3B3-B91E7FAEA1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401AAE-5E35-4572-A777-9F8171A784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1BDA50-2E51-4720-AE34-3A11B6803E46}"/>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D0C07B1A-E91A-4411-B3CB-5E135A1451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7CCC8A-DB62-446C-A660-E0CCE2DA90B7}"/>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2383867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BEABF-BD43-4C92-9575-B68551C327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0B6CDD-7DCA-4233-8143-E564F6058B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05F497-B659-4A70-8E3A-4C271D17D5E7}"/>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74B22D0D-D78C-434A-BF1E-D3FE9E0AFB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D9B750-734B-491C-B322-F4D08E0956C1}"/>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40479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C8AFC-6359-4B1C-B165-19C6193EEC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271652-DF36-467F-A8A1-7CB4C13D10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8D015D-9619-4087-872E-2361C7C17F3C}"/>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D778543D-940C-4F14-8872-CDCF33541F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404FAD-2828-4B30-A9C3-B62CECEE922B}"/>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435091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68100-648B-4E90-81B1-B811CC1D9F5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F6A8B9-1CBF-4C4E-AA45-1DDF03D051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1870F09-9A68-45EE-A35F-81017A7B22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4231D3-7580-4424-AB8B-5FC22DC2E7B9}"/>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6" name="Footer Placeholder 5">
            <a:extLst>
              <a:ext uri="{FF2B5EF4-FFF2-40B4-BE49-F238E27FC236}">
                <a16:creationId xmlns:a16="http://schemas.microsoft.com/office/drawing/2014/main" id="{73C93771-C09E-4B8E-BF6B-C60C36E01A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591FB1-3D90-4D84-9B9B-40DFAA8C28F4}"/>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2300153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1BDA2-8ACB-4201-8DAC-B054EE0F75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AD2296-9D70-41C5-AD28-ED07366333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CA722A-BE2D-4C60-B28F-223DEFB4B6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596A05E-BEB3-4D75-ABC8-184C973AF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77E190-B55D-48F1-9032-603916AB5B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B71A022-8D48-4DE2-A8BB-7092D15ECCE1}"/>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8" name="Footer Placeholder 7">
            <a:extLst>
              <a:ext uri="{FF2B5EF4-FFF2-40B4-BE49-F238E27FC236}">
                <a16:creationId xmlns:a16="http://schemas.microsoft.com/office/drawing/2014/main" id="{383B7858-4672-455A-9D6F-86C3492C9B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4377BA4-37D7-447D-B81E-A6AB686B4523}"/>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11913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3F49C-6931-4AAF-84A4-8E7E77B9BC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8C0FFF-DEB3-4FBB-A535-39D9CB6E346D}"/>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4" name="Footer Placeholder 3">
            <a:extLst>
              <a:ext uri="{FF2B5EF4-FFF2-40B4-BE49-F238E27FC236}">
                <a16:creationId xmlns:a16="http://schemas.microsoft.com/office/drawing/2014/main" id="{59D747F2-2284-4C74-8DA4-C6D6073292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B6AE1C7-2837-4495-9E3F-8706D6A2150D}"/>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194884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3412BE-F205-4F87-BF72-D8EA18AF3207}"/>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3" name="Footer Placeholder 2">
            <a:extLst>
              <a:ext uri="{FF2B5EF4-FFF2-40B4-BE49-F238E27FC236}">
                <a16:creationId xmlns:a16="http://schemas.microsoft.com/office/drawing/2014/main" id="{7D26E37D-3B88-4521-BFE0-3236329350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FD5CEBC-FC79-4694-B4CD-3BFCB5F4B78A}"/>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3443133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E4DBE-4923-4574-9475-EAF4445DCF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70BF9E5-309D-4C3C-8E06-0FEF1BCF23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7EE8CA-C85E-4BC1-9610-072CE3210F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DB481-E167-4826-AB21-CEF3830D1ED7}"/>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6" name="Footer Placeholder 5">
            <a:extLst>
              <a:ext uri="{FF2B5EF4-FFF2-40B4-BE49-F238E27FC236}">
                <a16:creationId xmlns:a16="http://schemas.microsoft.com/office/drawing/2014/main" id="{75BF9DD5-25C7-4CEA-9943-3269D67CC3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A3E45D-0118-4941-A2F0-2506B7C6646A}"/>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134329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708B2-8EEE-4B7E-BF28-C3C61ED6EA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CCB74D-C8A9-4001-9902-A9A6DFA2B8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892618B-7993-47C1-9482-229A7FD41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8C0F2-4DB9-4E31-A9F1-9E8BBCC0E5C2}"/>
              </a:ext>
            </a:extLst>
          </p:cNvPr>
          <p:cNvSpPr>
            <a:spLocks noGrp="1"/>
          </p:cNvSpPr>
          <p:nvPr>
            <p:ph type="dt" sz="half" idx="10"/>
          </p:nvPr>
        </p:nvSpPr>
        <p:spPr/>
        <p:txBody>
          <a:bodyPr/>
          <a:lstStyle/>
          <a:p>
            <a:fld id="{3407B45E-F4E1-4A95-9B85-A4CD15B90725}" type="datetimeFigureOut">
              <a:rPr lang="en-GB" smtClean="0"/>
              <a:t>06/10/2020</a:t>
            </a:fld>
            <a:endParaRPr lang="en-GB"/>
          </a:p>
        </p:txBody>
      </p:sp>
      <p:sp>
        <p:nvSpPr>
          <p:cNvPr id="6" name="Footer Placeholder 5">
            <a:extLst>
              <a:ext uri="{FF2B5EF4-FFF2-40B4-BE49-F238E27FC236}">
                <a16:creationId xmlns:a16="http://schemas.microsoft.com/office/drawing/2014/main" id="{FA3367C2-E052-4C39-8B8E-EEC0B022F8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8BA2DF-2CD1-45A5-B15A-3F9BED937744}"/>
              </a:ext>
            </a:extLst>
          </p:cNvPr>
          <p:cNvSpPr>
            <a:spLocks noGrp="1"/>
          </p:cNvSpPr>
          <p:nvPr>
            <p:ph type="sldNum" sz="quarter" idx="12"/>
          </p:nvPr>
        </p:nvSpPr>
        <p:spPr/>
        <p:txBody>
          <a:bodyPr/>
          <a:lstStyle/>
          <a:p>
            <a:fld id="{0F6B0A2B-A667-4C66-9550-C681FD75A7A5}" type="slidenum">
              <a:rPr lang="en-GB" smtClean="0"/>
              <a:t>‹#›</a:t>
            </a:fld>
            <a:endParaRPr lang="en-GB"/>
          </a:p>
        </p:txBody>
      </p:sp>
    </p:spTree>
    <p:extLst>
      <p:ext uri="{BB962C8B-B14F-4D97-AF65-F5344CB8AC3E}">
        <p14:creationId xmlns:p14="http://schemas.microsoft.com/office/powerpoint/2010/main" val="383558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46C3D7-4420-4F7A-89DB-51DC67A638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E89D24-BA6F-4653-A125-E8551A0553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A2C6EF-072B-44E7-9523-95A2FA1EEC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7B45E-F4E1-4A95-9B85-A4CD15B90725}" type="datetimeFigureOut">
              <a:rPr lang="en-GB" smtClean="0"/>
              <a:t>06/10/2020</a:t>
            </a:fld>
            <a:endParaRPr lang="en-GB"/>
          </a:p>
        </p:txBody>
      </p:sp>
      <p:sp>
        <p:nvSpPr>
          <p:cNvPr id="5" name="Footer Placeholder 4">
            <a:extLst>
              <a:ext uri="{FF2B5EF4-FFF2-40B4-BE49-F238E27FC236}">
                <a16:creationId xmlns:a16="http://schemas.microsoft.com/office/drawing/2014/main" id="{BF81594D-39E3-4B51-9609-2776B16EE3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AD1FDD3-F821-4D21-9D08-36EE6AF4E2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B0A2B-A667-4C66-9550-C681FD75A7A5}" type="slidenum">
              <a:rPr lang="en-GB" smtClean="0"/>
              <a:t>‹#›</a:t>
            </a:fld>
            <a:endParaRPr lang="en-GB"/>
          </a:p>
        </p:txBody>
      </p:sp>
    </p:spTree>
    <p:extLst>
      <p:ext uri="{BB962C8B-B14F-4D97-AF65-F5344CB8AC3E}">
        <p14:creationId xmlns:p14="http://schemas.microsoft.com/office/powerpoint/2010/main" val="688810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1758BC1-41A1-4401-9713-1143989F16DB}"/>
              </a:ext>
            </a:extLst>
          </p:cNvPr>
          <p:cNvSpPr>
            <a:spLocks noGrp="1"/>
          </p:cNvSpPr>
          <p:nvPr>
            <p:ph type="ctrTitle"/>
          </p:nvPr>
        </p:nvSpPr>
        <p:spPr>
          <a:xfrm>
            <a:off x="1848465" y="3298722"/>
            <a:ext cx="8495070" cy="1784402"/>
          </a:xfrm>
        </p:spPr>
        <p:txBody>
          <a:bodyPr anchor="b">
            <a:normAutofit/>
          </a:bodyPr>
          <a:lstStyle/>
          <a:p>
            <a:r>
              <a:rPr lang="en-GB" sz="2900" b="1">
                <a:solidFill>
                  <a:srgbClr val="FFFFFF"/>
                </a:solidFill>
              </a:rPr>
              <a:t>Strategies and service development to maintain and improve the wellbeing of EMA doctors at Marie Stopes UK during the Covid-19 pandemic</a:t>
            </a:r>
            <a:br>
              <a:rPr lang="en-GB" sz="2900">
                <a:solidFill>
                  <a:srgbClr val="FFFFFF"/>
                </a:solidFill>
              </a:rPr>
            </a:br>
            <a:endParaRPr lang="en-GB" sz="2900">
              <a:solidFill>
                <a:srgbClr val="FFFFFF"/>
              </a:solidFill>
            </a:endParaRPr>
          </a:p>
        </p:txBody>
      </p:sp>
      <p:sp>
        <p:nvSpPr>
          <p:cNvPr id="3" name="Subtitle 2">
            <a:extLst>
              <a:ext uri="{FF2B5EF4-FFF2-40B4-BE49-F238E27FC236}">
                <a16:creationId xmlns:a16="http://schemas.microsoft.com/office/drawing/2014/main" id="{AE4DD133-2C36-446B-9AA1-3E3663E7D618}"/>
              </a:ext>
            </a:extLst>
          </p:cNvPr>
          <p:cNvSpPr>
            <a:spLocks noGrp="1"/>
          </p:cNvSpPr>
          <p:nvPr>
            <p:ph type="subTitle" idx="1"/>
          </p:nvPr>
        </p:nvSpPr>
        <p:spPr>
          <a:xfrm>
            <a:off x="1848465" y="5258851"/>
            <a:ext cx="8495070" cy="904005"/>
          </a:xfrm>
        </p:spPr>
        <p:txBody>
          <a:bodyPr>
            <a:normAutofit/>
          </a:bodyPr>
          <a:lstStyle/>
          <a:p>
            <a:r>
              <a:rPr lang="en-GB" sz="1300">
                <a:solidFill>
                  <a:srgbClr val="FFFFFF"/>
                </a:solidFill>
              </a:rPr>
              <a:t>Dr Sarah Salkeld &amp; Dr Yvonne Neubauer</a:t>
            </a:r>
          </a:p>
          <a:p>
            <a:r>
              <a:rPr lang="en-GB" sz="1300">
                <a:solidFill>
                  <a:srgbClr val="FFFFFF"/>
                </a:solidFill>
              </a:rPr>
              <a:t>Marie Stopes UK</a:t>
            </a:r>
          </a:p>
          <a:p>
            <a:r>
              <a:rPr lang="en-GB" sz="1300">
                <a:solidFill>
                  <a:srgbClr val="FFFFFF"/>
                </a:solidFill>
              </a:rPr>
              <a:t>BSACP Conference 12</a:t>
            </a:r>
            <a:r>
              <a:rPr lang="en-GB" sz="1300" baseline="30000">
                <a:solidFill>
                  <a:srgbClr val="FFFFFF"/>
                </a:solidFill>
              </a:rPr>
              <a:t>th</a:t>
            </a:r>
            <a:r>
              <a:rPr lang="en-GB" sz="1300">
                <a:solidFill>
                  <a:srgbClr val="FFFFFF"/>
                </a:solidFill>
              </a:rPr>
              <a:t> October 2020</a:t>
            </a:r>
          </a:p>
        </p:txBody>
      </p:sp>
      <p:sp>
        <p:nvSpPr>
          <p:cNvPr id="11" name="Oval 10">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00B3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311FA015-F5AF-472C-A27F-02825F6D5D50}"/>
              </a:ext>
            </a:extLst>
          </p:cNvPr>
          <p:cNvPicPr>
            <a:picLocks noChangeAspect="1"/>
          </p:cNvPicPr>
          <p:nvPr/>
        </p:nvPicPr>
        <p:blipFill>
          <a:blip r:embed="rId2"/>
          <a:stretch>
            <a:fillRect/>
          </a:stretch>
        </p:blipFill>
        <p:spPr>
          <a:xfrm>
            <a:off x="5337115" y="1666435"/>
            <a:ext cx="1517772" cy="585806"/>
          </a:xfrm>
          <a:prstGeom prst="rect">
            <a:avLst/>
          </a:prstGeom>
        </p:spPr>
      </p:pic>
    </p:spTree>
    <p:extLst>
      <p:ext uri="{BB962C8B-B14F-4D97-AF65-F5344CB8AC3E}">
        <p14:creationId xmlns:p14="http://schemas.microsoft.com/office/powerpoint/2010/main" val="3144405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1187D-3080-4E91-886B-D0A51C61EE03}"/>
              </a:ext>
            </a:extLst>
          </p:cNvPr>
          <p:cNvSpPr>
            <a:spLocks noGrp="1"/>
          </p:cNvSpPr>
          <p:nvPr>
            <p:ph type="title"/>
          </p:nvPr>
        </p:nvSpPr>
        <p:spPr>
          <a:xfrm>
            <a:off x="1136428" y="627564"/>
            <a:ext cx="7474172" cy="1325563"/>
          </a:xfrm>
        </p:spPr>
        <p:txBody>
          <a:bodyPr>
            <a:normAutofit/>
          </a:bodyPr>
          <a:lstStyle/>
          <a:p>
            <a:r>
              <a:rPr lang="en-GB" sz="2800" b="1" dirty="0"/>
              <a:t>A period of rapid changes for the EMA doctors…..</a:t>
            </a:r>
          </a:p>
        </p:txBody>
      </p:sp>
      <p:sp>
        <p:nvSpPr>
          <p:cNvPr id="3" name="Content Placeholder 2">
            <a:extLst>
              <a:ext uri="{FF2B5EF4-FFF2-40B4-BE49-F238E27FC236}">
                <a16:creationId xmlns:a16="http://schemas.microsoft.com/office/drawing/2014/main" id="{4D9A7E4F-82F1-4EA9-8444-7873A868C583}"/>
              </a:ext>
            </a:extLst>
          </p:cNvPr>
          <p:cNvSpPr>
            <a:spLocks noGrp="1"/>
          </p:cNvSpPr>
          <p:nvPr>
            <p:ph idx="1"/>
          </p:nvPr>
        </p:nvSpPr>
        <p:spPr>
          <a:xfrm>
            <a:off x="1136429" y="2180492"/>
            <a:ext cx="7276051" cy="4677508"/>
          </a:xfrm>
        </p:spPr>
        <p:txBody>
          <a:bodyPr anchor="ctr">
            <a:normAutofit/>
          </a:bodyPr>
          <a:lstStyle/>
          <a:p>
            <a:r>
              <a:rPr lang="en-GB" sz="2400" dirty="0"/>
              <a:t>Covid-19 meant that abortion services required rapid, significant changes</a:t>
            </a:r>
          </a:p>
          <a:p>
            <a:r>
              <a:rPr lang="en-GB" sz="2400" dirty="0"/>
              <a:t>Increased workload for the EMA doctors – height of lockdown EMA 90% of abortions</a:t>
            </a:r>
          </a:p>
          <a:p>
            <a:pPr marL="0" indent="0">
              <a:buNone/>
            </a:pPr>
            <a:r>
              <a:rPr lang="en-GB" sz="2400" dirty="0"/>
              <a:t>So what did we do….</a:t>
            </a:r>
          </a:p>
          <a:p>
            <a:r>
              <a:rPr lang="en-GB" sz="2400" dirty="0"/>
              <a:t>Daily doctor team call – updates, share thoughts &amp; learning, increase team building</a:t>
            </a:r>
          </a:p>
          <a:p>
            <a:r>
              <a:rPr lang="en-GB" sz="2400" dirty="0"/>
              <a:t>Provided secure work laptops</a:t>
            </a:r>
          </a:p>
          <a:p>
            <a:r>
              <a:rPr lang="en-GB" sz="2400" dirty="0"/>
              <a:t>Individual doctor support:</a:t>
            </a:r>
          </a:p>
          <a:p>
            <a:pPr marL="0" indent="0">
              <a:buNone/>
            </a:pPr>
            <a:r>
              <a:rPr lang="en-GB" sz="2400" dirty="0"/>
              <a:t>	- Flexibility in hours</a:t>
            </a:r>
          </a:p>
          <a:p>
            <a:pPr marL="0" indent="0">
              <a:buNone/>
            </a:pPr>
            <a:r>
              <a:rPr lang="en-GB" sz="2400" dirty="0"/>
              <a:t>	- Working from home</a:t>
            </a:r>
          </a:p>
          <a:p>
            <a:endParaRPr lang="en-GB" sz="2400" dirty="0"/>
          </a:p>
          <a:p>
            <a:endParaRPr lang="en-GB" sz="2400" dirty="0"/>
          </a:p>
        </p:txBody>
      </p:sp>
      <p:sp>
        <p:nvSpPr>
          <p:cNvPr id="13"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00B3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9982FB-4E07-465E-B36D-AD9FD805FB74}"/>
              </a:ext>
            </a:extLst>
          </p:cNvPr>
          <p:cNvPicPr>
            <a:picLocks noChangeAspect="1"/>
          </p:cNvPicPr>
          <p:nvPr/>
        </p:nvPicPr>
        <p:blipFill>
          <a:blip r:embed="rId2"/>
          <a:stretch>
            <a:fillRect/>
          </a:stretch>
        </p:blipFill>
        <p:spPr>
          <a:xfrm>
            <a:off x="9254442" y="3146843"/>
            <a:ext cx="1462088" cy="564314"/>
          </a:xfrm>
          <a:prstGeom prst="rect">
            <a:avLst/>
          </a:prstGeom>
        </p:spPr>
      </p:pic>
    </p:spTree>
    <p:extLst>
      <p:ext uri="{BB962C8B-B14F-4D97-AF65-F5344CB8AC3E}">
        <p14:creationId xmlns:p14="http://schemas.microsoft.com/office/powerpoint/2010/main" val="242187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1187D-3080-4E91-886B-D0A51C61EE03}"/>
              </a:ext>
            </a:extLst>
          </p:cNvPr>
          <p:cNvSpPr>
            <a:spLocks noGrp="1"/>
          </p:cNvSpPr>
          <p:nvPr>
            <p:ph type="title"/>
          </p:nvPr>
        </p:nvSpPr>
        <p:spPr>
          <a:xfrm>
            <a:off x="1136428" y="627564"/>
            <a:ext cx="7474172" cy="1095219"/>
          </a:xfrm>
        </p:spPr>
        <p:txBody>
          <a:bodyPr>
            <a:normAutofit/>
          </a:bodyPr>
          <a:lstStyle/>
          <a:p>
            <a:r>
              <a:rPr lang="en-GB" sz="2800" b="1" dirty="0"/>
              <a:t>Feedback from online survey</a:t>
            </a:r>
          </a:p>
        </p:txBody>
      </p:sp>
      <p:sp>
        <p:nvSpPr>
          <p:cNvPr id="3" name="Content Placeholder 2">
            <a:extLst>
              <a:ext uri="{FF2B5EF4-FFF2-40B4-BE49-F238E27FC236}">
                <a16:creationId xmlns:a16="http://schemas.microsoft.com/office/drawing/2014/main" id="{4D9A7E4F-82F1-4EA9-8444-7873A868C583}"/>
              </a:ext>
            </a:extLst>
          </p:cNvPr>
          <p:cNvSpPr>
            <a:spLocks noGrp="1"/>
          </p:cNvSpPr>
          <p:nvPr>
            <p:ph idx="1"/>
          </p:nvPr>
        </p:nvSpPr>
        <p:spPr>
          <a:xfrm>
            <a:off x="1136429" y="1722783"/>
            <a:ext cx="7276051" cy="5022575"/>
          </a:xfrm>
        </p:spPr>
        <p:txBody>
          <a:bodyPr anchor="ctr">
            <a:normAutofit/>
          </a:bodyPr>
          <a:lstStyle/>
          <a:p>
            <a:r>
              <a:rPr lang="en-GB" sz="2400" dirty="0"/>
              <a:t>Daily EMA call high average score for enjoyment of 4.46/5</a:t>
            </a:r>
          </a:p>
          <a:p>
            <a:pPr marL="0" indent="0">
              <a:buNone/>
            </a:pPr>
            <a:r>
              <a:rPr lang="en-GB" sz="2400" dirty="0"/>
              <a:t>  </a:t>
            </a:r>
          </a:p>
          <a:p>
            <a:r>
              <a:rPr lang="en-GB" sz="2400" dirty="0"/>
              <a:t>Positive comments:</a:t>
            </a:r>
          </a:p>
          <a:p>
            <a:pPr marL="0" indent="0">
              <a:buNone/>
            </a:pPr>
            <a:r>
              <a:rPr lang="en-GB" sz="2400" dirty="0"/>
              <a:t>- Reduced isolation</a:t>
            </a:r>
          </a:p>
          <a:p>
            <a:pPr marL="0" indent="0">
              <a:buNone/>
            </a:pPr>
            <a:r>
              <a:rPr lang="en-GB" sz="2400" dirty="0"/>
              <a:t>- Less commuting on public transport reduced anxiety</a:t>
            </a:r>
          </a:p>
          <a:p>
            <a:pPr marL="0" indent="0">
              <a:buNone/>
            </a:pPr>
            <a:r>
              <a:rPr lang="en-GB" sz="2400" dirty="0"/>
              <a:t>- Increased connection within the team</a:t>
            </a:r>
          </a:p>
          <a:p>
            <a:pPr marL="0" indent="0">
              <a:buNone/>
            </a:pPr>
            <a:r>
              <a:rPr lang="en-GB" sz="2400" dirty="0"/>
              <a:t>- Reduced stress</a:t>
            </a:r>
          </a:p>
          <a:p>
            <a:r>
              <a:rPr lang="en-GB" sz="2400" dirty="0"/>
              <a:t>Level of support in their role scored 4.71/5 </a:t>
            </a:r>
          </a:p>
          <a:p>
            <a:endParaRPr lang="en-GB" sz="2400" dirty="0"/>
          </a:p>
          <a:p>
            <a:pPr marL="0" indent="0">
              <a:buNone/>
            </a:pPr>
            <a:endParaRPr lang="en-GB" sz="2400" dirty="0"/>
          </a:p>
        </p:txBody>
      </p:sp>
      <p:sp>
        <p:nvSpPr>
          <p:cNvPr id="13"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00B3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9982FB-4E07-465E-B36D-AD9FD805FB74}"/>
              </a:ext>
            </a:extLst>
          </p:cNvPr>
          <p:cNvPicPr>
            <a:picLocks noChangeAspect="1"/>
          </p:cNvPicPr>
          <p:nvPr/>
        </p:nvPicPr>
        <p:blipFill>
          <a:blip r:embed="rId2"/>
          <a:stretch>
            <a:fillRect/>
          </a:stretch>
        </p:blipFill>
        <p:spPr>
          <a:xfrm>
            <a:off x="9254442" y="3146843"/>
            <a:ext cx="1462088" cy="564314"/>
          </a:xfrm>
          <a:prstGeom prst="rect">
            <a:avLst/>
          </a:prstGeom>
        </p:spPr>
      </p:pic>
      <p:pic>
        <p:nvPicPr>
          <p:cNvPr id="5" name="Picture 4">
            <a:extLst>
              <a:ext uri="{FF2B5EF4-FFF2-40B4-BE49-F238E27FC236}">
                <a16:creationId xmlns:a16="http://schemas.microsoft.com/office/drawing/2014/main" id="{148BAD3D-99B9-45F8-8865-9D5F6F4587D5}"/>
              </a:ext>
            </a:extLst>
          </p:cNvPr>
          <p:cNvPicPr>
            <a:picLocks noChangeAspect="1"/>
          </p:cNvPicPr>
          <p:nvPr/>
        </p:nvPicPr>
        <p:blipFill>
          <a:blip r:embed="rId3"/>
          <a:stretch>
            <a:fillRect/>
          </a:stretch>
        </p:blipFill>
        <p:spPr>
          <a:xfrm>
            <a:off x="1327466" y="2478183"/>
            <a:ext cx="1595759" cy="469720"/>
          </a:xfrm>
          <a:prstGeom prst="rect">
            <a:avLst/>
          </a:prstGeom>
        </p:spPr>
      </p:pic>
      <p:pic>
        <p:nvPicPr>
          <p:cNvPr id="6" name="Picture 5">
            <a:extLst>
              <a:ext uri="{FF2B5EF4-FFF2-40B4-BE49-F238E27FC236}">
                <a16:creationId xmlns:a16="http://schemas.microsoft.com/office/drawing/2014/main" id="{644267D2-4C5D-4378-9A15-41D35DACE1CE}"/>
              </a:ext>
            </a:extLst>
          </p:cNvPr>
          <p:cNvPicPr>
            <a:picLocks noChangeAspect="1"/>
          </p:cNvPicPr>
          <p:nvPr/>
        </p:nvPicPr>
        <p:blipFill>
          <a:blip r:embed="rId4"/>
          <a:stretch>
            <a:fillRect/>
          </a:stretch>
        </p:blipFill>
        <p:spPr>
          <a:xfrm>
            <a:off x="1282451" y="5785389"/>
            <a:ext cx="1685788" cy="445047"/>
          </a:xfrm>
          <a:prstGeom prst="rect">
            <a:avLst/>
          </a:prstGeom>
        </p:spPr>
      </p:pic>
    </p:spTree>
    <p:extLst>
      <p:ext uri="{BB962C8B-B14F-4D97-AF65-F5344CB8AC3E}">
        <p14:creationId xmlns:p14="http://schemas.microsoft.com/office/powerpoint/2010/main" val="2807519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A7E4F-82F1-4EA9-8444-7873A868C583}"/>
              </a:ext>
            </a:extLst>
          </p:cNvPr>
          <p:cNvSpPr>
            <a:spLocks noGrp="1"/>
          </p:cNvSpPr>
          <p:nvPr>
            <p:ph idx="1"/>
          </p:nvPr>
        </p:nvSpPr>
        <p:spPr>
          <a:xfrm>
            <a:off x="1136429" y="927652"/>
            <a:ext cx="7276051" cy="5930348"/>
          </a:xfrm>
        </p:spPr>
        <p:txBody>
          <a:bodyPr anchor="ctr">
            <a:normAutofit lnSpcReduction="10000"/>
          </a:bodyPr>
          <a:lstStyle/>
          <a:p>
            <a:pPr marL="0" indent="0">
              <a:buNone/>
            </a:pPr>
            <a:r>
              <a:rPr lang="en-GB" sz="2400" dirty="0"/>
              <a:t>“Feeling more connected to everyone rather than isolated.”</a:t>
            </a:r>
          </a:p>
          <a:p>
            <a:pPr marL="0" indent="0">
              <a:buNone/>
            </a:pPr>
            <a:endParaRPr lang="en-GB" sz="2400" dirty="0"/>
          </a:p>
          <a:p>
            <a:pPr marL="0" indent="0">
              <a:buNone/>
            </a:pPr>
            <a:r>
              <a:rPr lang="en-GB" sz="2400" dirty="0"/>
              <a:t>“Only WFH 1 of 3 days but being able to do this has significantly helped our managing a challenging situation at home.”</a:t>
            </a:r>
          </a:p>
          <a:p>
            <a:pPr marL="0" indent="0">
              <a:buNone/>
            </a:pPr>
            <a:endParaRPr lang="en-GB" sz="2400" dirty="0"/>
          </a:p>
          <a:p>
            <a:pPr marL="0" indent="0">
              <a:buNone/>
            </a:pPr>
            <a:r>
              <a:rPr lang="en-GB" sz="2400" dirty="0"/>
              <a:t>“Working from  home has enhanced my wellbeing, especially as travelling by public transport during the pandemic was a big concern for me.”</a:t>
            </a:r>
          </a:p>
          <a:p>
            <a:pPr marL="0" indent="0">
              <a:buNone/>
            </a:pPr>
            <a:endParaRPr lang="en-GB" sz="2400" dirty="0"/>
          </a:p>
          <a:p>
            <a:pPr marL="0" indent="0">
              <a:buNone/>
            </a:pPr>
            <a:r>
              <a:rPr lang="en-GB" sz="2400" dirty="0"/>
              <a:t>“It has been really positive to have managers that are keen to support WFH and make adaptions to achieve this. The service continues to run smoothly and safely without everyone being on site and I hope that the government will keep some of the adaptions in place post-covid”</a:t>
            </a:r>
          </a:p>
          <a:p>
            <a:endParaRPr lang="en-GB" sz="2400" dirty="0"/>
          </a:p>
          <a:p>
            <a:endParaRPr lang="en-GB" sz="2400" dirty="0"/>
          </a:p>
        </p:txBody>
      </p:sp>
      <p:sp>
        <p:nvSpPr>
          <p:cNvPr id="13"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00B3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9982FB-4E07-465E-B36D-AD9FD805FB74}"/>
              </a:ext>
            </a:extLst>
          </p:cNvPr>
          <p:cNvPicPr>
            <a:picLocks noChangeAspect="1"/>
          </p:cNvPicPr>
          <p:nvPr/>
        </p:nvPicPr>
        <p:blipFill>
          <a:blip r:embed="rId2"/>
          <a:stretch>
            <a:fillRect/>
          </a:stretch>
        </p:blipFill>
        <p:spPr>
          <a:xfrm>
            <a:off x="9254442" y="3146843"/>
            <a:ext cx="1462088" cy="564314"/>
          </a:xfrm>
          <a:prstGeom prst="rect">
            <a:avLst/>
          </a:prstGeom>
        </p:spPr>
      </p:pic>
    </p:spTree>
    <p:extLst>
      <p:ext uri="{BB962C8B-B14F-4D97-AF65-F5344CB8AC3E}">
        <p14:creationId xmlns:p14="http://schemas.microsoft.com/office/powerpoint/2010/main" val="3502529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RSM Document" ma:contentTypeID="0x010100781FF2BE60EEEB418E2664451213F77A00721EF79AF5D40F46920958BAA75D5046" ma:contentTypeVersion="14" ma:contentTypeDescription="" ma:contentTypeScope="" ma:versionID="af517d9dfb440d7014b5a09b5bea951c">
  <xsd:schema xmlns:xsd="http://www.w3.org/2001/XMLSchema" xmlns:xs="http://www.w3.org/2001/XMLSchema" xmlns:p="http://schemas.microsoft.com/office/2006/metadata/properties" xmlns:ns2="955e8c58-e7a4-47fd-ba8b-ff0752dc4d43" xmlns:ns3="c9f032c1-e223-4c38-ab65-db5049232575" targetNamespace="http://schemas.microsoft.com/office/2006/metadata/properties" ma:root="true" ma:fieldsID="4ed680f14c6e41d90745b095613ef6b5" ns2:_="" ns3:_="">
    <xsd:import namespace="955e8c58-e7a4-47fd-ba8b-ff0752dc4d43"/>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5e8c58-e7a4-47fd-ba8b-ff0752dc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A90D14-98BA-4354-8ED0-F6D1C75BA71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1E0EAA2-C195-4D48-A60F-90C6E5A9C129}">
  <ds:schemaRefs>
    <ds:schemaRef ds:uri="http://schemas.microsoft.com/sharepoint/v3/contenttype/forms"/>
  </ds:schemaRefs>
</ds:datastoreItem>
</file>

<file path=customXml/itemProps3.xml><?xml version="1.0" encoding="utf-8"?>
<ds:datastoreItem xmlns:ds="http://schemas.openxmlformats.org/officeDocument/2006/customXml" ds:itemID="{455BF777-3117-4078-97D7-41FCFC2F51BE}"/>
</file>

<file path=docProps/app.xml><?xml version="1.0" encoding="utf-8"?>
<Properties xmlns="http://schemas.openxmlformats.org/officeDocument/2006/extended-properties" xmlns:vt="http://schemas.openxmlformats.org/officeDocument/2006/docPropsVTypes">
  <TotalTime>55</TotalTime>
  <Words>267</Words>
  <Application>Microsoft Office PowerPoint</Application>
  <PresentationFormat>Widescreen</PresentationFormat>
  <Paragraphs>29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Strategies and service development to maintain and improve the wellbeing of EMA doctors at Marie Stopes UK during the Covid-19 pandemic </vt:lpstr>
      <vt:lpstr>A period of rapid changes for the EMA doctors…..</vt:lpstr>
      <vt:lpstr>Feedback from online survey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and service development to maintain and improve the wellbeing of EMA doctors at Marie Stopes UK during the Covid-19 pandemic</dc:title>
  <dc:creator>Sarah Salkeld</dc:creator>
  <cp:lastModifiedBy>Sarah Salkeld</cp:lastModifiedBy>
  <cp:revision>3</cp:revision>
  <dcterms:created xsi:type="dcterms:W3CDTF">2020-10-04T19:17:10Z</dcterms:created>
  <dcterms:modified xsi:type="dcterms:W3CDTF">2020-10-06T14:55:18Z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0x010100781FF2BE60EEEB418E2664451213F77A00721EF79AF5D40F46920958BAA75D5046</vt:lpwstr>
  </property>
</Properties>
</file>