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drawings/drawing1.xml" ContentType="application/vnd.openxmlformats-officedocument.drawingml.chartshap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charts/style1.xml" ContentType="application/vnd.ms-office.chartstyle+xml"/>
  <Override PartName="/ppt/charts/colors1.xml" ContentType="application/vnd.ms-office.chartcolorstyle+xml"/>
  <Override PartName="/ppt/charts/chart1.xml" ContentType="application/vnd.openxmlformats-officedocument.drawingml.chart+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0406300" cy="26282650"/>
  <p:notesSz cx="9144000" cy="6858000"/>
  <p:defaultTextStyle>
    <a:defPPr>
      <a:defRPr lang="en-US"/>
    </a:defPPr>
    <a:lvl1pPr marL="0" algn="l" defTabSz="2238726" rtl="0" eaLnBrk="1" latinLnBrk="0" hangingPunct="1">
      <a:defRPr sz="4400" kern="1200">
        <a:solidFill>
          <a:schemeClr val="tx1"/>
        </a:solidFill>
        <a:latin typeface="+mn-lt"/>
        <a:ea typeface="+mn-ea"/>
        <a:cs typeface="+mn-cs"/>
      </a:defRPr>
    </a:lvl1pPr>
    <a:lvl2pPr marL="1119363" algn="l" defTabSz="2238726" rtl="0" eaLnBrk="1" latinLnBrk="0" hangingPunct="1">
      <a:defRPr sz="4400" kern="1200">
        <a:solidFill>
          <a:schemeClr val="tx1"/>
        </a:solidFill>
        <a:latin typeface="+mn-lt"/>
        <a:ea typeface="+mn-ea"/>
        <a:cs typeface="+mn-cs"/>
      </a:defRPr>
    </a:lvl2pPr>
    <a:lvl3pPr marL="2238726" algn="l" defTabSz="2238726" rtl="0" eaLnBrk="1" latinLnBrk="0" hangingPunct="1">
      <a:defRPr sz="4400" kern="1200">
        <a:solidFill>
          <a:schemeClr val="tx1"/>
        </a:solidFill>
        <a:latin typeface="+mn-lt"/>
        <a:ea typeface="+mn-ea"/>
        <a:cs typeface="+mn-cs"/>
      </a:defRPr>
    </a:lvl3pPr>
    <a:lvl4pPr marL="3358088" algn="l" defTabSz="2238726" rtl="0" eaLnBrk="1" latinLnBrk="0" hangingPunct="1">
      <a:defRPr sz="4400" kern="1200">
        <a:solidFill>
          <a:schemeClr val="tx1"/>
        </a:solidFill>
        <a:latin typeface="+mn-lt"/>
        <a:ea typeface="+mn-ea"/>
        <a:cs typeface="+mn-cs"/>
      </a:defRPr>
    </a:lvl4pPr>
    <a:lvl5pPr marL="4477451" algn="l" defTabSz="2238726" rtl="0" eaLnBrk="1" latinLnBrk="0" hangingPunct="1">
      <a:defRPr sz="4400" kern="1200">
        <a:solidFill>
          <a:schemeClr val="tx1"/>
        </a:solidFill>
        <a:latin typeface="+mn-lt"/>
        <a:ea typeface="+mn-ea"/>
        <a:cs typeface="+mn-cs"/>
      </a:defRPr>
    </a:lvl5pPr>
    <a:lvl6pPr marL="5596814" algn="l" defTabSz="2238726" rtl="0" eaLnBrk="1" latinLnBrk="0" hangingPunct="1">
      <a:defRPr sz="4400" kern="1200">
        <a:solidFill>
          <a:schemeClr val="tx1"/>
        </a:solidFill>
        <a:latin typeface="+mn-lt"/>
        <a:ea typeface="+mn-ea"/>
        <a:cs typeface="+mn-cs"/>
      </a:defRPr>
    </a:lvl6pPr>
    <a:lvl7pPr marL="6716177" algn="l" defTabSz="2238726" rtl="0" eaLnBrk="1" latinLnBrk="0" hangingPunct="1">
      <a:defRPr sz="4400" kern="1200">
        <a:solidFill>
          <a:schemeClr val="tx1"/>
        </a:solidFill>
        <a:latin typeface="+mn-lt"/>
        <a:ea typeface="+mn-ea"/>
        <a:cs typeface="+mn-cs"/>
      </a:defRPr>
    </a:lvl7pPr>
    <a:lvl8pPr marL="7835539" algn="l" defTabSz="2238726" rtl="0" eaLnBrk="1" latinLnBrk="0" hangingPunct="1">
      <a:defRPr sz="4400" kern="1200">
        <a:solidFill>
          <a:schemeClr val="tx1"/>
        </a:solidFill>
        <a:latin typeface="+mn-lt"/>
        <a:ea typeface="+mn-ea"/>
        <a:cs typeface="+mn-cs"/>
      </a:defRPr>
    </a:lvl8pPr>
    <a:lvl9pPr marL="8954902" algn="l" defTabSz="2238726" rtl="0" eaLnBrk="1" latinLnBrk="0" hangingPunct="1">
      <a:defRPr sz="4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81">
          <p15:clr>
            <a:srgbClr val="A4A3A4"/>
          </p15:clr>
        </p15:guide>
        <p15:guide id="2" pos="158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796" autoAdjust="0"/>
  </p:normalViewPr>
  <p:slideViewPr>
    <p:cSldViewPr>
      <p:cViewPr>
        <p:scale>
          <a:sx n="20" d="100"/>
          <a:sy n="20" d="100"/>
        </p:scale>
        <p:origin x="92" y="252"/>
      </p:cViewPr>
      <p:guideLst>
        <p:guide orient="horz" pos="8281"/>
        <p:guide pos="1587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3" Type="http://schemas.openxmlformats.org/officeDocument/2006/relationships/oleObject" Target="file:///D:\Priya%20scan%20&amp;%20courriers%20sheet.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1" i="0" u="none" strike="noStrike" kern="1200" baseline="0">
                <a:solidFill>
                  <a:schemeClr val="dk1">
                    <a:lumMod val="75000"/>
                    <a:lumOff val="25000"/>
                  </a:schemeClr>
                </a:solidFill>
                <a:latin typeface="+mn-lt"/>
                <a:ea typeface="+mn-ea"/>
                <a:cs typeface="+mn-cs"/>
              </a:defRPr>
            </a:pPr>
            <a:r>
              <a:rPr lang="en-GB" sz="4000"/>
              <a:t>Outcomes of patients</a:t>
            </a:r>
            <a:r>
              <a:rPr lang="en-GB" sz="4000" baseline="0"/>
              <a:t> having </a:t>
            </a:r>
            <a:r>
              <a:rPr lang="en-GB" sz="4000"/>
              <a:t>courier delivered</a:t>
            </a:r>
            <a:r>
              <a:rPr lang="en-GB" sz="4000" baseline="0"/>
              <a:t> EMA</a:t>
            </a:r>
            <a:r>
              <a:rPr lang="en-GB" sz="4000"/>
              <a:t> </a:t>
            </a:r>
          </a:p>
        </c:rich>
      </c:tx>
      <c:layout>
        <c:manualLayout>
          <c:xMode val="edge"/>
          <c:yMode val="edge"/>
          <c:x val="3.9121159041223028E-2"/>
          <c:y val="2.1591215817125541E-2"/>
        </c:manualLayout>
      </c:layout>
      <c:overlay val="0"/>
      <c:spPr>
        <a:noFill/>
        <a:ln>
          <a:noFill/>
        </a:ln>
        <a:effectLst/>
      </c:spPr>
      <c:txPr>
        <a:bodyPr rot="0" spcFirstLastPara="1" vertOverflow="ellipsis" vert="horz" wrap="square" anchor="ctr" anchorCtr="1"/>
        <a:lstStyle/>
        <a:p>
          <a:pPr>
            <a:defRPr sz="40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265486919183583E-4"/>
          <c:y val="0.18994234687042366"/>
          <c:w val="0.63121571124580023"/>
          <c:h val="0.70110010169811432"/>
        </c:manualLayout>
      </c:layout>
      <c:pie3DChart>
        <c:varyColors val="1"/>
        <c:ser>
          <c:idx val="0"/>
          <c:order val="0"/>
          <c:dPt>
            <c:idx val="0"/>
            <c:bubble3D val="0"/>
            <c:spPr>
              <a:solidFill>
                <a:srgbClr val="00B050"/>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5291-406D-9E41-2B15A57D0069}"/>
              </c:ext>
            </c:extLst>
          </c:dPt>
          <c:dPt>
            <c:idx val="1"/>
            <c:bubble3D val="0"/>
            <c:spPr>
              <a:solidFill>
                <a:srgbClr val="D6009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5291-406D-9E41-2B15A57D0069}"/>
              </c:ext>
            </c:extLst>
          </c:dPt>
          <c:dPt>
            <c:idx val="2"/>
            <c:bubble3D val="0"/>
            <c:spPr>
              <a:solidFill>
                <a:srgbClr val="FFC000"/>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5291-406D-9E41-2B15A57D0069}"/>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36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Sheet2!$A$12:$A$14</c:f>
              <c:strCache>
                <c:ptCount val="3"/>
                <c:pt idx="0">
                  <c:v>No Further Follow-Up</c:v>
                </c:pt>
                <c:pt idx="1">
                  <c:v>Admitted to Acute Gynaecology</c:v>
                </c:pt>
                <c:pt idx="2">
                  <c:v>Seen in PAS clinic as follow-up </c:v>
                </c:pt>
              </c:strCache>
            </c:strRef>
          </c:cat>
          <c:val>
            <c:numRef>
              <c:f>Sheet2!$B$12:$B$14</c:f>
              <c:numCache>
                <c:formatCode>General</c:formatCode>
                <c:ptCount val="3"/>
                <c:pt idx="0">
                  <c:v>57</c:v>
                </c:pt>
                <c:pt idx="1">
                  <c:v>7</c:v>
                </c:pt>
                <c:pt idx="2">
                  <c:v>5</c:v>
                </c:pt>
              </c:numCache>
            </c:numRef>
          </c:val>
          <c:extLst>
            <c:ext xmlns:c16="http://schemas.microsoft.com/office/drawing/2014/chart" uri="{C3380CC4-5D6E-409C-BE32-E72D297353CC}">
              <c16:uniqueId val="{00000006-5291-406D-9E41-2B15A57D0069}"/>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0"/>
        <c:txPr>
          <a:bodyPr rot="0" spcFirstLastPara="1" vertOverflow="ellipsis" vert="horz" wrap="square" anchor="ctr" anchorCtr="1"/>
          <a:lstStyle/>
          <a:p>
            <a:pPr>
              <a:defRPr sz="36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36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3600" b="0" i="0" u="none" strike="noStrike" kern="1200" baseline="0">
                <a:solidFill>
                  <a:schemeClr val="dk1">
                    <a:lumMod val="75000"/>
                    <a:lumOff val="25000"/>
                  </a:schemeClr>
                </a:solidFill>
                <a:latin typeface="+mn-lt"/>
                <a:ea typeface="+mn-ea"/>
                <a:cs typeface="+mn-cs"/>
              </a:defRPr>
            </a:pPr>
            <a:endParaRPr lang="en-US"/>
          </a:p>
        </c:txPr>
      </c:legendEntry>
      <c:layout>
        <c:manualLayout>
          <c:xMode val="edge"/>
          <c:yMode val="edge"/>
          <c:x val="0.48918646521961201"/>
          <c:y val="0.17887055037752372"/>
          <c:w val="0.47880716137406504"/>
          <c:h val="0.76665067390674524"/>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3600"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0.52209</cdr:x>
      <cdr:y>0.62643</cdr:y>
    </cdr:from>
    <cdr:to>
      <cdr:x>0.96476</cdr:x>
      <cdr:y>0.69244</cdr:y>
    </cdr:to>
    <cdr:sp macro="" textlink="">
      <cdr:nvSpPr>
        <cdr:cNvPr id="2" name="TextBox 6">
          <a:extLst xmlns:a="http://schemas.openxmlformats.org/drawingml/2006/main">
            <a:ext uri="{FF2B5EF4-FFF2-40B4-BE49-F238E27FC236}">
              <a16:creationId xmlns:a16="http://schemas.microsoft.com/office/drawing/2014/main" id="{05D3ED1F-D7DC-4EE0-B02E-2FB50171947E}"/>
            </a:ext>
          </a:extLst>
        </cdr:cNvPr>
        <cdr:cNvSpPr txBox="1"/>
      </cdr:nvSpPr>
      <cdr:spPr>
        <a:xfrm xmlns:a="http://schemas.openxmlformats.org/drawingml/2006/main">
          <a:off x="8022009" y="3796820"/>
          <a:ext cx="6801599" cy="4001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2238726" rtl="0" eaLnBrk="1" latinLnBrk="0" hangingPunct="1">
            <a:defRPr sz="4400" kern="1200">
              <a:solidFill>
                <a:schemeClr val="tx1"/>
              </a:solidFill>
              <a:latin typeface="+mn-lt"/>
              <a:ea typeface="+mn-ea"/>
              <a:cs typeface="+mn-cs"/>
            </a:defRPr>
          </a:lvl1pPr>
          <a:lvl2pPr marL="1119363" algn="l" defTabSz="2238726" rtl="0" eaLnBrk="1" latinLnBrk="0" hangingPunct="1">
            <a:defRPr sz="4400" kern="1200">
              <a:solidFill>
                <a:schemeClr val="tx1"/>
              </a:solidFill>
              <a:latin typeface="+mn-lt"/>
              <a:ea typeface="+mn-ea"/>
              <a:cs typeface="+mn-cs"/>
            </a:defRPr>
          </a:lvl2pPr>
          <a:lvl3pPr marL="2238726" algn="l" defTabSz="2238726" rtl="0" eaLnBrk="1" latinLnBrk="0" hangingPunct="1">
            <a:defRPr sz="4400" kern="1200">
              <a:solidFill>
                <a:schemeClr val="tx1"/>
              </a:solidFill>
              <a:latin typeface="+mn-lt"/>
              <a:ea typeface="+mn-ea"/>
              <a:cs typeface="+mn-cs"/>
            </a:defRPr>
          </a:lvl3pPr>
          <a:lvl4pPr marL="3358088" algn="l" defTabSz="2238726" rtl="0" eaLnBrk="1" latinLnBrk="0" hangingPunct="1">
            <a:defRPr sz="4400" kern="1200">
              <a:solidFill>
                <a:schemeClr val="tx1"/>
              </a:solidFill>
              <a:latin typeface="+mn-lt"/>
              <a:ea typeface="+mn-ea"/>
              <a:cs typeface="+mn-cs"/>
            </a:defRPr>
          </a:lvl4pPr>
          <a:lvl5pPr marL="4477451" algn="l" defTabSz="2238726" rtl="0" eaLnBrk="1" latinLnBrk="0" hangingPunct="1">
            <a:defRPr sz="4400" kern="1200">
              <a:solidFill>
                <a:schemeClr val="tx1"/>
              </a:solidFill>
              <a:latin typeface="+mn-lt"/>
              <a:ea typeface="+mn-ea"/>
              <a:cs typeface="+mn-cs"/>
            </a:defRPr>
          </a:lvl5pPr>
          <a:lvl6pPr marL="5596814" algn="l" defTabSz="2238726" rtl="0" eaLnBrk="1" latinLnBrk="0" hangingPunct="1">
            <a:defRPr sz="4400" kern="1200">
              <a:solidFill>
                <a:schemeClr val="tx1"/>
              </a:solidFill>
              <a:latin typeface="+mn-lt"/>
              <a:ea typeface="+mn-ea"/>
              <a:cs typeface="+mn-cs"/>
            </a:defRPr>
          </a:lvl6pPr>
          <a:lvl7pPr marL="6716177" algn="l" defTabSz="2238726" rtl="0" eaLnBrk="1" latinLnBrk="0" hangingPunct="1">
            <a:defRPr sz="4400" kern="1200">
              <a:solidFill>
                <a:schemeClr val="tx1"/>
              </a:solidFill>
              <a:latin typeface="+mn-lt"/>
              <a:ea typeface="+mn-ea"/>
              <a:cs typeface="+mn-cs"/>
            </a:defRPr>
          </a:lvl7pPr>
          <a:lvl8pPr marL="7835539" algn="l" defTabSz="2238726" rtl="0" eaLnBrk="1" latinLnBrk="0" hangingPunct="1">
            <a:defRPr sz="4400" kern="1200">
              <a:solidFill>
                <a:schemeClr val="tx1"/>
              </a:solidFill>
              <a:latin typeface="+mn-lt"/>
              <a:ea typeface="+mn-ea"/>
              <a:cs typeface="+mn-cs"/>
            </a:defRPr>
          </a:lvl8pPr>
          <a:lvl9pPr marL="8954902" algn="l" defTabSz="2238726" rtl="0" eaLnBrk="1" latinLnBrk="0" hangingPunct="1">
            <a:defRPr sz="4400" kern="1200">
              <a:solidFill>
                <a:schemeClr val="tx1"/>
              </a:solidFill>
              <a:latin typeface="+mn-lt"/>
              <a:ea typeface="+mn-ea"/>
              <a:cs typeface="+mn-cs"/>
            </a:defRPr>
          </a:lvl9pPr>
        </a:lstStyle>
        <a:p xmlns:a="http://schemas.openxmlformats.org/drawingml/2006/main">
          <a:r>
            <a:rPr lang="en-GB" sz="2000" dirty="0"/>
            <a:t>Median number of days from EMA to admission 2 (range 1-30) </a:t>
          </a:r>
        </a:p>
      </cdr:txBody>
    </cdr:sp>
  </cdr:relSizeAnchor>
  <cdr:relSizeAnchor xmlns:cdr="http://schemas.openxmlformats.org/drawingml/2006/chartDrawing">
    <cdr:from>
      <cdr:x>0.52678</cdr:x>
      <cdr:y>0.87775</cdr:y>
    </cdr:from>
    <cdr:to>
      <cdr:x>0.96945</cdr:x>
      <cdr:y>0.94376</cdr:y>
    </cdr:to>
    <cdr:sp macro="" textlink="">
      <cdr:nvSpPr>
        <cdr:cNvPr id="3" name="TextBox 6">
          <a:extLst xmlns:a="http://schemas.openxmlformats.org/drawingml/2006/main">
            <a:ext uri="{FF2B5EF4-FFF2-40B4-BE49-F238E27FC236}">
              <a16:creationId xmlns:a16="http://schemas.microsoft.com/office/drawing/2014/main" id="{A7417311-309D-46D2-96E9-166A8A5E068A}"/>
            </a:ext>
          </a:extLst>
        </cdr:cNvPr>
        <cdr:cNvSpPr txBox="1"/>
      </cdr:nvSpPr>
      <cdr:spPr>
        <a:xfrm xmlns:a="http://schemas.openxmlformats.org/drawingml/2006/main">
          <a:off x="8094017" y="5320088"/>
          <a:ext cx="6801599" cy="4001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2000" dirty="0"/>
            <a:t>Median number of days from EMA to follow-up  13 (range 7-30) </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D48FE09E-1EA3-472D-BE92-A99D45ADF8F1}" type="datetimeFigureOut">
              <a:rPr lang="en-GB" smtClean="0"/>
              <a:pPr/>
              <a:t>09/10/2020</a:t>
            </a:fld>
            <a:endParaRPr lang="en-GB" dirty="0"/>
          </a:p>
        </p:txBody>
      </p:sp>
      <p:sp>
        <p:nvSpPr>
          <p:cNvPr id="4" name="Slide Image Placeholder 3"/>
          <p:cNvSpPr>
            <a:spLocks noGrp="1" noRot="1" noChangeAspect="1"/>
          </p:cNvSpPr>
          <p:nvPr>
            <p:ph type="sldImg" idx="2"/>
          </p:nvPr>
        </p:nvSpPr>
        <p:spPr>
          <a:xfrm>
            <a:off x="2106613" y="514350"/>
            <a:ext cx="4930775"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0692551E-DAE0-4C3B-B7D6-1434FAD1AB2D}" type="slidenum">
              <a:rPr lang="en-GB" smtClean="0"/>
              <a:pPr/>
              <a:t>‹#›</a:t>
            </a:fld>
            <a:endParaRPr lang="en-GB" dirty="0"/>
          </a:p>
        </p:txBody>
      </p:sp>
    </p:spTree>
    <p:extLst>
      <p:ext uri="{BB962C8B-B14F-4D97-AF65-F5344CB8AC3E}">
        <p14:creationId xmlns:p14="http://schemas.microsoft.com/office/powerpoint/2010/main" val="3345623034"/>
      </p:ext>
    </p:extLst>
  </p:cSld>
  <p:clrMap bg1="lt1" tx1="dk1" bg2="lt2" tx2="dk2" accent1="accent1" accent2="accent2" accent3="accent3" accent4="accent4" accent5="accent5" accent6="accent6" hlink="hlink" folHlink="folHlink"/>
  <p:notesStyle>
    <a:lvl1pPr marL="0" algn="l" defTabSz="2238726" rtl="0" eaLnBrk="1" latinLnBrk="0" hangingPunct="1">
      <a:defRPr sz="2900" kern="1200">
        <a:solidFill>
          <a:schemeClr val="tx1"/>
        </a:solidFill>
        <a:latin typeface="+mn-lt"/>
        <a:ea typeface="+mn-ea"/>
        <a:cs typeface="+mn-cs"/>
      </a:defRPr>
    </a:lvl1pPr>
    <a:lvl2pPr marL="1119363" algn="l" defTabSz="2238726" rtl="0" eaLnBrk="1" latinLnBrk="0" hangingPunct="1">
      <a:defRPr sz="2900" kern="1200">
        <a:solidFill>
          <a:schemeClr val="tx1"/>
        </a:solidFill>
        <a:latin typeface="+mn-lt"/>
        <a:ea typeface="+mn-ea"/>
        <a:cs typeface="+mn-cs"/>
      </a:defRPr>
    </a:lvl2pPr>
    <a:lvl3pPr marL="2238726" algn="l" defTabSz="2238726" rtl="0" eaLnBrk="1" latinLnBrk="0" hangingPunct="1">
      <a:defRPr sz="2900" kern="1200">
        <a:solidFill>
          <a:schemeClr val="tx1"/>
        </a:solidFill>
        <a:latin typeface="+mn-lt"/>
        <a:ea typeface="+mn-ea"/>
        <a:cs typeface="+mn-cs"/>
      </a:defRPr>
    </a:lvl3pPr>
    <a:lvl4pPr marL="3358088" algn="l" defTabSz="2238726" rtl="0" eaLnBrk="1" latinLnBrk="0" hangingPunct="1">
      <a:defRPr sz="2900" kern="1200">
        <a:solidFill>
          <a:schemeClr val="tx1"/>
        </a:solidFill>
        <a:latin typeface="+mn-lt"/>
        <a:ea typeface="+mn-ea"/>
        <a:cs typeface="+mn-cs"/>
      </a:defRPr>
    </a:lvl4pPr>
    <a:lvl5pPr marL="4477451" algn="l" defTabSz="2238726" rtl="0" eaLnBrk="1" latinLnBrk="0" hangingPunct="1">
      <a:defRPr sz="2900" kern="1200">
        <a:solidFill>
          <a:schemeClr val="tx1"/>
        </a:solidFill>
        <a:latin typeface="+mn-lt"/>
        <a:ea typeface="+mn-ea"/>
        <a:cs typeface="+mn-cs"/>
      </a:defRPr>
    </a:lvl5pPr>
    <a:lvl6pPr marL="5596814" algn="l" defTabSz="2238726" rtl="0" eaLnBrk="1" latinLnBrk="0" hangingPunct="1">
      <a:defRPr sz="2900" kern="1200">
        <a:solidFill>
          <a:schemeClr val="tx1"/>
        </a:solidFill>
        <a:latin typeface="+mn-lt"/>
        <a:ea typeface="+mn-ea"/>
        <a:cs typeface="+mn-cs"/>
      </a:defRPr>
    </a:lvl6pPr>
    <a:lvl7pPr marL="6716177" algn="l" defTabSz="2238726" rtl="0" eaLnBrk="1" latinLnBrk="0" hangingPunct="1">
      <a:defRPr sz="2900" kern="1200">
        <a:solidFill>
          <a:schemeClr val="tx1"/>
        </a:solidFill>
        <a:latin typeface="+mn-lt"/>
        <a:ea typeface="+mn-ea"/>
        <a:cs typeface="+mn-cs"/>
      </a:defRPr>
    </a:lvl7pPr>
    <a:lvl8pPr marL="7835539" algn="l" defTabSz="2238726" rtl="0" eaLnBrk="1" latinLnBrk="0" hangingPunct="1">
      <a:defRPr sz="2900" kern="1200">
        <a:solidFill>
          <a:schemeClr val="tx1"/>
        </a:solidFill>
        <a:latin typeface="+mn-lt"/>
        <a:ea typeface="+mn-ea"/>
        <a:cs typeface="+mn-cs"/>
      </a:defRPr>
    </a:lvl8pPr>
    <a:lvl9pPr marL="8954902" algn="l" defTabSz="2238726" rtl="0" eaLnBrk="1" latinLnBrk="0" hangingPunct="1">
      <a:defRPr sz="2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692551E-DAE0-4C3B-B7D6-1434FAD1AB2D}" type="slidenum">
              <a:rPr lang="en-GB" smtClean="0"/>
              <a:pPr/>
              <a:t>1</a:t>
            </a:fld>
            <a:endParaRPr lang="en-GB" dirty="0"/>
          </a:p>
        </p:txBody>
      </p:sp>
    </p:spTree>
    <p:extLst>
      <p:ext uri="{BB962C8B-B14F-4D97-AF65-F5344CB8AC3E}">
        <p14:creationId xmlns:p14="http://schemas.microsoft.com/office/powerpoint/2010/main" val="3969112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80474" y="8164657"/>
            <a:ext cx="42845356" cy="5633732"/>
          </a:xfrm>
        </p:spPr>
        <p:txBody>
          <a:bodyPr/>
          <a:lstStyle/>
          <a:p>
            <a:r>
              <a:rPr lang="en-US"/>
              <a:t>Click to edit Master title style</a:t>
            </a:r>
            <a:endParaRPr lang="en-GB"/>
          </a:p>
        </p:txBody>
      </p:sp>
      <p:sp>
        <p:nvSpPr>
          <p:cNvPr id="3" name="Subtitle 2"/>
          <p:cNvSpPr>
            <a:spLocks noGrp="1"/>
          </p:cNvSpPr>
          <p:nvPr>
            <p:ph type="subTitle" idx="1"/>
          </p:nvPr>
        </p:nvSpPr>
        <p:spPr>
          <a:xfrm>
            <a:off x="7560947" y="14893500"/>
            <a:ext cx="35284410" cy="6716677"/>
          </a:xfrm>
        </p:spPr>
        <p:txBody>
          <a:bodyPr/>
          <a:lstStyle>
            <a:lvl1pPr marL="0" indent="0" algn="ctr">
              <a:buNone/>
              <a:defRPr>
                <a:solidFill>
                  <a:schemeClr val="tx1">
                    <a:tint val="75000"/>
                  </a:schemeClr>
                </a:solidFill>
              </a:defRPr>
            </a:lvl1pPr>
            <a:lvl2pPr marL="1119363" indent="0" algn="ctr">
              <a:buNone/>
              <a:defRPr>
                <a:solidFill>
                  <a:schemeClr val="tx1">
                    <a:tint val="75000"/>
                  </a:schemeClr>
                </a:solidFill>
              </a:defRPr>
            </a:lvl2pPr>
            <a:lvl3pPr marL="2238726" indent="0" algn="ctr">
              <a:buNone/>
              <a:defRPr>
                <a:solidFill>
                  <a:schemeClr val="tx1">
                    <a:tint val="75000"/>
                  </a:schemeClr>
                </a:solidFill>
              </a:defRPr>
            </a:lvl3pPr>
            <a:lvl4pPr marL="3358088" indent="0" algn="ctr">
              <a:buNone/>
              <a:defRPr>
                <a:solidFill>
                  <a:schemeClr val="tx1">
                    <a:tint val="75000"/>
                  </a:schemeClr>
                </a:solidFill>
              </a:defRPr>
            </a:lvl4pPr>
            <a:lvl5pPr marL="4477451" indent="0" algn="ctr">
              <a:buNone/>
              <a:defRPr>
                <a:solidFill>
                  <a:schemeClr val="tx1">
                    <a:tint val="75000"/>
                  </a:schemeClr>
                </a:solidFill>
              </a:defRPr>
            </a:lvl5pPr>
            <a:lvl6pPr marL="5596814" indent="0" algn="ctr">
              <a:buNone/>
              <a:defRPr>
                <a:solidFill>
                  <a:schemeClr val="tx1">
                    <a:tint val="75000"/>
                  </a:schemeClr>
                </a:solidFill>
              </a:defRPr>
            </a:lvl6pPr>
            <a:lvl7pPr marL="6716177" indent="0" algn="ctr">
              <a:buNone/>
              <a:defRPr>
                <a:solidFill>
                  <a:schemeClr val="tx1">
                    <a:tint val="75000"/>
                  </a:schemeClr>
                </a:solidFill>
              </a:defRPr>
            </a:lvl7pPr>
            <a:lvl8pPr marL="7835539" indent="0" algn="ctr">
              <a:buNone/>
              <a:defRPr>
                <a:solidFill>
                  <a:schemeClr val="tx1">
                    <a:tint val="75000"/>
                  </a:schemeClr>
                </a:solidFill>
              </a:defRPr>
            </a:lvl8pPr>
            <a:lvl9pPr marL="8954902"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125028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3078977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5039384" y="772667"/>
            <a:ext cx="32597822" cy="1648141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7245908" y="772667"/>
            <a:ext cx="96953370" cy="1648141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3906788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1256554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751" y="16889037"/>
            <a:ext cx="42845356" cy="5220025"/>
          </a:xfrm>
        </p:spPr>
        <p:txBody>
          <a:bodyPr anchor="t"/>
          <a:lstStyle>
            <a:lvl1pPr algn="l">
              <a:defRPr sz="9800" b="1" cap="all"/>
            </a:lvl1pPr>
          </a:lstStyle>
          <a:p>
            <a:r>
              <a:rPr lang="en-US"/>
              <a:t>Click to edit Master title style</a:t>
            </a:r>
            <a:endParaRPr lang="en-GB"/>
          </a:p>
        </p:txBody>
      </p:sp>
      <p:sp>
        <p:nvSpPr>
          <p:cNvPr id="3" name="Text Placeholder 2"/>
          <p:cNvSpPr>
            <a:spLocks noGrp="1"/>
          </p:cNvSpPr>
          <p:nvPr>
            <p:ph type="body" idx="1"/>
          </p:nvPr>
        </p:nvSpPr>
        <p:spPr>
          <a:xfrm>
            <a:off x="3981751" y="11139710"/>
            <a:ext cx="42845356" cy="5749327"/>
          </a:xfrm>
        </p:spPr>
        <p:txBody>
          <a:bodyPr anchor="b"/>
          <a:lstStyle>
            <a:lvl1pPr marL="0" indent="0">
              <a:buNone/>
              <a:defRPr sz="4900">
                <a:solidFill>
                  <a:schemeClr val="tx1">
                    <a:tint val="75000"/>
                  </a:schemeClr>
                </a:solidFill>
              </a:defRPr>
            </a:lvl1pPr>
            <a:lvl2pPr marL="1119363" indent="0">
              <a:buNone/>
              <a:defRPr sz="4400">
                <a:solidFill>
                  <a:schemeClr val="tx1">
                    <a:tint val="75000"/>
                  </a:schemeClr>
                </a:solidFill>
              </a:defRPr>
            </a:lvl2pPr>
            <a:lvl3pPr marL="2238726" indent="0">
              <a:buNone/>
              <a:defRPr sz="3900">
                <a:solidFill>
                  <a:schemeClr val="tx1">
                    <a:tint val="75000"/>
                  </a:schemeClr>
                </a:solidFill>
              </a:defRPr>
            </a:lvl3pPr>
            <a:lvl4pPr marL="3358088" indent="0">
              <a:buNone/>
              <a:defRPr sz="3400">
                <a:solidFill>
                  <a:schemeClr val="tx1">
                    <a:tint val="75000"/>
                  </a:schemeClr>
                </a:solidFill>
              </a:defRPr>
            </a:lvl4pPr>
            <a:lvl5pPr marL="4477451" indent="0">
              <a:buNone/>
              <a:defRPr sz="3400">
                <a:solidFill>
                  <a:schemeClr val="tx1">
                    <a:tint val="75000"/>
                  </a:schemeClr>
                </a:solidFill>
              </a:defRPr>
            </a:lvl5pPr>
            <a:lvl6pPr marL="5596814" indent="0">
              <a:buNone/>
              <a:defRPr sz="3400">
                <a:solidFill>
                  <a:schemeClr val="tx1">
                    <a:tint val="75000"/>
                  </a:schemeClr>
                </a:solidFill>
              </a:defRPr>
            </a:lvl6pPr>
            <a:lvl7pPr marL="6716177" indent="0">
              <a:buNone/>
              <a:defRPr sz="3400">
                <a:solidFill>
                  <a:schemeClr val="tx1">
                    <a:tint val="75000"/>
                  </a:schemeClr>
                </a:solidFill>
              </a:defRPr>
            </a:lvl7pPr>
            <a:lvl8pPr marL="7835539" indent="0">
              <a:buNone/>
              <a:defRPr sz="3400">
                <a:solidFill>
                  <a:schemeClr val="tx1">
                    <a:tint val="75000"/>
                  </a:schemeClr>
                </a:solidFill>
              </a:defRPr>
            </a:lvl8pPr>
            <a:lvl9pPr marL="8954902" indent="0">
              <a:buNone/>
              <a:defRPr sz="3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1797337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7245910" y="4508206"/>
            <a:ext cx="64775595" cy="12745866"/>
          </a:xfrm>
        </p:spPr>
        <p:txBody>
          <a:bodyPr/>
          <a:lstStyle>
            <a:lvl1pPr>
              <a:defRPr sz="6900"/>
            </a:lvl1pPr>
            <a:lvl2pPr>
              <a:defRPr sz="5900"/>
            </a:lvl2pPr>
            <a:lvl3pPr>
              <a:defRPr sz="4900"/>
            </a:lvl3pPr>
            <a:lvl4pPr>
              <a:defRPr sz="4400"/>
            </a:lvl4pPr>
            <a:lvl5pPr>
              <a:defRPr sz="4400"/>
            </a:lvl5pPr>
            <a:lvl6pPr>
              <a:defRPr sz="4400"/>
            </a:lvl6pPr>
            <a:lvl7pPr>
              <a:defRPr sz="4400"/>
            </a:lvl7pPr>
            <a:lvl8pPr>
              <a:defRPr sz="4400"/>
            </a:lvl8pPr>
            <a:lvl9pPr>
              <a:defRPr sz="4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72861609" y="4508206"/>
            <a:ext cx="64775595" cy="12745866"/>
          </a:xfrm>
        </p:spPr>
        <p:txBody>
          <a:bodyPr/>
          <a:lstStyle>
            <a:lvl1pPr>
              <a:defRPr sz="6900"/>
            </a:lvl1pPr>
            <a:lvl2pPr>
              <a:defRPr sz="5900"/>
            </a:lvl2pPr>
            <a:lvl3pPr>
              <a:defRPr sz="4900"/>
            </a:lvl3pPr>
            <a:lvl4pPr>
              <a:defRPr sz="4400"/>
            </a:lvl4pPr>
            <a:lvl5pPr>
              <a:defRPr sz="4400"/>
            </a:lvl5pPr>
            <a:lvl6pPr>
              <a:defRPr sz="4400"/>
            </a:lvl6pPr>
            <a:lvl7pPr>
              <a:defRPr sz="4400"/>
            </a:lvl7pPr>
            <a:lvl8pPr>
              <a:defRPr sz="4400"/>
            </a:lvl8pPr>
            <a:lvl9pPr>
              <a:defRPr sz="4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492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20317" y="1052523"/>
            <a:ext cx="45365670" cy="4380441"/>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2520315" y="5883181"/>
            <a:ext cx="22271537" cy="2451826"/>
          </a:xfrm>
        </p:spPr>
        <p:txBody>
          <a:bodyPr anchor="b"/>
          <a:lstStyle>
            <a:lvl1pPr marL="0" indent="0">
              <a:buNone/>
              <a:defRPr sz="5900" b="1"/>
            </a:lvl1pPr>
            <a:lvl2pPr marL="1119363" indent="0">
              <a:buNone/>
              <a:defRPr sz="4900" b="1"/>
            </a:lvl2pPr>
            <a:lvl3pPr marL="2238726" indent="0">
              <a:buNone/>
              <a:defRPr sz="4400" b="1"/>
            </a:lvl3pPr>
            <a:lvl4pPr marL="3358088" indent="0">
              <a:buNone/>
              <a:defRPr sz="3900" b="1"/>
            </a:lvl4pPr>
            <a:lvl5pPr marL="4477451" indent="0">
              <a:buNone/>
              <a:defRPr sz="3900" b="1"/>
            </a:lvl5pPr>
            <a:lvl6pPr marL="5596814" indent="0">
              <a:buNone/>
              <a:defRPr sz="3900" b="1"/>
            </a:lvl6pPr>
            <a:lvl7pPr marL="6716177" indent="0">
              <a:buNone/>
              <a:defRPr sz="3900" b="1"/>
            </a:lvl7pPr>
            <a:lvl8pPr marL="7835539" indent="0">
              <a:buNone/>
              <a:defRPr sz="3900" b="1"/>
            </a:lvl8pPr>
            <a:lvl9pPr marL="8954902" indent="0">
              <a:buNone/>
              <a:defRPr sz="3900" b="1"/>
            </a:lvl9pPr>
          </a:lstStyle>
          <a:p>
            <a:pPr lvl="0"/>
            <a:r>
              <a:rPr lang="en-US"/>
              <a:t>Click to edit Master text styles</a:t>
            </a:r>
          </a:p>
        </p:txBody>
      </p:sp>
      <p:sp>
        <p:nvSpPr>
          <p:cNvPr id="4" name="Content Placeholder 3"/>
          <p:cNvSpPr>
            <a:spLocks noGrp="1"/>
          </p:cNvSpPr>
          <p:nvPr>
            <p:ph sz="half" idx="2"/>
          </p:nvPr>
        </p:nvSpPr>
        <p:spPr>
          <a:xfrm>
            <a:off x="2520315" y="8335009"/>
            <a:ext cx="22271537" cy="15142945"/>
          </a:xfrm>
        </p:spPr>
        <p:txBody>
          <a:bodyPr/>
          <a:lstStyle>
            <a:lvl1pPr>
              <a:defRPr sz="5900"/>
            </a:lvl1pPr>
            <a:lvl2pPr>
              <a:defRPr sz="4900"/>
            </a:lvl2pPr>
            <a:lvl3pPr>
              <a:defRPr sz="4400"/>
            </a:lvl3pPr>
            <a:lvl4pPr>
              <a:defRPr sz="3900"/>
            </a:lvl4pPr>
            <a:lvl5pPr>
              <a:defRPr sz="3900"/>
            </a:lvl5pPr>
            <a:lvl6pPr>
              <a:defRPr sz="3900"/>
            </a:lvl6pPr>
            <a:lvl7pPr>
              <a:defRPr sz="3900"/>
            </a:lvl7pPr>
            <a:lvl8pPr>
              <a:defRPr sz="3900"/>
            </a:lvl8pPr>
            <a:lvl9pPr>
              <a:defRPr sz="3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25605704" y="5883181"/>
            <a:ext cx="22280284" cy="2451826"/>
          </a:xfrm>
        </p:spPr>
        <p:txBody>
          <a:bodyPr anchor="b"/>
          <a:lstStyle>
            <a:lvl1pPr marL="0" indent="0">
              <a:buNone/>
              <a:defRPr sz="5900" b="1"/>
            </a:lvl1pPr>
            <a:lvl2pPr marL="1119363" indent="0">
              <a:buNone/>
              <a:defRPr sz="4900" b="1"/>
            </a:lvl2pPr>
            <a:lvl3pPr marL="2238726" indent="0">
              <a:buNone/>
              <a:defRPr sz="4400" b="1"/>
            </a:lvl3pPr>
            <a:lvl4pPr marL="3358088" indent="0">
              <a:buNone/>
              <a:defRPr sz="3900" b="1"/>
            </a:lvl4pPr>
            <a:lvl5pPr marL="4477451" indent="0">
              <a:buNone/>
              <a:defRPr sz="3900" b="1"/>
            </a:lvl5pPr>
            <a:lvl6pPr marL="5596814" indent="0">
              <a:buNone/>
              <a:defRPr sz="3900" b="1"/>
            </a:lvl6pPr>
            <a:lvl7pPr marL="6716177" indent="0">
              <a:buNone/>
              <a:defRPr sz="3900" b="1"/>
            </a:lvl7pPr>
            <a:lvl8pPr marL="7835539" indent="0">
              <a:buNone/>
              <a:defRPr sz="3900" b="1"/>
            </a:lvl8pPr>
            <a:lvl9pPr marL="8954902" indent="0">
              <a:buNone/>
              <a:defRPr sz="3900" b="1"/>
            </a:lvl9pPr>
          </a:lstStyle>
          <a:p>
            <a:pPr lvl="0"/>
            <a:r>
              <a:rPr lang="en-US"/>
              <a:t>Click to edit Master text styles</a:t>
            </a:r>
          </a:p>
        </p:txBody>
      </p:sp>
      <p:sp>
        <p:nvSpPr>
          <p:cNvPr id="6" name="Content Placeholder 5"/>
          <p:cNvSpPr>
            <a:spLocks noGrp="1"/>
          </p:cNvSpPr>
          <p:nvPr>
            <p:ph sz="quarter" idx="4"/>
          </p:nvPr>
        </p:nvSpPr>
        <p:spPr>
          <a:xfrm>
            <a:off x="25605704" y="8335009"/>
            <a:ext cx="22280284" cy="15142945"/>
          </a:xfrm>
        </p:spPr>
        <p:txBody>
          <a:bodyPr/>
          <a:lstStyle>
            <a:lvl1pPr>
              <a:defRPr sz="5900"/>
            </a:lvl1pPr>
            <a:lvl2pPr>
              <a:defRPr sz="4900"/>
            </a:lvl2pPr>
            <a:lvl3pPr>
              <a:defRPr sz="4400"/>
            </a:lvl3pPr>
            <a:lvl4pPr>
              <a:defRPr sz="3900"/>
            </a:lvl4pPr>
            <a:lvl5pPr>
              <a:defRPr sz="3900"/>
            </a:lvl5pPr>
            <a:lvl6pPr>
              <a:defRPr sz="3900"/>
            </a:lvl6pPr>
            <a:lvl7pPr>
              <a:defRPr sz="3900"/>
            </a:lvl7pPr>
            <a:lvl8pPr>
              <a:defRPr sz="3900"/>
            </a:lvl8pPr>
            <a:lvl9pPr>
              <a:defRPr sz="3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80795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2317396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124800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20319" y="1046441"/>
            <a:ext cx="16583326" cy="4453449"/>
          </a:xfrm>
        </p:spPr>
        <p:txBody>
          <a:bodyPr anchor="b"/>
          <a:lstStyle>
            <a:lvl1pPr algn="l">
              <a:defRPr sz="4900" b="1"/>
            </a:lvl1pPr>
          </a:lstStyle>
          <a:p>
            <a:r>
              <a:rPr lang="en-US"/>
              <a:t>Click to edit Master title style</a:t>
            </a:r>
            <a:endParaRPr lang="en-GB"/>
          </a:p>
        </p:txBody>
      </p:sp>
      <p:sp>
        <p:nvSpPr>
          <p:cNvPr id="3" name="Content Placeholder 2"/>
          <p:cNvSpPr>
            <a:spLocks noGrp="1"/>
          </p:cNvSpPr>
          <p:nvPr>
            <p:ph idx="1"/>
          </p:nvPr>
        </p:nvSpPr>
        <p:spPr>
          <a:xfrm>
            <a:off x="19707464" y="1046438"/>
            <a:ext cx="28178521" cy="22431516"/>
          </a:xfrm>
        </p:spPr>
        <p:txBody>
          <a:bodyPr/>
          <a:lstStyle>
            <a:lvl1pPr>
              <a:defRPr sz="7800"/>
            </a:lvl1pPr>
            <a:lvl2pPr>
              <a:defRPr sz="6900"/>
            </a:lvl2pPr>
            <a:lvl3pPr>
              <a:defRPr sz="5900"/>
            </a:lvl3pPr>
            <a:lvl4pPr>
              <a:defRPr sz="4900"/>
            </a:lvl4pPr>
            <a:lvl5pPr>
              <a:defRPr sz="4900"/>
            </a:lvl5pPr>
            <a:lvl6pPr>
              <a:defRPr sz="4900"/>
            </a:lvl6pPr>
            <a:lvl7pPr>
              <a:defRPr sz="4900"/>
            </a:lvl7pPr>
            <a:lvl8pPr>
              <a:defRPr sz="4900"/>
            </a:lvl8pPr>
            <a:lvl9pPr>
              <a:defRPr sz="4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2520319" y="5499892"/>
            <a:ext cx="16583326" cy="17978062"/>
          </a:xfrm>
        </p:spPr>
        <p:txBody>
          <a:bodyPr/>
          <a:lstStyle>
            <a:lvl1pPr marL="0" indent="0">
              <a:buNone/>
              <a:defRPr sz="3400"/>
            </a:lvl1pPr>
            <a:lvl2pPr marL="1119363" indent="0">
              <a:buNone/>
              <a:defRPr sz="2900"/>
            </a:lvl2pPr>
            <a:lvl3pPr marL="2238726" indent="0">
              <a:buNone/>
              <a:defRPr sz="2400"/>
            </a:lvl3pPr>
            <a:lvl4pPr marL="3358088" indent="0">
              <a:buNone/>
              <a:defRPr sz="2200"/>
            </a:lvl4pPr>
            <a:lvl5pPr marL="4477451" indent="0">
              <a:buNone/>
              <a:defRPr sz="2200"/>
            </a:lvl5pPr>
            <a:lvl6pPr marL="5596814" indent="0">
              <a:buNone/>
              <a:defRPr sz="2200"/>
            </a:lvl6pPr>
            <a:lvl7pPr marL="6716177" indent="0">
              <a:buNone/>
              <a:defRPr sz="2200"/>
            </a:lvl7pPr>
            <a:lvl8pPr marL="7835539" indent="0">
              <a:buNone/>
              <a:defRPr sz="2200"/>
            </a:lvl8pPr>
            <a:lvl9pPr marL="8954902" indent="0">
              <a:buNone/>
              <a:defRPr sz="2200"/>
            </a:lvl9pPr>
          </a:lstStyle>
          <a:p>
            <a:pPr lvl="0"/>
            <a:r>
              <a:rPr lang="en-US"/>
              <a:t>Click to edit Master text styles</a:t>
            </a:r>
          </a:p>
        </p:txBody>
      </p:sp>
      <p:sp>
        <p:nvSpPr>
          <p:cNvPr id="5" name="Date Placeholder 4"/>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4191451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987" y="18397854"/>
            <a:ext cx="30243780" cy="2171970"/>
          </a:xfrm>
        </p:spPr>
        <p:txBody>
          <a:bodyPr anchor="b"/>
          <a:lstStyle>
            <a:lvl1pPr algn="l">
              <a:defRPr sz="4900" b="1"/>
            </a:lvl1pPr>
          </a:lstStyle>
          <a:p>
            <a:r>
              <a:rPr lang="en-US"/>
              <a:t>Click to edit Master title style</a:t>
            </a:r>
            <a:endParaRPr lang="en-GB"/>
          </a:p>
        </p:txBody>
      </p:sp>
      <p:sp>
        <p:nvSpPr>
          <p:cNvPr id="3" name="Picture Placeholder 2"/>
          <p:cNvSpPr>
            <a:spLocks noGrp="1"/>
          </p:cNvSpPr>
          <p:nvPr>
            <p:ph type="pic" idx="1"/>
          </p:nvPr>
        </p:nvSpPr>
        <p:spPr>
          <a:xfrm>
            <a:off x="9879987" y="2348402"/>
            <a:ext cx="30243780" cy="15769591"/>
          </a:xfrm>
        </p:spPr>
        <p:txBody>
          <a:bodyPr/>
          <a:lstStyle>
            <a:lvl1pPr marL="0" indent="0">
              <a:buNone/>
              <a:defRPr sz="7800"/>
            </a:lvl1pPr>
            <a:lvl2pPr marL="1119363" indent="0">
              <a:buNone/>
              <a:defRPr sz="6900"/>
            </a:lvl2pPr>
            <a:lvl3pPr marL="2238726" indent="0">
              <a:buNone/>
              <a:defRPr sz="5900"/>
            </a:lvl3pPr>
            <a:lvl4pPr marL="3358088" indent="0">
              <a:buNone/>
              <a:defRPr sz="4900"/>
            </a:lvl4pPr>
            <a:lvl5pPr marL="4477451" indent="0">
              <a:buNone/>
              <a:defRPr sz="4900"/>
            </a:lvl5pPr>
            <a:lvl6pPr marL="5596814" indent="0">
              <a:buNone/>
              <a:defRPr sz="4900"/>
            </a:lvl6pPr>
            <a:lvl7pPr marL="6716177" indent="0">
              <a:buNone/>
              <a:defRPr sz="4900"/>
            </a:lvl7pPr>
            <a:lvl8pPr marL="7835539" indent="0">
              <a:buNone/>
              <a:defRPr sz="4900"/>
            </a:lvl8pPr>
            <a:lvl9pPr marL="8954902" indent="0">
              <a:buNone/>
              <a:defRPr sz="4900"/>
            </a:lvl9pPr>
          </a:lstStyle>
          <a:p>
            <a:endParaRPr lang="en-GB" dirty="0"/>
          </a:p>
        </p:txBody>
      </p:sp>
      <p:sp>
        <p:nvSpPr>
          <p:cNvPr id="4" name="Text Placeholder 3"/>
          <p:cNvSpPr>
            <a:spLocks noGrp="1"/>
          </p:cNvSpPr>
          <p:nvPr>
            <p:ph type="body" sz="half" idx="2"/>
          </p:nvPr>
        </p:nvSpPr>
        <p:spPr>
          <a:xfrm>
            <a:off x="9879987" y="20569829"/>
            <a:ext cx="30243780" cy="3084557"/>
          </a:xfrm>
        </p:spPr>
        <p:txBody>
          <a:bodyPr/>
          <a:lstStyle>
            <a:lvl1pPr marL="0" indent="0">
              <a:buNone/>
              <a:defRPr sz="3400"/>
            </a:lvl1pPr>
            <a:lvl2pPr marL="1119363" indent="0">
              <a:buNone/>
              <a:defRPr sz="2900"/>
            </a:lvl2pPr>
            <a:lvl3pPr marL="2238726" indent="0">
              <a:buNone/>
              <a:defRPr sz="2400"/>
            </a:lvl3pPr>
            <a:lvl4pPr marL="3358088" indent="0">
              <a:buNone/>
              <a:defRPr sz="2200"/>
            </a:lvl4pPr>
            <a:lvl5pPr marL="4477451" indent="0">
              <a:buNone/>
              <a:defRPr sz="2200"/>
            </a:lvl5pPr>
            <a:lvl6pPr marL="5596814" indent="0">
              <a:buNone/>
              <a:defRPr sz="2200"/>
            </a:lvl6pPr>
            <a:lvl7pPr marL="6716177" indent="0">
              <a:buNone/>
              <a:defRPr sz="2200"/>
            </a:lvl7pPr>
            <a:lvl8pPr marL="7835539" indent="0">
              <a:buNone/>
              <a:defRPr sz="2200"/>
            </a:lvl8pPr>
            <a:lvl9pPr marL="8954902" indent="0">
              <a:buNone/>
              <a:defRPr sz="2200"/>
            </a:lvl9pPr>
          </a:lstStyle>
          <a:p>
            <a:pPr lvl="0"/>
            <a:r>
              <a:rPr lang="en-US"/>
              <a:t>Click to edit Master text styles</a:t>
            </a:r>
          </a:p>
        </p:txBody>
      </p:sp>
      <p:sp>
        <p:nvSpPr>
          <p:cNvPr id="5" name="Date Placeholder 4"/>
          <p:cNvSpPr>
            <a:spLocks noGrp="1"/>
          </p:cNvSpPr>
          <p:nvPr>
            <p:ph type="dt" sz="half" idx="10"/>
          </p:nvPr>
        </p:nvSpPr>
        <p:spPr/>
        <p:txBody>
          <a:bodyPr/>
          <a:lstStyle/>
          <a:p>
            <a:fld id="{98C1172A-E1DA-4A4D-A99F-A9BF4160304D}" type="datetimeFigureOut">
              <a:rPr lang="en-GB" smtClean="0"/>
              <a:pPr/>
              <a:t>09/10/2020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24331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317" y="1052523"/>
            <a:ext cx="45365670" cy="4380441"/>
          </a:xfrm>
          <a:prstGeom prst="rect">
            <a:avLst/>
          </a:prstGeom>
        </p:spPr>
        <p:txBody>
          <a:bodyPr vert="horz" lIns="223873" tIns="111936" rIns="223873" bIns="111936"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520317" y="6132618"/>
            <a:ext cx="45365670" cy="17345336"/>
          </a:xfrm>
          <a:prstGeom prst="rect">
            <a:avLst/>
          </a:prstGeom>
        </p:spPr>
        <p:txBody>
          <a:bodyPr vert="horz" lIns="223873" tIns="111936" rIns="223873" bIns="11193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2520316" y="24360126"/>
            <a:ext cx="11761469" cy="1399308"/>
          </a:xfrm>
          <a:prstGeom prst="rect">
            <a:avLst/>
          </a:prstGeom>
        </p:spPr>
        <p:txBody>
          <a:bodyPr vert="horz" lIns="223873" tIns="111936" rIns="223873" bIns="111936" rtlCol="0" anchor="ctr"/>
          <a:lstStyle>
            <a:lvl1pPr algn="l">
              <a:defRPr sz="2900">
                <a:solidFill>
                  <a:schemeClr val="tx1">
                    <a:tint val="75000"/>
                  </a:schemeClr>
                </a:solidFill>
              </a:defRPr>
            </a:lvl1pPr>
          </a:lstStyle>
          <a:p>
            <a:fld id="{98C1172A-E1DA-4A4D-A99F-A9BF4160304D}" type="datetimeFigureOut">
              <a:rPr lang="en-GB" smtClean="0"/>
              <a:pPr/>
              <a:t>09/10/2020</a:t>
            </a:fld>
            <a:endParaRPr lang="en-GB" dirty="0"/>
          </a:p>
        </p:txBody>
      </p:sp>
      <p:sp>
        <p:nvSpPr>
          <p:cNvPr id="5" name="Footer Placeholder 4"/>
          <p:cNvSpPr>
            <a:spLocks noGrp="1"/>
          </p:cNvSpPr>
          <p:nvPr>
            <p:ph type="ftr" sz="quarter" idx="3"/>
          </p:nvPr>
        </p:nvSpPr>
        <p:spPr>
          <a:xfrm>
            <a:off x="17222154" y="24360126"/>
            <a:ext cx="15961995" cy="1399308"/>
          </a:xfrm>
          <a:prstGeom prst="rect">
            <a:avLst/>
          </a:prstGeom>
        </p:spPr>
        <p:txBody>
          <a:bodyPr vert="horz" lIns="223873" tIns="111936" rIns="223873" bIns="111936" rtlCol="0" anchor="ctr"/>
          <a:lstStyle>
            <a:lvl1pPr algn="ctr">
              <a:defRPr sz="2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36124515" y="24360126"/>
            <a:ext cx="11761469" cy="1399308"/>
          </a:xfrm>
          <a:prstGeom prst="rect">
            <a:avLst/>
          </a:prstGeom>
        </p:spPr>
        <p:txBody>
          <a:bodyPr vert="horz" lIns="223873" tIns="111936" rIns="223873" bIns="111936" rtlCol="0" anchor="ctr"/>
          <a:lstStyle>
            <a:lvl1pPr algn="r">
              <a:defRPr sz="2900">
                <a:solidFill>
                  <a:schemeClr val="tx1">
                    <a:tint val="75000"/>
                  </a:schemeClr>
                </a:solidFill>
              </a:defRPr>
            </a:lvl1pPr>
          </a:lstStyle>
          <a:p>
            <a:fld id="{0C5C65A0-C04F-465D-96AB-21491791D1D9}" type="slidenum">
              <a:rPr lang="en-GB" smtClean="0"/>
              <a:pPr/>
              <a:t>‹#›</a:t>
            </a:fld>
            <a:endParaRPr lang="en-GB" dirty="0"/>
          </a:p>
        </p:txBody>
      </p:sp>
    </p:spTree>
    <p:extLst>
      <p:ext uri="{BB962C8B-B14F-4D97-AF65-F5344CB8AC3E}">
        <p14:creationId xmlns:p14="http://schemas.microsoft.com/office/powerpoint/2010/main" val="3536594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238726" rtl="0" eaLnBrk="1" latinLnBrk="0" hangingPunct="1">
        <a:spcBef>
          <a:spcPct val="0"/>
        </a:spcBef>
        <a:buNone/>
        <a:defRPr sz="10800" kern="1200">
          <a:solidFill>
            <a:schemeClr val="tx1"/>
          </a:solidFill>
          <a:latin typeface="+mj-lt"/>
          <a:ea typeface="+mj-ea"/>
          <a:cs typeface="+mj-cs"/>
        </a:defRPr>
      </a:lvl1pPr>
    </p:titleStyle>
    <p:bodyStyle>
      <a:lvl1pPr marL="839522" indent="-839522" algn="l" defTabSz="2238726" rtl="0" eaLnBrk="1" latinLnBrk="0" hangingPunct="1">
        <a:spcBef>
          <a:spcPct val="20000"/>
        </a:spcBef>
        <a:buFont typeface="Arial" panose="020B0604020202020204" pitchFamily="34" charset="0"/>
        <a:buChar char="•"/>
        <a:defRPr sz="7800" kern="1200">
          <a:solidFill>
            <a:schemeClr val="tx1"/>
          </a:solidFill>
          <a:latin typeface="+mn-lt"/>
          <a:ea typeface="+mn-ea"/>
          <a:cs typeface="+mn-cs"/>
        </a:defRPr>
      </a:lvl1pPr>
      <a:lvl2pPr marL="1818964" indent="-699602" algn="l" defTabSz="2238726"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2pPr>
      <a:lvl3pPr marL="2798407" indent="-559681" algn="l" defTabSz="2238726" rtl="0" eaLnBrk="1" latinLnBrk="0" hangingPunct="1">
        <a:spcBef>
          <a:spcPct val="20000"/>
        </a:spcBef>
        <a:buFont typeface="Arial" panose="020B0604020202020204" pitchFamily="34" charset="0"/>
        <a:buChar char="•"/>
        <a:defRPr sz="5900" kern="1200">
          <a:solidFill>
            <a:schemeClr val="tx1"/>
          </a:solidFill>
          <a:latin typeface="+mn-lt"/>
          <a:ea typeface="+mn-ea"/>
          <a:cs typeface="+mn-cs"/>
        </a:defRPr>
      </a:lvl3pPr>
      <a:lvl4pPr marL="3917770" indent="-559681" algn="l" defTabSz="2238726" rtl="0" eaLnBrk="1" latinLnBrk="0" hangingPunct="1">
        <a:spcBef>
          <a:spcPct val="20000"/>
        </a:spcBef>
        <a:buFont typeface="Arial" panose="020B0604020202020204" pitchFamily="34" charset="0"/>
        <a:buChar char="–"/>
        <a:defRPr sz="4900" kern="1200">
          <a:solidFill>
            <a:schemeClr val="tx1"/>
          </a:solidFill>
          <a:latin typeface="+mn-lt"/>
          <a:ea typeface="+mn-ea"/>
          <a:cs typeface="+mn-cs"/>
        </a:defRPr>
      </a:lvl4pPr>
      <a:lvl5pPr marL="5037132" indent="-559681" algn="l" defTabSz="2238726" rtl="0" eaLnBrk="1" latinLnBrk="0" hangingPunct="1">
        <a:spcBef>
          <a:spcPct val="20000"/>
        </a:spcBef>
        <a:buFont typeface="Arial" panose="020B0604020202020204" pitchFamily="34" charset="0"/>
        <a:buChar char="»"/>
        <a:defRPr sz="4900" kern="1200">
          <a:solidFill>
            <a:schemeClr val="tx1"/>
          </a:solidFill>
          <a:latin typeface="+mn-lt"/>
          <a:ea typeface="+mn-ea"/>
          <a:cs typeface="+mn-cs"/>
        </a:defRPr>
      </a:lvl5pPr>
      <a:lvl6pPr marL="6156495" indent="-559681" algn="l" defTabSz="2238726" rtl="0" eaLnBrk="1" latinLnBrk="0" hangingPunct="1">
        <a:spcBef>
          <a:spcPct val="20000"/>
        </a:spcBef>
        <a:buFont typeface="Arial" panose="020B0604020202020204" pitchFamily="34" charset="0"/>
        <a:buChar char="•"/>
        <a:defRPr sz="4900" kern="1200">
          <a:solidFill>
            <a:schemeClr val="tx1"/>
          </a:solidFill>
          <a:latin typeface="+mn-lt"/>
          <a:ea typeface="+mn-ea"/>
          <a:cs typeface="+mn-cs"/>
        </a:defRPr>
      </a:lvl6pPr>
      <a:lvl7pPr marL="7275858" indent="-559681" algn="l" defTabSz="2238726" rtl="0" eaLnBrk="1" latinLnBrk="0" hangingPunct="1">
        <a:spcBef>
          <a:spcPct val="20000"/>
        </a:spcBef>
        <a:buFont typeface="Arial" panose="020B0604020202020204" pitchFamily="34" charset="0"/>
        <a:buChar char="•"/>
        <a:defRPr sz="4900" kern="1200">
          <a:solidFill>
            <a:schemeClr val="tx1"/>
          </a:solidFill>
          <a:latin typeface="+mn-lt"/>
          <a:ea typeface="+mn-ea"/>
          <a:cs typeface="+mn-cs"/>
        </a:defRPr>
      </a:lvl7pPr>
      <a:lvl8pPr marL="8395221" indent="-559681" algn="l" defTabSz="2238726" rtl="0" eaLnBrk="1" latinLnBrk="0" hangingPunct="1">
        <a:spcBef>
          <a:spcPct val="20000"/>
        </a:spcBef>
        <a:buFont typeface="Arial" panose="020B0604020202020204" pitchFamily="34" charset="0"/>
        <a:buChar char="•"/>
        <a:defRPr sz="4900" kern="1200">
          <a:solidFill>
            <a:schemeClr val="tx1"/>
          </a:solidFill>
          <a:latin typeface="+mn-lt"/>
          <a:ea typeface="+mn-ea"/>
          <a:cs typeface="+mn-cs"/>
        </a:defRPr>
      </a:lvl8pPr>
      <a:lvl9pPr marL="9514583" indent="-559681" algn="l" defTabSz="2238726" rtl="0" eaLnBrk="1" latinLnBrk="0" hangingPunct="1">
        <a:spcBef>
          <a:spcPct val="20000"/>
        </a:spcBef>
        <a:buFont typeface="Arial" panose="020B0604020202020204" pitchFamily="34" charset="0"/>
        <a:buChar char="•"/>
        <a:defRPr sz="4900" kern="1200">
          <a:solidFill>
            <a:schemeClr val="tx1"/>
          </a:solidFill>
          <a:latin typeface="+mn-lt"/>
          <a:ea typeface="+mn-ea"/>
          <a:cs typeface="+mn-cs"/>
        </a:defRPr>
      </a:lvl9pPr>
    </p:bodyStyle>
    <p:otherStyle>
      <a:defPPr>
        <a:defRPr lang="en-US"/>
      </a:defPPr>
      <a:lvl1pPr marL="0" algn="l" defTabSz="2238726" rtl="0" eaLnBrk="1" latinLnBrk="0" hangingPunct="1">
        <a:defRPr sz="4400" kern="1200">
          <a:solidFill>
            <a:schemeClr val="tx1"/>
          </a:solidFill>
          <a:latin typeface="+mn-lt"/>
          <a:ea typeface="+mn-ea"/>
          <a:cs typeface="+mn-cs"/>
        </a:defRPr>
      </a:lvl1pPr>
      <a:lvl2pPr marL="1119363" algn="l" defTabSz="2238726" rtl="0" eaLnBrk="1" latinLnBrk="0" hangingPunct="1">
        <a:defRPr sz="4400" kern="1200">
          <a:solidFill>
            <a:schemeClr val="tx1"/>
          </a:solidFill>
          <a:latin typeface="+mn-lt"/>
          <a:ea typeface="+mn-ea"/>
          <a:cs typeface="+mn-cs"/>
        </a:defRPr>
      </a:lvl2pPr>
      <a:lvl3pPr marL="2238726" algn="l" defTabSz="2238726" rtl="0" eaLnBrk="1" latinLnBrk="0" hangingPunct="1">
        <a:defRPr sz="4400" kern="1200">
          <a:solidFill>
            <a:schemeClr val="tx1"/>
          </a:solidFill>
          <a:latin typeface="+mn-lt"/>
          <a:ea typeface="+mn-ea"/>
          <a:cs typeface="+mn-cs"/>
        </a:defRPr>
      </a:lvl3pPr>
      <a:lvl4pPr marL="3358088" algn="l" defTabSz="2238726" rtl="0" eaLnBrk="1" latinLnBrk="0" hangingPunct="1">
        <a:defRPr sz="4400" kern="1200">
          <a:solidFill>
            <a:schemeClr val="tx1"/>
          </a:solidFill>
          <a:latin typeface="+mn-lt"/>
          <a:ea typeface="+mn-ea"/>
          <a:cs typeface="+mn-cs"/>
        </a:defRPr>
      </a:lvl4pPr>
      <a:lvl5pPr marL="4477451" algn="l" defTabSz="2238726" rtl="0" eaLnBrk="1" latinLnBrk="0" hangingPunct="1">
        <a:defRPr sz="4400" kern="1200">
          <a:solidFill>
            <a:schemeClr val="tx1"/>
          </a:solidFill>
          <a:latin typeface="+mn-lt"/>
          <a:ea typeface="+mn-ea"/>
          <a:cs typeface="+mn-cs"/>
        </a:defRPr>
      </a:lvl5pPr>
      <a:lvl6pPr marL="5596814" algn="l" defTabSz="2238726" rtl="0" eaLnBrk="1" latinLnBrk="0" hangingPunct="1">
        <a:defRPr sz="4400" kern="1200">
          <a:solidFill>
            <a:schemeClr val="tx1"/>
          </a:solidFill>
          <a:latin typeface="+mn-lt"/>
          <a:ea typeface="+mn-ea"/>
          <a:cs typeface="+mn-cs"/>
        </a:defRPr>
      </a:lvl6pPr>
      <a:lvl7pPr marL="6716177" algn="l" defTabSz="2238726" rtl="0" eaLnBrk="1" latinLnBrk="0" hangingPunct="1">
        <a:defRPr sz="4400" kern="1200">
          <a:solidFill>
            <a:schemeClr val="tx1"/>
          </a:solidFill>
          <a:latin typeface="+mn-lt"/>
          <a:ea typeface="+mn-ea"/>
          <a:cs typeface="+mn-cs"/>
        </a:defRPr>
      </a:lvl7pPr>
      <a:lvl8pPr marL="7835539" algn="l" defTabSz="2238726" rtl="0" eaLnBrk="1" latinLnBrk="0" hangingPunct="1">
        <a:defRPr sz="4400" kern="1200">
          <a:solidFill>
            <a:schemeClr val="tx1"/>
          </a:solidFill>
          <a:latin typeface="+mn-lt"/>
          <a:ea typeface="+mn-ea"/>
          <a:cs typeface="+mn-cs"/>
        </a:defRPr>
      </a:lvl8pPr>
      <a:lvl9pPr marL="8954902" algn="l" defTabSz="2238726" rtl="0" eaLnBrk="1" latinLnBrk="0" hangingPunct="1">
        <a:defRPr sz="4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18044" y="57774"/>
            <a:ext cx="22394488" cy="3445046"/>
          </a:xfrm>
          <a:prstGeom prst="rect">
            <a:avLst/>
          </a:prstGeom>
          <a:solidFill>
            <a:schemeClr val="tx2">
              <a:lumMod val="40000"/>
              <a:lumOff val="60000"/>
            </a:schemeClr>
          </a:solidFill>
        </p:spPr>
        <p:txBody>
          <a:bodyPr wrap="square" rtlCol="0">
            <a:spAutoFit/>
          </a:bodyPr>
          <a:lstStyle/>
          <a:p>
            <a:pPr algn="ctr">
              <a:lnSpc>
                <a:spcPct val="105000"/>
              </a:lnSpc>
              <a:spcAft>
                <a:spcPts val="800"/>
              </a:spcAft>
            </a:pPr>
            <a:r>
              <a:rPr lang="en-GB" sz="7200" b="1" dirty="0">
                <a:effectLst/>
                <a:latin typeface="Calibri" panose="020F0502020204030204" pitchFamily="34" charset="0"/>
                <a:ea typeface="Calibri" panose="020F0502020204030204" pitchFamily="34" charset="0"/>
                <a:cs typeface="Times New Roman" panose="02020603050405020304" pitchFamily="18" charset="0"/>
              </a:rPr>
              <a:t>Introducing a courier delivery service for Early Medical Abortions at University Hospital Wales </a:t>
            </a:r>
            <a:endParaRPr lang="en-GB" sz="72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GB" sz="6000" b="1" dirty="0"/>
              <a:t> </a:t>
            </a:r>
            <a:r>
              <a:rPr lang="en-GB" sz="4800" b="1" dirty="0"/>
              <a:t>P </a:t>
            </a:r>
            <a:r>
              <a:rPr lang="en-GB" sz="4800" b="1" dirty="0" err="1"/>
              <a:t>Vansia</a:t>
            </a:r>
            <a:r>
              <a:rPr lang="en-GB" sz="4800" b="1" dirty="0"/>
              <a:t> (ST2 Community Sexual and Reproductive Health)</a:t>
            </a:r>
            <a:endParaRPr lang="en-GB" sz="7200" dirty="0">
              <a:solidFill>
                <a:schemeClr val="bg1"/>
              </a:solidFill>
            </a:endParaRPr>
          </a:p>
        </p:txBody>
      </p:sp>
      <p:sp>
        <p:nvSpPr>
          <p:cNvPr id="6" name="TextBox 5"/>
          <p:cNvSpPr txBox="1"/>
          <p:nvPr/>
        </p:nvSpPr>
        <p:spPr>
          <a:xfrm>
            <a:off x="519880" y="5401005"/>
            <a:ext cx="14920236" cy="18440882"/>
          </a:xfrm>
          <a:prstGeom prst="rect">
            <a:avLst/>
          </a:prstGeom>
          <a:solidFill>
            <a:schemeClr val="bg1"/>
          </a:solidFill>
        </p:spPr>
        <p:txBody>
          <a:bodyPr wrap="square" rtlCol="0">
            <a:spAutoFit/>
          </a:bodyPr>
          <a:lstStyle/>
          <a:p>
            <a:pPr>
              <a:lnSpc>
                <a:spcPct val="105000"/>
              </a:lnSpc>
              <a:spcAft>
                <a:spcPts val="800"/>
              </a:spcAft>
            </a:pPr>
            <a:r>
              <a:rPr lang="en-GB" sz="4000" dirty="0">
                <a:effectLst/>
                <a:latin typeface="Calibri" panose="020F0502020204030204" pitchFamily="34" charset="0"/>
                <a:ea typeface="Calibri" panose="020F0502020204030204" pitchFamily="34" charset="0"/>
                <a:cs typeface="Times New Roman" panose="02020603050405020304" pitchFamily="18" charset="0"/>
              </a:rPr>
              <a:t>The advent of the COVID-19 pandemic led to widespread changes in abortion care across the United Kingdom, supported by guidance from the Royal College of </a:t>
            </a:r>
            <a:r>
              <a:rPr lang="en-GB" sz="4000" dirty="0" err="1">
                <a:effectLst/>
                <a:latin typeface="Calibri" panose="020F0502020204030204" pitchFamily="34" charset="0"/>
                <a:ea typeface="Calibri" panose="020F0502020204030204" pitchFamily="34" charset="0"/>
                <a:cs typeface="Times New Roman" panose="02020603050405020304" pitchFamily="18" charset="0"/>
              </a:rPr>
              <a:t>Obstretrics</a:t>
            </a:r>
            <a:r>
              <a:rPr lang="en-GB" sz="4000" dirty="0">
                <a:effectLst/>
                <a:latin typeface="Calibri" panose="020F0502020204030204" pitchFamily="34" charset="0"/>
                <a:ea typeface="Calibri" panose="020F0502020204030204" pitchFamily="34" charset="0"/>
                <a:cs typeface="Times New Roman" panose="02020603050405020304" pitchFamily="18" charset="0"/>
              </a:rPr>
              <a:t> and Gynaecology (</a:t>
            </a:r>
            <a:r>
              <a:rPr lang="en-GB" sz="4000" dirty="0">
                <a:latin typeface="Calibri" panose="020F0502020204030204" pitchFamily="34" charset="0"/>
                <a:ea typeface="Calibri" panose="020F0502020204030204" pitchFamily="34" charset="0"/>
                <a:cs typeface="Times New Roman" panose="02020603050405020304" pitchFamily="18" charset="0"/>
              </a:rPr>
              <a:t>RCOG, 2020</a:t>
            </a:r>
            <a:r>
              <a:rPr lang="en-GB" sz="4000" dirty="0">
                <a:effectLst/>
                <a:latin typeface="Calibri" panose="020F0502020204030204" pitchFamily="34" charset="0"/>
                <a:ea typeface="Calibri" panose="020F0502020204030204" pitchFamily="34" charset="0"/>
                <a:cs typeface="Times New Roman" panose="02020603050405020304" pitchFamily="18" charset="0"/>
              </a:rPr>
              <a:t>) as summarised in the flowchart below. </a:t>
            </a: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p:cNvSpPr txBox="1"/>
          <p:nvPr/>
        </p:nvSpPr>
        <p:spPr>
          <a:xfrm>
            <a:off x="448641" y="4049487"/>
            <a:ext cx="14920236" cy="769441"/>
          </a:xfrm>
          <a:prstGeom prst="rect">
            <a:avLst/>
          </a:prstGeom>
          <a:solidFill>
            <a:schemeClr val="tx2">
              <a:lumMod val="40000"/>
              <a:lumOff val="60000"/>
            </a:schemeClr>
          </a:solidFill>
        </p:spPr>
        <p:txBody>
          <a:bodyPr wrap="square" rtlCol="0">
            <a:spAutoFit/>
          </a:bodyPr>
          <a:lstStyle/>
          <a:p>
            <a:pPr algn="ctr"/>
            <a:r>
              <a:rPr lang="en-GB" b="1" dirty="0">
                <a:solidFill>
                  <a:schemeClr val="bg1"/>
                </a:solidFill>
              </a:rPr>
              <a:t>INTRODUCTION AND METHOD </a:t>
            </a:r>
          </a:p>
        </p:txBody>
      </p:sp>
      <p:sp>
        <p:nvSpPr>
          <p:cNvPr id="11" name="TextBox 10"/>
          <p:cNvSpPr txBox="1"/>
          <p:nvPr/>
        </p:nvSpPr>
        <p:spPr>
          <a:xfrm>
            <a:off x="15976710" y="4078193"/>
            <a:ext cx="15535822" cy="769441"/>
          </a:xfrm>
          <a:prstGeom prst="rect">
            <a:avLst/>
          </a:prstGeom>
          <a:solidFill>
            <a:schemeClr val="tx2">
              <a:lumMod val="40000"/>
              <a:lumOff val="60000"/>
            </a:schemeClr>
          </a:solidFill>
        </p:spPr>
        <p:txBody>
          <a:bodyPr wrap="square" rtlCol="0">
            <a:spAutoFit/>
          </a:bodyPr>
          <a:lstStyle/>
          <a:p>
            <a:pPr algn="ctr"/>
            <a:r>
              <a:rPr lang="en-GB" b="1" dirty="0">
                <a:solidFill>
                  <a:schemeClr val="bg1"/>
                </a:solidFill>
              </a:rPr>
              <a:t>RESULTS</a:t>
            </a:r>
          </a:p>
        </p:txBody>
      </p:sp>
      <p:pic>
        <p:nvPicPr>
          <p:cNvPr id="3" name="Picture 2" descr="Partners - Healtex">
            <a:extLst>
              <a:ext uri="{FF2B5EF4-FFF2-40B4-BE49-F238E27FC236}">
                <a16:creationId xmlns:a16="http://schemas.microsoft.com/office/drawing/2014/main" id="{7A071DE8-9D98-4F03-9870-D23791D2DF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11" y="0"/>
            <a:ext cx="8761465" cy="347000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Diagram, Teams&#10;&#10;Description automatically generated">
            <a:extLst>
              <a:ext uri="{FF2B5EF4-FFF2-40B4-BE49-F238E27FC236}">
                <a16:creationId xmlns:a16="http://schemas.microsoft.com/office/drawing/2014/main" id="{7DB02FBA-7D6D-4E0A-8450-1E4735F9D5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7818" y="8097453"/>
            <a:ext cx="7798220" cy="14808234"/>
          </a:xfrm>
          <a:prstGeom prst="rect">
            <a:avLst/>
          </a:prstGeom>
        </p:spPr>
      </p:pic>
      <p:sp>
        <p:nvSpPr>
          <p:cNvPr id="8" name="TextBox 7">
            <a:extLst>
              <a:ext uri="{FF2B5EF4-FFF2-40B4-BE49-F238E27FC236}">
                <a16:creationId xmlns:a16="http://schemas.microsoft.com/office/drawing/2014/main" id="{B338D435-DD00-4CBD-A614-877F5CB16FAD}"/>
              </a:ext>
            </a:extLst>
          </p:cNvPr>
          <p:cNvSpPr txBox="1"/>
          <p:nvPr/>
        </p:nvSpPr>
        <p:spPr>
          <a:xfrm>
            <a:off x="8783412" y="8424077"/>
            <a:ext cx="6758766" cy="13634502"/>
          </a:xfrm>
          <a:prstGeom prst="rect">
            <a:avLst/>
          </a:prstGeom>
          <a:noFill/>
        </p:spPr>
        <p:txBody>
          <a:bodyPr wrap="square" rtlCol="0">
            <a:spAutoFit/>
          </a:bodyPr>
          <a:lstStyle/>
          <a:p>
            <a:r>
              <a:rPr lang="en-GB" sz="4000" dirty="0">
                <a:effectLst/>
                <a:latin typeface="Calibri" panose="020F0502020204030204" pitchFamily="34" charset="0"/>
                <a:ea typeface="Calibri" panose="020F0502020204030204" pitchFamily="34" charset="0"/>
                <a:cs typeface="Times New Roman" panose="02020603050405020304" pitchFamily="18" charset="0"/>
              </a:rPr>
              <a:t>For the University of Hospital Wales (UHW) Pregnancy Advisory Service (PAS) these changes were hugely different to prior practice. </a:t>
            </a:r>
            <a:r>
              <a:rPr lang="en-GB" sz="4000" dirty="0">
                <a:latin typeface="Calibri" panose="020F0502020204030204" pitchFamily="34" charset="0"/>
                <a:ea typeface="Calibri" panose="020F0502020204030204" pitchFamily="34" charset="0"/>
                <a:cs typeface="Times New Roman" panose="02020603050405020304" pitchFamily="18" charset="0"/>
              </a:rPr>
              <a:t>A</a:t>
            </a:r>
            <a:r>
              <a:rPr lang="en-GB" sz="4000" dirty="0">
                <a:effectLst/>
                <a:latin typeface="Calibri" panose="020F0502020204030204" pitchFamily="34" charset="0"/>
                <a:ea typeface="Calibri" panose="020F0502020204030204" pitchFamily="34" charset="0"/>
                <a:cs typeface="Times New Roman" panose="02020603050405020304" pitchFamily="18" charset="0"/>
              </a:rPr>
              <a:t>lthough the benefits of  reducing coronavirus exposure and spread by eliminating the need to come into a hospital or clinic setting was clear, the safety and effectiveness of delivering mifepristone and misoprostol to patients for early medical abortions (EMA) without having seen a healthcare professional face-to-face remained uncertain. We followed up all patients who had an EMA courier delivery in the first 3 months of the service being introduced (June-August 2020). </a:t>
            </a:r>
            <a:endParaRPr lang="en-GB" dirty="0"/>
          </a:p>
        </p:txBody>
      </p:sp>
      <p:sp>
        <p:nvSpPr>
          <p:cNvPr id="15" name="TextBox 14">
            <a:extLst>
              <a:ext uri="{FF2B5EF4-FFF2-40B4-BE49-F238E27FC236}">
                <a16:creationId xmlns:a16="http://schemas.microsoft.com/office/drawing/2014/main" id="{15602A8B-49D7-4EF3-9E10-C2EC8A7E752C}"/>
              </a:ext>
            </a:extLst>
          </p:cNvPr>
          <p:cNvSpPr txBox="1"/>
          <p:nvPr/>
        </p:nvSpPr>
        <p:spPr>
          <a:xfrm>
            <a:off x="417818" y="22727227"/>
            <a:ext cx="15124360" cy="2651495"/>
          </a:xfrm>
          <a:prstGeom prst="rect">
            <a:avLst/>
          </a:prstGeom>
          <a:noFill/>
        </p:spPr>
        <p:txBody>
          <a:bodyPr wrap="square" rtlCol="0">
            <a:spAutoFit/>
          </a:bodyPr>
          <a:lstStyle/>
          <a:p>
            <a:pPr>
              <a:lnSpc>
                <a:spcPct val="105000"/>
              </a:lnSpc>
              <a:spcAft>
                <a:spcPts val="800"/>
              </a:spcAft>
            </a:pPr>
            <a:r>
              <a:rPr lang="en-GB" sz="4000" dirty="0">
                <a:effectLst/>
                <a:latin typeface="Calibri" panose="020F0502020204030204" pitchFamily="34" charset="0"/>
                <a:ea typeface="Calibri" panose="020F0502020204030204" pitchFamily="34" charset="0"/>
                <a:cs typeface="Times New Roman" panose="02020603050405020304" pitchFamily="18" charset="0"/>
              </a:rPr>
              <a:t>Patients were called 3-7 days after their planned delivery to identify any </a:t>
            </a:r>
            <a:r>
              <a:rPr lang="en-GB" sz="4000" dirty="0">
                <a:latin typeface="Calibri" panose="020F0502020204030204" pitchFamily="34" charset="0"/>
                <a:ea typeface="Calibri" panose="020F0502020204030204" pitchFamily="34" charset="0"/>
                <a:cs typeface="Times New Roman" panose="02020603050405020304" pitchFamily="18" charset="0"/>
              </a:rPr>
              <a:t>logistical proble</a:t>
            </a:r>
            <a:r>
              <a:rPr lang="en-GB" sz="4000" dirty="0">
                <a:effectLst/>
                <a:latin typeface="Calibri" panose="020F0502020204030204" pitchFamily="34" charset="0"/>
                <a:ea typeface="Calibri" panose="020F0502020204030204" pitchFamily="34" charset="0"/>
                <a:cs typeface="Times New Roman" panose="02020603050405020304" pitchFamily="18" charset="0"/>
              </a:rPr>
              <a:t>ms with the service. We then reviewed the UHW IT system to see if patients were seen again in PAS or admitted to hospital in the 6 weeks following their procedure. </a:t>
            </a:r>
          </a:p>
        </p:txBody>
      </p:sp>
      <p:sp>
        <p:nvSpPr>
          <p:cNvPr id="16" name="TextBox 15">
            <a:extLst>
              <a:ext uri="{FF2B5EF4-FFF2-40B4-BE49-F238E27FC236}">
                <a16:creationId xmlns:a16="http://schemas.microsoft.com/office/drawing/2014/main" id="{04EC0B1A-68BF-4ACB-A1C0-0CDDCCE0D27A}"/>
              </a:ext>
            </a:extLst>
          </p:cNvPr>
          <p:cNvSpPr txBox="1"/>
          <p:nvPr/>
        </p:nvSpPr>
        <p:spPr>
          <a:xfrm>
            <a:off x="15976710" y="5274426"/>
            <a:ext cx="15535822" cy="11585223"/>
          </a:xfrm>
          <a:prstGeom prst="rect">
            <a:avLst/>
          </a:prstGeom>
          <a:solidFill>
            <a:schemeClr val="bg1"/>
          </a:solidFill>
        </p:spPr>
        <p:txBody>
          <a:bodyPr wrap="square" rtlCol="0">
            <a:spAutoFit/>
          </a:bodyPr>
          <a:lstStyle/>
          <a:p>
            <a:pPr>
              <a:lnSpc>
                <a:spcPct val="105000"/>
              </a:lnSpc>
              <a:spcAft>
                <a:spcPts val="800"/>
              </a:spcAft>
            </a:pPr>
            <a:r>
              <a:rPr lang="en-GB" sz="4000" dirty="0">
                <a:effectLst/>
                <a:latin typeface="Calibri" panose="020F0502020204030204" pitchFamily="34" charset="0"/>
                <a:ea typeface="Calibri" panose="020F0502020204030204" pitchFamily="34" charset="0"/>
                <a:cs typeface="Times New Roman" panose="02020603050405020304" pitchFamily="18" charset="0"/>
              </a:rPr>
              <a:t>A total of 431 new patients attended the PAS clinic between June-August 2020. 339 (79%) of these had EMA and of these 68 (20%) had medications delivered to their home. 7 of the patients did not have their deliveries whe</a:t>
            </a:r>
            <a:r>
              <a:rPr lang="en-GB" sz="4000" dirty="0">
                <a:latin typeface="Calibri" panose="020F0502020204030204" pitchFamily="34" charset="0"/>
                <a:ea typeface="Calibri" panose="020F0502020204030204" pitchFamily="34" charset="0"/>
                <a:cs typeface="Times New Roman" panose="02020603050405020304" pitchFamily="18" charset="0"/>
              </a:rPr>
              <a:t>n planned; 1 was due to the patient not being in the house and the other 6 due to courier service issues. </a:t>
            </a: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en-GB" sz="3600" b="1" dirty="0">
                <a:latin typeface="Calibri" panose="020F0502020204030204" pitchFamily="34" charset="0"/>
                <a:ea typeface="Calibri" panose="020F0502020204030204" pitchFamily="34" charset="0"/>
                <a:cs typeface="Times New Roman" panose="02020603050405020304" pitchFamily="18" charset="0"/>
              </a:rPr>
              <a:t>F</a:t>
            </a:r>
            <a:r>
              <a:rPr lang="en-GB" sz="3600" b="1" dirty="0">
                <a:effectLst/>
                <a:latin typeface="Calibri" panose="020F0502020204030204" pitchFamily="34" charset="0"/>
                <a:ea typeface="Calibri" panose="020F0502020204030204" pitchFamily="34" charset="0"/>
                <a:cs typeface="Times New Roman" panose="02020603050405020304" pitchFamily="18" charset="0"/>
              </a:rPr>
              <a:t>ollow-up clinic appointments </a:t>
            </a: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6" name="Chart 25">
            <a:extLst>
              <a:ext uri="{FF2B5EF4-FFF2-40B4-BE49-F238E27FC236}">
                <a16:creationId xmlns:a16="http://schemas.microsoft.com/office/drawing/2014/main" id="{CC844A67-7714-4B0F-909D-E5F626D5698D}"/>
              </a:ext>
            </a:extLst>
          </p:cNvPr>
          <p:cNvGraphicFramePr>
            <a:graphicFrameLocks/>
          </p:cNvGraphicFramePr>
          <p:nvPr>
            <p:extLst>
              <p:ext uri="{D42A27DB-BD31-4B8C-83A1-F6EECF244321}">
                <p14:modId xmlns:p14="http://schemas.microsoft.com/office/powerpoint/2010/main" val="2075479935"/>
              </p:ext>
            </p:extLst>
          </p:nvPr>
        </p:nvGraphicFramePr>
        <p:xfrm>
          <a:off x="15957005" y="8900388"/>
          <a:ext cx="15365096" cy="6061076"/>
        </p:xfrm>
        <a:graphic>
          <a:graphicData uri="http://schemas.openxmlformats.org/drawingml/2006/chart">
            <c:chart xmlns:c="http://schemas.openxmlformats.org/drawingml/2006/chart" xmlns:r="http://schemas.openxmlformats.org/officeDocument/2006/relationships" r:id="rId5"/>
          </a:graphicData>
        </a:graphic>
      </p:graphicFrame>
      <p:sp>
        <p:nvSpPr>
          <p:cNvPr id="19" name="TextBox 18">
            <a:extLst>
              <a:ext uri="{FF2B5EF4-FFF2-40B4-BE49-F238E27FC236}">
                <a16:creationId xmlns:a16="http://schemas.microsoft.com/office/drawing/2014/main" id="{B2020E39-69BD-46B5-9B61-A2F9107E22B7}"/>
              </a:ext>
            </a:extLst>
          </p:cNvPr>
          <p:cNvSpPr txBox="1"/>
          <p:nvPr/>
        </p:nvSpPr>
        <p:spPr>
          <a:xfrm>
            <a:off x="31918513" y="207460"/>
            <a:ext cx="17478631" cy="21805456"/>
          </a:xfrm>
          <a:prstGeom prst="rect">
            <a:avLst/>
          </a:prstGeom>
          <a:solidFill>
            <a:schemeClr val="bg1"/>
          </a:solidFill>
        </p:spPr>
        <p:txBody>
          <a:bodyPr wrap="square" rtlCol="0">
            <a:spAutoFit/>
          </a:bodyPr>
          <a:lstStyle/>
          <a:p>
            <a:pPr>
              <a:lnSpc>
                <a:spcPct val="105000"/>
              </a:lnSpc>
              <a:spcAft>
                <a:spcPts val="800"/>
              </a:spcAft>
            </a:pPr>
            <a:r>
              <a:rPr lang="en-GB" sz="4000" b="1" dirty="0">
                <a:effectLst/>
                <a:latin typeface="Calibri" panose="020F0502020204030204" pitchFamily="34" charset="0"/>
                <a:ea typeface="Calibri" panose="020F0502020204030204" pitchFamily="34" charset="0"/>
                <a:cs typeface="Times New Roman" panose="02020603050405020304" pitchFamily="18" charset="0"/>
              </a:rPr>
              <a:t>Acute Gynaecology Admissions </a:t>
            </a:r>
          </a:p>
          <a:p>
            <a:pPr>
              <a:lnSpc>
                <a:spcPct val="105000"/>
              </a:lnSpc>
              <a:spcAft>
                <a:spcPts val="800"/>
              </a:spcAft>
            </a:pPr>
            <a:r>
              <a:rPr lang="en-GB" sz="4000" dirty="0">
                <a:effectLst/>
                <a:latin typeface="Calibri" panose="020F0502020204030204" pitchFamily="34" charset="0"/>
                <a:ea typeface="Calibri" panose="020F0502020204030204" pitchFamily="34" charset="0"/>
                <a:cs typeface="Times New Roman" panose="02020603050405020304" pitchFamily="18" charset="0"/>
              </a:rPr>
              <a:t>Of the 10% admitted, 1 patient was admitted for hyperemesis after mifepristone and the other 6 were admitted for heavy bleeding. Almost all of those with heavy bleeding were managed conservatively with one of or combination of IV fluids, antibiotics and removal of products from cervical </a:t>
            </a:r>
            <a:r>
              <a:rPr lang="en-GB" sz="4000" dirty="0" err="1">
                <a:effectLst/>
                <a:latin typeface="Calibri" panose="020F0502020204030204" pitchFamily="34" charset="0"/>
                <a:ea typeface="Calibri" panose="020F0502020204030204" pitchFamily="34" charset="0"/>
                <a:cs typeface="Times New Roman" panose="02020603050405020304" pitchFamily="18" charset="0"/>
              </a:rPr>
              <a:t>os</a:t>
            </a:r>
            <a:r>
              <a:rPr lang="en-GB" sz="4000" dirty="0">
                <a:effectLst/>
                <a:latin typeface="Calibri" panose="020F0502020204030204" pitchFamily="34" charset="0"/>
                <a:ea typeface="Calibri" panose="020F0502020204030204" pitchFamily="34" charset="0"/>
                <a:cs typeface="Times New Roman" panose="02020603050405020304" pitchFamily="18" charset="0"/>
              </a:rPr>
              <a:t> with speculum and forceps. One patient underwent a category 1 evacuation of retained products of conception (ERPC) and required a blood transfusion. This patient had been previously followed up in PAS clinic for her symptoms and opted for medical rather than surgical management of her bleeding. Only this patient who required surgery and a blood transfusion was admitted for over 24 hours. </a:t>
            </a:r>
          </a:p>
          <a:p>
            <a:pPr>
              <a:lnSpc>
                <a:spcPct val="105000"/>
              </a:lnSpc>
              <a:spcAft>
                <a:spcPts val="800"/>
              </a:spcAft>
            </a:pPr>
            <a:endParaRPr lang="en-GB" sz="4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en-GB" sz="4000" dirty="0">
                <a:effectLst/>
                <a:latin typeface="Calibri" panose="020F0502020204030204" pitchFamily="34" charset="0"/>
                <a:ea typeface="Calibri" panose="020F0502020204030204" pitchFamily="34" charset="0"/>
                <a:cs typeface="Times New Roman" panose="02020603050405020304" pitchFamily="18" charset="0"/>
              </a:rPr>
              <a:t>One fifth of those having an EMA were eligible </a:t>
            </a:r>
            <a:r>
              <a:rPr lang="en-GB" sz="4000" dirty="0">
                <a:latin typeface="Calibri" panose="020F0502020204030204" pitchFamily="34" charset="0"/>
                <a:ea typeface="Calibri" panose="020F0502020204030204" pitchFamily="34" charset="0"/>
                <a:cs typeface="Times New Roman" panose="02020603050405020304" pitchFamily="18" charset="0"/>
              </a:rPr>
              <a:t>for or opted for home delivery of medications, showing that a good proportion of patients can be treated remotely to help reduce the transmission  of coronavirus. The 10% of logistical errors with the courier delivery did not lead to any adverse events and signified teething problems in a new service that were later ironed out by liaising with the various departments involved. T</a:t>
            </a:r>
            <a:r>
              <a:rPr lang="en-GB" sz="4000" dirty="0">
                <a:effectLst/>
                <a:latin typeface="Calibri" panose="020F0502020204030204" pitchFamily="34" charset="0"/>
                <a:ea typeface="Calibri" panose="020F0502020204030204" pitchFamily="34" charset="0"/>
                <a:cs typeface="Times New Roman" panose="02020603050405020304" pitchFamily="18" charset="0"/>
              </a:rPr>
              <a:t>he most common reason for further follow-up or unplanned hospital admission was heavy bleeding and retained products of conception (RPOC). </a:t>
            </a:r>
            <a:r>
              <a:rPr lang="en-GB" sz="4000" dirty="0">
                <a:latin typeface="Calibri" panose="020F0502020204030204" pitchFamily="34" charset="0"/>
                <a:ea typeface="Calibri" panose="020F0502020204030204" pitchFamily="34" charset="0"/>
                <a:cs typeface="Times New Roman" panose="02020603050405020304" pitchFamily="18" charset="0"/>
              </a:rPr>
              <a:t>T</a:t>
            </a:r>
            <a:r>
              <a:rPr lang="en-GB" sz="4000" dirty="0">
                <a:effectLst/>
                <a:latin typeface="Calibri" panose="020F0502020204030204" pitchFamily="34" charset="0"/>
                <a:ea typeface="Calibri" panose="020F0502020204030204" pitchFamily="34" charset="0"/>
                <a:cs typeface="Times New Roman" panose="02020603050405020304" pitchFamily="18" charset="0"/>
              </a:rPr>
              <a:t>he admission rate to hospital was higher than expected from the literature (</a:t>
            </a:r>
            <a:r>
              <a:rPr lang="en-GB" sz="4000" dirty="0" err="1">
                <a:effectLst/>
                <a:latin typeface="Calibri" panose="020F0502020204030204" pitchFamily="34" charset="0"/>
                <a:ea typeface="Calibri" panose="020F0502020204030204" pitchFamily="34" charset="0"/>
                <a:cs typeface="Times New Roman" panose="02020603050405020304" pitchFamily="18" charset="0"/>
              </a:rPr>
              <a:t>Endler</a:t>
            </a:r>
            <a:r>
              <a:rPr lang="en-GB" sz="4000" dirty="0">
                <a:effectLst/>
                <a:latin typeface="Calibri" panose="020F0502020204030204" pitchFamily="34" charset="0"/>
                <a:ea typeface="Calibri" panose="020F0502020204030204" pitchFamily="34" charset="0"/>
                <a:cs typeface="Times New Roman" panose="02020603050405020304" pitchFamily="18" charset="0"/>
              </a:rPr>
              <a:t> et al, 2019). It difficult to ascertain whether or not these were related to the courier delivery </a:t>
            </a:r>
            <a:r>
              <a:rPr lang="en-GB" sz="4000" dirty="0">
                <a:latin typeface="Calibri" panose="020F0502020204030204" pitchFamily="34" charset="0"/>
                <a:ea typeface="Calibri" panose="020F0502020204030204" pitchFamily="34" charset="0"/>
                <a:cs typeface="Times New Roman" panose="02020603050405020304" pitchFamily="18" charset="0"/>
              </a:rPr>
              <a:t>e.g</a:t>
            </a:r>
            <a:r>
              <a:rPr lang="en-GB" sz="4000" dirty="0">
                <a:effectLst/>
                <a:latin typeface="Calibri" panose="020F0502020204030204" pitchFamily="34" charset="0"/>
                <a:ea typeface="Calibri" panose="020F0502020204030204" pitchFamily="34" charset="0"/>
                <a:cs typeface="Times New Roman" panose="02020603050405020304" pitchFamily="18" charset="0"/>
              </a:rPr>
              <a:t>. inaccurate dates from last menstrual period, poor counselling via telemedicine, incorrectly taken medication etc. Reassuringly only 1 needed a surgical procedure </a:t>
            </a:r>
            <a:r>
              <a:rPr lang="en-GB" sz="4000" dirty="0">
                <a:latin typeface="Calibri" panose="020F0502020204030204" pitchFamily="34" charset="0"/>
                <a:ea typeface="Calibri" panose="020F0502020204030204" pitchFamily="34" charset="0"/>
                <a:cs typeface="Times New Roman" panose="02020603050405020304" pitchFamily="18" charset="0"/>
              </a:rPr>
              <a:t>and </a:t>
            </a:r>
            <a:r>
              <a:rPr lang="en-GB" sz="4000" dirty="0">
                <a:effectLst/>
                <a:latin typeface="Calibri" panose="020F0502020204030204" pitchFamily="34" charset="0"/>
                <a:ea typeface="Calibri" panose="020F0502020204030204" pitchFamily="34" charset="0"/>
                <a:cs typeface="Times New Roman" panose="02020603050405020304" pitchFamily="18" charset="0"/>
              </a:rPr>
              <a:t>blood transfusion, giving an adverse event rate at around 1.5%. This suggests more thorough counselling about what to expect from the procedure and ensuring easy access to ongoing advice </a:t>
            </a:r>
            <a:r>
              <a:rPr lang="en-GB" sz="4000" dirty="0">
                <a:latin typeface="Calibri" panose="020F0502020204030204" pitchFamily="34" charset="0"/>
                <a:ea typeface="Calibri" panose="020F0502020204030204" pitchFamily="34" charset="0"/>
                <a:cs typeface="Times New Roman" panose="02020603050405020304" pitchFamily="18" charset="0"/>
              </a:rPr>
              <a:t>for</a:t>
            </a:r>
            <a:r>
              <a:rPr lang="en-GB" sz="4000" dirty="0">
                <a:effectLst/>
                <a:latin typeface="Calibri" panose="020F0502020204030204" pitchFamily="34" charset="0"/>
                <a:ea typeface="Calibri" panose="020F0502020204030204" pitchFamily="34" charset="0"/>
                <a:cs typeface="Times New Roman" panose="02020603050405020304" pitchFamily="18" charset="0"/>
              </a:rPr>
              <a:t> patients could help prevent these admissions for heavy bleeding.</a:t>
            </a:r>
            <a:r>
              <a:rPr lang="en-GB" sz="4000" dirty="0">
                <a:latin typeface="Calibri" panose="020F0502020204030204" pitchFamily="34" charset="0"/>
                <a:ea typeface="Calibri" panose="020F0502020204030204" pitchFamily="34" charset="0"/>
                <a:cs typeface="Times New Roman" panose="02020603050405020304" pitchFamily="18" charset="0"/>
              </a:rPr>
              <a:t> One patient had a possible failing ectopic but did not require any intervention, again highlighting the importance of counselling patients about the possible need for further follow-up and adverse outcomes. </a:t>
            </a:r>
            <a:r>
              <a:rPr lang="en-GB" sz="4000" dirty="0">
                <a:effectLst/>
                <a:latin typeface="Calibri" panose="020F0502020204030204" pitchFamily="34" charset="0"/>
                <a:ea typeface="Calibri" panose="020F0502020204030204" pitchFamily="34" charset="0"/>
                <a:cs typeface="Times New Roman" panose="02020603050405020304" pitchFamily="18" charset="0"/>
              </a:rPr>
              <a:t>Most importantly, over 80% of patients undergoing EMA via home delivery had an unremarkable procedure and required no further follow-up, suggesting it is a safe and effective way of providing EMAs whilst reducing unnecessary COVID-19 exposure risk to both patients and staff. </a:t>
            </a:r>
          </a:p>
        </p:txBody>
      </p:sp>
      <p:graphicFrame>
        <p:nvGraphicFramePr>
          <p:cNvPr id="21" name="Table 18">
            <a:extLst>
              <a:ext uri="{FF2B5EF4-FFF2-40B4-BE49-F238E27FC236}">
                <a16:creationId xmlns:a16="http://schemas.microsoft.com/office/drawing/2014/main" id="{84AB7D4B-4910-4AE5-94D3-A8E17910A35C}"/>
              </a:ext>
            </a:extLst>
          </p:cNvPr>
          <p:cNvGraphicFramePr>
            <a:graphicFrameLocks noGrp="1"/>
          </p:cNvGraphicFramePr>
          <p:nvPr>
            <p:extLst>
              <p:ext uri="{D42A27DB-BD31-4B8C-83A1-F6EECF244321}">
                <p14:modId xmlns:p14="http://schemas.microsoft.com/office/powerpoint/2010/main" val="2495503999"/>
              </p:ext>
            </p:extLst>
          </p:nvPr>
        </p:nvGraphicFramePr>
        <p:xfrm>
          <a:off x="16044907" y="16272215"/>
          <a:ext cx="15399428" cy="7569672"/>
        </p:xfrm>
        <a:graphic>
          <a:graphicData uri="http://schemas.openxmlformats.org/drawingml/2006/table">
            <a:tbl>
              <a:tblPr firstRow="1" bandRow="1">
                <a:tableStyleId>{5C22544A-7EE6-4342-B048-85BDC9FD1C3A}</a:tableStyleId>
              </a:tblPr>
              <a:tblGrid>
                <a:gridCol w="7699714">
                  <a:extLst>
                    <a:ext uri="{9D8B030D-6E8A-4147-A177-3AD203B41FA5}">
                      <a16:colId xmlns:a16="http://schemas.microsoft.com/office/drawing/2014/main" val="3193400335"/>
                    </a:ext>
                  </a:extLst>
                </a:gridCol>
                <a:gridCol w="7699714">
                  <a:extLst>
                    <a:ext uri="{9D8B030D-6E8A-4147-A177-3AD203B41FA5}">
                      <a16:colId xmlns:a16="http://schemas.microsoft.com/office/drawing/2014/main" val="1804112384"/>
                    </a:ext>
                  </a:extLst>
                </a:gridCol>
              </a:tblGrid>
              <a:tr h="1002009">
                <a:tc>
                  <a:txBody>
                    <a:bodyPr/>
                    <a:lstStyle/>
                    <a:p>
                      <a:r>
                        <a:rPr lang="en-GB" sz="3600" dirty="0"/>
                        <a:t>Reason</a:t>
                      </a:r>
                    </a:p>
                  </a:txBody>
                  <a:tcPr/>
                </a:tc>
                <a:tc>
                  <a:txBody>
                    <a:bodyPr/>
                    <a:lstStyle/>
                    <a:p>
                      <a:r>
                        <a:rPr lang="en-GB" sz="3600" dirty="0"/>
                        <a:t>Outcome</a:t>
                      </a:r>
                    </a:p>
                  </a:txBody>
                  <a:tcPr/>
                </a:tc>
                <a:extLst>
                  <a:ext uri="{0D108BD9-81ED-4DB2-BD59-A6C34878D82A}">
                    <a16:rowId xmlns:a16="http://schemas.microsoft.com/office/drawing/2014/main" val="2001271109"/>
                  </a:ext>
                </a:extLst>
              </a:tr>
              <a:tr h="1002009">
                <a:tc>
                  <a:txBody>
                    <a:bodyPr/>
                    <a:lstStyle/>
                    <a:p>
                      <a:r>
                        <a:rPr lang="en-GB" sz="3200" dirty="0"/>
                        <a:t>1. Heavy bleeding</a:t>
                      </a:r>
                    </a:p>
                  </a:txBody>
                  <a:tcPr/>
                </a:tc>
                <a:tc>
                  <a:txBody>
                    <a:bodyPr/>
                    <a:lstStyle/>
                    <a:p>
                      <a:r>
                        <a:rPr lang="en-GB" sz="3200" dirty="0"/>
                        <a:t>Scan showed empty cavity </a:t>
                      </a:r>
                    </a:p>
                  </a:txBody>
                  <a:tcPr/>
                </a:tc>
                <a:extLst>
                  <a:ext uri="{0D108BD9-81ED-4DB2-BD59-A6C34878D82A}">
                    <a16:rowId xmlns:a16="http://schemas.microsoft.com/office/drawing/2014/main" val="2001413400"/>
                  </a:ext>
                </a:extLst>
              </a:tr>
              <a:tr h="1177577">
                <a:tc>
                  <a:txBody>
                    <a:bodyPr/>
                    <a:lstStyle/>
                    <a:p>
                      <a:r>
                        <a:rPr lang="en-GB" sz="3200" dirty="0"/>
                        <a:t>2. ?not passed products, language barrier</a:t>
                      </a:r>
                    </a:p>
                  </a:txBody>
                  <a:tcPr/>
                </a:tc>
                <a:tc>
                  <a:txBody>
                    <a:bodyPr/>
                    <a:lstStyle/>
                    <a:p>
                      <a:r>
                        <a:rPr lang="en-GB" sz="3200" dirty="0"/>
                        <a:t>Clarified products passed with interpreter, scan showed empty cavity </a:t>
                      </a:r>
                    </a:p>
                  </a:txBody>
                  <a:tcPr/>
                </a:tc>
                <a:extLst>
                  <a:ext uri="{0D108BD9-81ED-4DB2-BD59-A6C34878D82A}">
                    <a16:rowId xmlns:a16="http://schemas.microsoft.com/office/drawing/2014/main" val="320625456"/>
                  </a:ext>
                </a:extLst>
              </a:tr>
              <a:tr h="1161886">
                <a:tc>
                  <a:txBody>
                    <a:bodyPr/>
                    <a:lstStyle/>
                    <a:p>
                      <a:r>
                        <a:rPr lang="en-GB" sz="3200" dirty="0"/>
                        <a:t>3. Minimal PV loss after misoprostol </a:t>
                      </a:r>
                    </a:p>
                  </a:txBody>
                  <a:tcPr/>
                </a:tc>
                <a:tc>
                  <a:txBody>
                    <a:bodyPr/>
                    <a:lstStyle/>
                    <a:p>
                      <a:r>
                        <a:rPr lang="en-GB" sz="3200" dirty="0"/>
                        <a:t>Possible ovarian mass on scan, serial </a:t>
                      </a:r>
                      <a:r>
                        <a:rPr lang="en-GB" sz="3200" dirty="0" err="1"/>
                        <a:t>bhcgs</a:t>
                      </a:r>
                      <a:r>
                        <a:rPr lang="en-GB" sz="3200" dirty="0"/>
                        <a:t> dropped</a:t>
                      </a:r>
                    </a:p>
                  </a:txBody>
                  <a:tcPr/>
                </a:tc>
                <a:extLst>
                  <a:ext uri="{0D108BD9-81ED-4DB2-BD59-A6C34878D82A}">
                    <a16:rowId xmlns:a16="http://schemas.microsoft.com/office/drawing/2014/main" val="2632284824"/>
                  </a:ext>
                </a:extLst>
              </a:tr>
              <a:tr h="1002009">
                <a:tc>
                  <a:txBody>
                    <a:bodyPr/>
                    <a:lstStyle/>
                    <a:p>
                      <a:r>
                        <a:rPr lang="en-GB" sz="3200" dirty="0"/>
                        <a:t>4. Positive pregnancy test 3 weeks after EMA</a:t>
                      </a:r>
                    </a:p>
                  </a:txBody>
                  <a:tcPr/>
                </a:tc>
                <a:tc>
                  <a:txBody>
                    <a:bodyPr/>
                    <a:lstStyle/>
                    <a:p>
                      <a:r>
                        <a:rPr lang="en-GB" sz="3200" dirty="0"/>
                        <a:t>Scan showed RPOC. Opted for MVA </a:t>
                      </a:r>
                    </a:p>
                  </a:txBody>
                  <a:tcPr/>
                </a:tc>
                <a:extLst>
                  <a:ext uri="{0D108BD9-81ED-4DB2-BD59-A6C34878D82A}">
                    <a16:rowId xmlns:a16="http://schemas.microsoft.com/office/drawing/2014/main" val="3845493656"/>
                  </a:ext>
                </a:extLst>
              </a:tr>
              <a:tr h="2224182">
                <a:tc>
                  <a:txBody>
                    <a:bodyPr/>
                    <a:lstStyle/>
                    <a:p>
                      <a:r>
                        <a:rPr lang="en-GB" sz="3200" dirty="0"/>
                        <a:t>5. Heavy bleeding</a:t>
                      </a:r>
                    </a:p>
                  </a:txBody>
                  <a:tcPr/>
                </a:tc>
                <a:tc>
                  <a:txBody>
                    <a:bodyPr/>
                    <a:lstStyle/>
                    <a:p>
                      <a:r>
                        <a:rPr lang="en-GB" sz="3200" dirty="0"/>
                        <a:t>RPOC on scan, opted for more misoprostol and repeat scan, admitted to hospital in between for emergency ERPC and blood transfusion </a:t>
                      </a:r>
                    </a:p>
                  </a:txBody>
                  <a:tcPr/>
                </a:tc>
                <a:extLst>
                  <a:ext uri="{0D108BD9-81ED-4DB2-BD59-A6C34878D82A}">
                    <a16:rowId xmlns:a16="http://schemas.microsoft.com/office/drawing/2014/main" val="3099705979"/>
                  </a:ext>
                </a:extLst>
              </a:tr>
            </a:tbl>
          </a:graphicData>
        </a:graphic>
      </p:graphicFrame>
      <p:sp>
        <p:nvSpPr>
          <p:cNvPr id="31" name="TextBox 30">
            <a:extLst>
              <a:ext uri="{FF2B5EF4-FFF2-40B4-BE49-F238E27FC236}">
                <a16:creationId xmlns:a16="http://schemas.microsoft.com/office/drawing/2014/main" id="{F61E6DC1-0704-4C3A-877E-4624F79D34A5}"/>
              </a:ext>
            </a:extLst>
          </p:cNvPr>
          <p:cNvSpPr txBox="1"/>
          <p:nvPr/>
        </p:nvSpPr>
        <p:spPr>
          <a:xfrm>
            <a:off x="31947063" y="6948637"/>
            <a:ext cx="17837293" cy="769441"/>
          </a:xfrm>
          <a:prstGeom prst="rect">
            <a:avLst/>
          </a:prstGeom>
          <a:solidFill>
            <a:schemeClr val="tx2">
              <a:lumMod val="40000"/>
              <a:lumOff val="60000"/>
            </a:schemeClr>
          </a:solidFill>
        </p:spPr>
        <p:txBody>
          <a:bodyPr wrap="square" rtlCol="0">
            <a:spAutoFit/>
          </a:bodyPr>
          <a:lstStyle/>
          <a:p>
            <a:pPr algn="ctr"/>
            <a:r>
              <a:rPr lang="en-GB" b="1" dirty="0">
                <a:solidFill>
                  <a:schemeClr val="bg1"/>
                </a:solidFill>
              </a:rPr>
              <a:t>DISCUSSION  </a:t>
            </a:r>
          </a:p>
        </p:txBody>
      </p:sp>
      <p:sp>
        <p:nvSpPr>
          <p:cNvPr id="5" name="TextBox 4">
            <a:extLst>
              <a:ext uri="{FF2B5EF4-FFF2-40B4-BE49-F238E27FC236}">
                <a16:creationId xmlns:a16="http://schemas.microsoft.com/office/drawing/2014/main" id="{24C8D909-1A96-400E-B619-7184C21D6ABC}"/>
              </a:ext>
            </a:extLst>
          </p:cNvPr>
          <p:cNvSpPr txBox="1"/>
          <p:nvPr/>
        </p:nvSpPr>
        <p:spPr>
          <a:xfrm>
            <a:off x="32049126" y="21957786"/>
            <a:ext cx="17837294" cy="769441"/>
          </a:xfrm>
          <a:prstGeom prst="rect">
            <a:avLst/>
          </a:prstGeom>
          <a:solidFill>
            <a:schemeClr val="tx2">
              <a:lumMod val="40000"/>
              <a:lumOff val="60000"/>
            </a:schemeClr>
          </a:solidFill>
        </p:spPr>
        <p:txBody>
          <a:bodyPr wrap="square" rtlCol="0">
            <a:spAutoFit/>
          </a:bodyPr>
          <a:lstStyle/>
          <a:p>
            <a:pPr algn="ctr"/>
            <a:r>
              <a:rPr lang="en-GB" b="1" dirty="0">
                <a:solidFill>
                  <a:schemeClr val="bg1"/>
                </a:solidFill>
              </a:rPr>
              <a:t>REFERENCES   </a:t>
            </a:r>
          </a:p>
        </p:txBody>
      </p:sp>
      <p:sp>
        <p:nvSpPr>
          <p:cNvPr id="9" name="TextBox 8">
            <a:extLst>
              <a:ext uri="{FF2B5EF4-FFF2-40B4-BE49-F238E27FC236}">
                <a16:creationId xmlns:a16="http://schemas.microsoft.com/office/drawing/2014/main" id="{C4B8A672-3C38-4EE3-ACCB-68499D2DEAE5}"/>
              </a:ext>
            </a:extLst>
          </p:cNvPr>
          <p:cNvSpPr txBox="1"/>
          <p:nvPr/>
        </p:nvSpPr>
        <p:spPr>
          <a:xfrm>
            <a:off x="32126393" y="23477465"/>
            <a:ext cx="17478631" cy="2603726"/>
          </a:xfrm>
          <a:prstGeom prst="rect">
            <a:avLst/>
          </a:prstGeom>
          <a:noFill/>
        </p:spPr>
        <p:txBody>
          <a:bodyPr wrap="square" rtlCol="0">
            <a:spAutoFit/>
          </a:bodyPr>
          <a:lstStyle/>
          <a:p>
            <a:pPr fontAlgn="auto">
              <a:lnSpc>
                <a:spcPts val="1800"/>
              </a:lnSpc>
              <a:spcAft>
                <a:spcPts val="800"/>
              </a:spcAft>
            </a:pPr>
            <a:r>
              <a:rPr lang="en-GB" sz="2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Endler</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 </a:t>
            </a:r>
            <a:r>
              <a:rPr lang="en-GB" sz="2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Lavelanet</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 Cleeve, A., Ganatra, B., </a:t>
            </a:r>
            <a:r>
              <a:rPr lang="en-GB" sz="2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Gomperts</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 and </a:t>
            </a:r>
            <a:r>
              <a:rPr lang="en-GB" sz="2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Gemzell</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‐Danielsson, K. (2019). Telemedicine for medical abortion: a systematic review. </a:t>
            </a:r>
            <a:r>
              <a:rPr lang="en-GB" sz="2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BJOG: An International Journal of Obstetrics &amp; Gynaecology</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126(9), pp.1094–1102.</a:t>
            </a:r>
          </a:p>
          <a:p>
            <a:pPr fontAlgn="auto">
              <a:lnSpc>
                <a:spcPts val="1800"/>
              </a:lnSpc>
              <a:spcAft>
                <a:spcPts val="800"/>
              </a:spcAft>
            </a:pPr>
            <a:endParaRPr lang="en-GB" sz="2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fontAlgn="auto">
              <a:lnSpc>
                <a:spcPts val="1800"/>
              </a:lnSpc>
              <a:spcAft>
                <a:spcPts val="800"/>
              </a:spcAft>
            </a:pP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Royal College of Obstetricians &amp; Gynaecologists. (n.d.). </a:t>
            </a:r>
            <a:r>
              <a:rPr lang="en-GB" sz="2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Coronavirus (COVID-19) infection and abortion care</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[online] Available at: https://www.rcog.org.uk/en/guidelines-research-services/guidelines/coronavirus-abortion/ [Accessed 24 Sep. 2020].</a:t>
            </a:r>
          </a:p>
          <a:p>
            <a:pPr fontAlgn="auto">
              <a:lnSpc>
                <a:spcPts val="1800"/>
              </a:lnSpc>
              <a:spcAft>
                <a:spcPts val="800"/>
              </a:spcAft>
            </a:pPr>
            <a:endPar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fontAlgn="auto">
              <a:lnSpc>
                <a:spcPts val="18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3313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RSM Document" ma:contentTypeID="0x010100781FF2BE60EEEB418E2664451213F77A00721EF79AF5D40F46920958BAA75D5046" ma:contentTypeVersion="14" ma:contentTypeDescription="" ma:contentTypeScope="" ma:versionID="af517d9dfb440d7014b5a09b5bea951c">
  <xsd:schema xmlns:xsd="http://www.w3.org/2001/XMLSchema" xmlns:xs="http://www.w3.org/2001/XMLSchema" xmlns:p="http://schemas.microsoft.com/office/2006/metadata/properties" xmlns:ns2="955e8c58-e7a4-47fd-ba8b-ff0752dc4d43" xmlns:ns3="c9f032c1-e223-4c38-ab65-db5049232575" targetNamespace="http://schemas.microsoft.com/office/2006/metadata/properties" ma:root="true" ma:fieldsID="4ed680f14c6e41d90745b095613ef6b5" ns2:_="" ns3:_="">
    <xsd:import namespace="955e8c58-e7a4-47fd-ba8b-ff0752dc4d43"/>
    <xsd:import namespace="c9f032c1-e223-4c38-ab65-db504923257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5e8c58-e7a4-47fd-ba8b-ff0752dc4d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f032c1-e223-4c38-ab65-db504923257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BEAC9F-BA57-43CE-95B1-E5DED31F30BF}"/>
</file>

<file path=customXml/itemProps2.xml><?xml version="1.0" encoding="utf-8"?>
<ds:datastoreItem xmlns:ds="http://schemas.openxmlformats.org/officeDocument/2006/customXml" ds:itemID="{9129C915-2ED9-46E7-9579-4C17929D479B}"/>
</file>

<file path=customXml/itemProps3.xml><?xml version="1.0" encoding="utf-8"?>
<ds:datastoreItem xmlns:ds="http://schemas.openxmlformats.org/officeDocument/2006/customXml" ds:itemID="{F31207A3-E28A-43F4-B04E-B848969CAC2B}"/>
</file>

<file path=docProps/app.xml><?xml version="1.0" encoding="utf-8"?>
<Properties xmlns="http://schemas.openxmlformats.org/officeDocument/2006/extended-properties" xmlns:vt="http://schemas.openxmlformats.org/officeDocument/2006/docPropsVTypes">
  <TotalTime>616</TotalTime>
  <Words>920</Words>
  <Application>Microsoft Office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Royal Free London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Vansia, Priya</dc:creator>
  <cp:lastModifiedBy>Mathew Bloch</cp:lastModifiedBy>
  <cp:revision>24</cp:revision>
  <dcterms:created xsi:type="dcterms:W3CDTF">2016-05-25T14:24:56Z</dcterms:created>
  <dcterms:modified xsi:type="dcterms:W3CDTF">2020-10-09T13:33:51Z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0x010100781FF2BE60EEEB418E2664451213F77A00721EF79AF5D40F46920958BAA75D5046</vt:lpwstr>
  </property>
</Properties>
</file>