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91" r:id="rId3"/>
    <p:sldId id="325" r:id="rId4"/>
    <p:sldId id="324" r:id="rId5"/>
    <p:sldId id="333" r:id="rId6"/>
    <p:sldId id="329" r:id="rId7"/>
  </p:sldIdLst>
  <p:sldSz cx="9144000" cy="6858000" type="screen4x3"/>
  <p:notesSz cx="6877050" cy="96535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613" autoAdjust="0"/>
  </p:normalViewPr>
  <p:slideViewPr>
    <p:cSldViewPr>
      <p:cViewPr varScale="1">
        <p:scale>
          <a:sx n="74" d="100"/>
          <a:sy n="74" d="100"/>
        </p:scale>
        <p:origin x="-120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58" tIns="47229" rIns="94458" bIns="47229" numCol="1" anchor="t" anchorCtr="0" compatLnSpc="1">
            <a:prstTxWarp prst="textNoShape">
              <a:avLst/>
            </a:prstTxWarp>
          </a:bodyPr>
          <a:lstStyle>
            <a:lvl1pPr defTabSz="944563">
              <a:defRPr sz="1200"/>
            </a:lvl1pPr>
          </a:lstStyle>
          <a:p>
            <a:endParaRPr lang="en-GB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5725" y="0"/>
            <a:ext cx="29797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58" tIns="47229" rIns="94458" bIns="47229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/>
            </a:lvl1pPr>
          </a:lstStyle>
          <a:p>
            <a:fld id="{AC10F616-6027-41A7-85B4-94BAF2C96533}" type="datetimeFigureOut">
              <a:rPr lang="en-GB"/>
              <a:pPr/>
              <a:t>09/10/2020</a:t>
            </a:fld>
            <a:endParaRPr lang="en-GB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69400"/>
            <a:ext cx="29797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58" tIns="47229" rIns="94458" bIns="47229" numCol="1" anchor="b" anchorCtr="0" compatLnSpc="1">
            <a:prstTxWarp prst="textNoShape">
              <a:avLst/>
            </a:prstTxWarp>
          </a:bodyPr>
          <a:lstStyle>
            <a:lvl1pPr defTabSz="944563">
              <a:defRPr sz="1200"/>
            </a:lvl1pPr>
          </a:lstStyle>
          <a:p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5725" y="9169400"/>
            <a:ext cx="29797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58" tIns="47229" rIns="94458" bIns="47229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/>
            </a:lvl1pPr>
          </a:lstStyle>
          <a:p>
            <a:fld id="{FBA7AC82-E8A6-4D56-B9E5-E188E2E55CBE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97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58" tIns="47229" rIns="94458" bIns="47229" numCol="1" anchor="t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95725" y="0"/>
            <a:ext cx="29797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58" tIns="47229" rIns="94458" bIns="47229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Calibri" pitchFamily="34" charset="0"/>
              </a:defRPr>
            </a:lvl1pPr>
          </a:lstStyle>
          <a:p>
            <a:fld id="{5414946D-BCBE-4B74-8A85-F21DF943A850}" type="datetimeFigureOut">
              <a:rPr lang="en-GB"/>
              <a:pPr/>
              <a:t>09/10/2020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26000" cy="3619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7388" y="4584700"/>
            <a:ext cx="5502275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58" tIns="47229" rIns="94458" bIns="472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69400"/>
            <a:ext cx="29797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58" tIns="47229" rIns="94458" bIns="47229" numCol="1" anchor="b" anchorCtr="0" compatLnSpc="1">
            <a:prstTxWarp prst="textNoShape">
              <a:avLst/>
            </a:prstTxWarp>
          </a:bodyPr>
          <a:lstStyle>
            <a:lvl1pPr defTabSz="944563"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95725" y="9169400"/>
            <a:ext cx="29797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458" tIns="47229" rIns="94458" bIns="47229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>
                <a:latin typeface="Calibri" pitchFamily="34" charset="0"/>
              </a:defRPr>
            </a:lvl1pPr>
          </a:lstStyle>
          <a:p>
            <a:fld id="{FE53A7F1-5740-4400-874A-73F1CC0EBFB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84F67-1868-47CA-BB02-D2AC56E20C53}" type="datetimeFigureOut">
              <a:rPr lang="en-GB"/>
              <a:pPr>
                <a:defRPr/>
              </a:pPr>
              <a:t>09/10/2020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B4C14-F11F-4F35-BCE1-D617C3342C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F09FE-10E2-4987-AC68-FFDF73C096BA}" type="datetimeFigureOut">
              <a:rPr lang="en-GB"/>
              <a:pPr>
                <a:defRPr/>
              </a:pPr>
              <a:t>09/10/2020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79787-550A-4040-9A71-8EC8472E3B3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3C07C-B672-4F1C-AD61-B5A257C07D1F}" type="datetimeFigureOut">
              <a:rPr lang="en-GB"/>
              <a:pPr>
                <a:defRPr/>
              </a:pPr>
              <a:t>09/10/2020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9621F-59AD-4261-8539-E994EDBD6D1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B4E59-712F-4C9C-84B0-6E8C697F7293}" type="datetimeFigureOut">
              <a:rPr lang="en-GB"/>
              <a:pPr>
                <a:defRPr/>
              </a:pPr>
              <a:t>09/10/2020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BE106-E21B-49EB-9342-93EB265ADA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69A9D-502A-4BA0-8730-577A5237B83D}" type="datetimeFigureOut">
              <a:rPr lang="en-GB"/>
              <a:pPr>
                <a:defRPr/>
              </a:pPr>
              <a:t>09/10/2020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01B59-87EA-4518-BD51-58B3FF9995F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A3AAA-AACD-4164-BEE2-830806639340}" type="datetimeFigureOut">
              <a:rPr lang="en-GB"/>
              <a:pPr>
                <a:defRPr/>
              </a:pPr>
              <a:t>09/10/2020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A08CA-BA4D-44B9-9B9B-14C12E64BE1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31086-7DE6-41D0-87B4-C6576BE66F48}" type="datetimeFigureOut">
              <a:rPr lang="en-GB"/>
              <a:pPr>
                <a:defRPr/>
              </a:pPr>
              <a:t>09/10/2020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B3577-540B-4002-892F-1E1DBC055F1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64705-AB10-4054-B07E-7ECC032A6740}" type="datetimeFigureOut">
              <a:rPr lang="en-GB"/>
              <a:pPr>
                <a:defRPr/>
              </a:pPr>
              <a:t>09/10/2020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112EA-1996-4B0E-9D22-347FF13710C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31DA6-562D-4E74-8B9F-386FC528F1D7}" type="datetimeFigureOut">
              <a:rPr lang="en-GB"/>
              <a:pPr>
                <a:defRPr/>
              </a:pPr>
              <a:t>09/10/2020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208E0-2641-4EE5-B6B9-5DD315525AC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98F66-3C5E-4DFA-8788-63A9E12334C6}" type="datetimeFigureOut">
              <a:rPr lang="en-GB"/>
              <a:pPr>
                <a:defRPr/>
              </a:pPr>
              <a:t>09/10/2020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48420-B1EB-4123-ABF2-C988A19049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8C19C-A684-4B8D-9CC1-458A28444393}" type="datetimeFigureOut">
              <a:rPr lang="en-GB"/>
              <a:pPr>
                <a:defRPr/>
              </a:pPr>
              <a:t>09/10/2020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8C897-0889-47CB-95B7-44E54C558F4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00C826-5106-4575-BE31-5CFC327B179E}" type="datetimeFigureOut">
              <a:rPr lang="en-GB"/>
              <a:pPr>
                <a:defRPr/>
              </a:pPr>
              <a:t>09/10/2020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4010EA-63A7-4A42-ADB5-BD06B7E417D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rcht&amp;source=images&amp;cd=&amp;docid=7obanwPc47PVdM&amp;tbnid=v0AvwbdRBbgjaM:&amp;ved=0CAUQjRw&amp;url=http://www.jac-pharmacy.co.uk/~jacpharmacy/joomla/index.php?option=com_content&amp;view=article&amp;id=110&amp;Itemid=11&amp;ei=fH1HUbizBMbR0QWonoGIDA&amp;bvm=bv.43828540,d.d2k&amp;psig=AFQjCNEzaL1n5W2uxNoiPmbilqvV1BdKlQ&amp;ust=136372606970962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0" y="836613"/>
            <a:ext cx="9144000" cy="2592387"/>
          </a:xfrm>
        </p:spPr>
        <p:txBody>
          <a:bodyPr/>
          <a:lstStyle/>
          <a:p>
            <a:pPr eaLnBrk="1" hangingPunct="1"/>
            <a:r>
              <a:rPr lang="en-GB" sz="4000" smtClean="0"/>
              <a:t/>
            </a:r>
            <a:br>
              <a:rPr lang="en-GB" sz="4000" smtClean="0"/>
            </a:br>
            <a:r>
              <a:rPr lang="en-GB" sz="3600" b="1" smtClean="0"/>
              <a:t>Experience of novel inhalation agent Penthrox </a:t>
            </a:r>
            <a:br>
              <a:rPr lang="en-GB" sz="3600" b="1" smtClean="0"/>
            </a:br>
            <a:r>
              <a:rPr lang="en-GB" sz="3600" b="1" smtClean="0"/>
              <a:t>for MVA during COVID-19  </a:t>
            </a:r>
            <a:br>
              <a:rPr lang="en-GB" sz="3600" b="1" smtClean="0"/>
            </a:br>
            <a:r>
              <a:rPr lang="en-GB" sz="3600" b="1" smtClean="0"/>
              <a:t>Ideal agent for analgesia and anxiolysis?</a:t>
            </a:r>
            <a:br>
              <a:rPr lang="en-GB" sz="3600" b="1" smtClean="0"/>
            </a:br>
            <a:endParaRPr lang="en-GB" sz="3600" b="1" smtClean="0"/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1403350" y="6308725"/>
            <a:ext cx="6400800" cy="3857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1800" b="1" smtClean="0">
                <a:solidFill>
                  <a:srgbClr val="898989"/>
                </a:solidFill>
              </a:rPr>
              <a:t>Authors:  Forster LS, Lord JM, Royal Cornwall Hospitals NHS Trust</a:t>
            </a:r>
          </a:p>
        </p:txBody>
      </p:sp>
      <p:pic>
        <p:nvPicPr>
          <p:cNvPr id="5" name="Picture 12" descr="rcht-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728515" y="5000"/>
            <a:ext cx="3410395" cy="1281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5364" name="Picture 4"/>
          <p:cNvPicPr>
            <a:picLocks noChangeAspect="1"/>
          </p:cNvPicPr>
          <p:nvPr/>
        </p:nvPicPr>
        <p:blipFill>
          <a:blip r:embed="rId4"/>
          <a:srcRect l="6624" t="6448" r="2025"/>
          <a:stretch>
            <a:fillRect/>
          </a:stretch>
        </p:blipFill>
        <p:spPr bwMode="auto">
          <a:xfrm>
            <a:off x="1979613" y="3429000"/>
            <a:ext cx="5111750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What is Penthrox?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5111750"/>
          </a:xfrm>
        </p:spPr>
        <p:txBody>
          <a:bodyPr/>
          <a:lstStyle/>
          <a:p>
            <a:pPr eaLnBrk="1" hangingPunct="1"/>
            <a:r>
              <a:rPr lang="en-GB" sz="2600" smtClean="0"/>
              <a:t>Penthrox (methoxyflurane) is an inhaled vapour</a:t>
            </a:r>
          </a:p>
          <a:p>
            <a:pPr eaLnBrk="1" hangingPunct="1"/>
            <a:r>
              <a:rPr lang="en-GB" sz="2600" smtClean="0"/>
              <a:t>It has an excellent safety record and is widely used in pre-hospital care</a:t>
            </a:r>
          </a:p>
          <a:p>
            <a:pPr eaLnBrk="1" hangingPunct="1"/>
            <a:r>
              <a:rPr lang="en-GB" sz="2600" smtClean="0"/>
              <a:t>It is delivered by a single use inhaler costing ~£18</a:t>
            </a:r>
          </a:p>
          <a:p>
            <a:pPr eaLnBrk="1" hangingPunct="1"/>
            <a:r>
              <a:rPr lang="en-GB" sz="2600" smtClean="0"/>
              <a:t>Analgesia is rapid and should occur within 6-10 inhalations</a:t>
            </a:r>
          </a:p>
          <a:p>
            <a:pPr eaLnBrk="1" hangingPunct="1"/>
            <a:r>
              <a:rPr lang="en-GB" sz="2600" smtClean="0"/>
              <a:t>It is a more powerful analgesic than Entonox and additionally has an anxiolytic action</a:t>
            </a:r>
          </a:p>
          <a:p>
            <a:pPr eaLnBrk="1" hangingPunct="1"/>
            <a:r>
              <a:rPr lang="en-GB" sz="2600" smtClean="0"/>
              <a:t>It is therefore ideally suited to ambulatory gynaecology procedures but there is very little evidence of its use in gynaecology</a:t>
            </a:r>
          </a:p>
          <a:p>
            <a:pPr eaLnBrk="1" hangingPunct="1"/>
            <a:endParaRPr lang="en-GB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229600" cy="954087"/>
          </a:xfrm>
        </p:spPr>
        <p:txBody>
          <a:bodyPr/>
          <a:lstStyle/>
          <a:p>
            <a:pPr eaLnBrk="1" hangingPunct="1"/>
            <a:r>
              <a:rPr lang="en-GB" smtClean="0"/>
              <a:t>Introduction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4294967295"/>
          </p:nvPr>
        </p:nvSpPr>
        <p:spPr>
          <a:xfrm>
            <a:off x="468313" y="1196975"/>
            <a:ext cx="8424862" cy="5472113"/>
          </a:xfrm>
        </p:spPr>
        <p:txBody>
          <a:bodyPr/>
          <a:lstStyle/>
          <a:p>
            <a:pPr eaLnBrk="1" hangingPunct="1"/>
            <a:r>
              <a:rPr lang="en-GB" sz="2600" smtClean="0"/>
              <a:t>During the COVID-19 pandemic, manual vacuum aspiration (MVA) using a paracervical local anaesthetic block became the routine surgical solution for abortion care owing to difficulties in accessing theatres</a:t>
            </a:r>
          </a:p>
          <a:p>
            <a:pPr eaLnBrk="1" hangingPunct="1"/>
            <a:r>
              <a:rPr lang="en-GB" sz="2600" smtClean="0"/>
              <a:t>A different cohort required ambulatory procedures and urgent changes were required to manage their potential distress</a:t>
            </a:r>
          </a:p>
          <a:p>
            <a:pPr eaLnBrk="1" hangingPunct="1"/>
            <a:r>
              <a:rPr lang="en-GB" sz="2600" smtClean="0"/>
              <a:t>Penthrox was offered from 26/3/20 using Chair’s action through the medical director’s office while Trust governance committees were suspended</a:t>
            </a:r>
          </a:p>
          <a:p>
            <a:pPr eaLnBrk="1" hangingPunct="1"/>
            <a:r>
              <a:rPr lang="en-GB" sz="2600" smtClean="0"/>
              <a:t>Since then approval has been formally granted through the normal governance routes</a:t>
            </a:r>
          </a:p>
          <a:p>
            <a:pPr eaLnBrk="1" hangingPunct="1"/>
            <a:endParaRPr lang="en-GB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Methods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4294967295"/>
          </p:nvPr>
        </p:nvSpPr>
        <p:spPr>
          <a:xfrm>
            <a:off x="395288" y="1557338"/>
            <a:ext cx="8229600" cy="4452937"/>
          </a:xfrm>
        </p:spPr>
        <p:txBody>
          <a:bodyPr/>
          <a:lstStyle/>
          <a:p>
            <a:pPr eaLnBrk="1" hangingPunct="1"/>
            <a:r>
              <a:rPr lang="en-GB" sz="2600" smtClean="0"/>
              <a:t>In this cohort analysis all women undergoing MVA were invited to complete a service evaluation questionnaire immediately after the procedure</a:t>
            </a:r>
          </a:p>
          <a:p>
            <a:pPr eaLnBrk="1" hangingPunct="1"/>
            <a:r>
              <a:rPr lang="en-GB" sz="2600" smtClean="0"/>
              <a:t>All 22 patients receiving Penthrox in the evaluation period were included</a:t>
            </a:r>
          </a:p>
          <a:p>
            <a:pPr eaLnBrk="1" hangingPunct="1"/>
            <a:r>
              <a:rPr lang="en-GB" sz="2600" smtClean="0"/>
              <a:t>“No Penthrox” data is from women who had an MVA prior to the introduction of Penthrox when Entonox was offered</a:t>
            </a:r>
          </a:p>
          <a:p>
            <a:pPr eaLnBrk="1" hangingPunct="1"/>
            <a:r>
              <a:rPr lang="en-GB" sz="2600" smtClean="0">
                <a:cs typeface="Calibri" pitchFamily="34" charset="0"/>
              </a:rPr>
              <a:t>Data from the two cohorts was collated separately</a:t>
            </a:r>
          </a:p>
        </p:txBody>
      </p:sp>
      <p:sp>
        <p:nvSpPr>
          <p:cNvPr id="20483" name="AutoShape 8" descr="Aph Antepartum hemorrhage"/>
          <p:cNvSpPr>
            <a:spLocks noChangeAspect="1" noChangeArrowheads="1"/>
          </p:cNvSpPr>
          <p:nvPr/>
        </p:nvSpPr>
        <p:spPr bwMode="auto">
          <a:xfrm>
            <a:off x="179388" y="0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484" name="AutoShape 10" descr="Aph Antepartum hemorrhage"/>
          <p:cNvSpPr>
            <a:spLocks noChangeAspect="1" noChangeArrowheads="1"/>
          </p:cNvSpPr>
          <p:nvPr/>
        </p:nvSpPr>
        <p:spPr bwMode="auto">
          <a:xfrm>
            <a:off x="3338513" y="2500313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96" name="Group 68"/>
          <p:cNvGraphicFramePr>
            <a:graphicFrameLocks noGrp="1"/>
          </p:cNvGraphicFramePr>
          <p:nvPr/>
        </p:nvGraphicFramePr>
        <p:xfrm>
          <a:off x="250825" y="692150"/>
          <a:ext cx="8640763" cy="5913438"/>
        </p:xfrm>
        <a:graphic>
          <a:graphicData uri="http://schemas.openxmlformats.org/drawingml/2006/table">
            <a:tbl>
              <a:tblPr/>
              <a:tblGrid>
                <a:gridCol w="4752975"/>
                <a:gridCol w="1873250"/>
                <a:gridCol w="2014538"/>
              </a:tblGrid>
              <a:tr h="1223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Results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Penthrox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(+ paracervical block)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 Penthrox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(+ paracervical block +/- Entonox)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Mean pain score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Severe pain (≥8/10)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Minimal pain (≤2/10)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3.1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4.4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Mean pain score from normal menstruation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Severe pain from menstruation (≥8/10)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4.6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4.4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Care rated as excellent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6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“Did you find the whole process better or worse than expected?”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Better/much better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Much better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86%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69%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pPr eaLnBrk="1" hangingPunct="1"/>
            <a:r>
              <a:rPr lang="en-GB" smtClean="0"/>
              <a:t>Conclusions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4294967295"/>
          </p:nvPr>
        </p:nvSpPr>
        <p:spPr>
          <a:xfrm>
            <a:off x="395288" y="1628775"/>
            <a:ext cx="8351837" cy="48958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2600" smtClean="0"/>
              <a:t>Penthrox is effective in reducing pain in women having an</a:t>
            </a:r>
          </a:p>
          <a:p>
            <a:pPr eaLnBrk="1" hangingPunct="1">
              <a:buFont typeface="Arial" charset="0"/>
              <a:buNone/>
            </a:pPr>
            <a:r>
              <a:rPr lang="en-GB" sz="2600" smtClean="0"/>
              <a:t>abortion under local anaesthesia: </a:t>
            </a:r>
          </a:p>
          <a:p>
            <a:pPr eaLnBrk="1" hangingPunct="1"/>
            <a:r>
              <a:rPr lang="en-GB" sz="2600" smtClean="0"/>
              <a:t>Lower mean pain score</a:t>
            </a:r>
          </a:p>
          <a:p>
            <a:pPr eaLnBrk="1" hangingPunct="1"/>
            <a:r>
              <a:rPr lang="en-GB" sz="2600" smtClean="0"/>
              <a:t>Lower rate of severe pain</a:t>
            </a:r>
          </a:p>
          <a:p>
            <a:pPr eaLnBrk="1" hangingPunct="1"/>
            <a:r>
              <a:rPr lang="en-GB" sz="2600" smtClean="0"/>
              <a:t>Pain reported to be less than normal menstruation</a:t>
            </a:r>
          </a:p>
          <a:p>
            <a:pPr eaLnBrk="1" hangingPunct="1"/>
            <a:r>
              <a:rPr lang="en-GB" sz="2600" smtClean="0"/>
              <a:t>More patients reporting experience “better than expected” even though many in this group would have previously opted for a general anaesthetic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RSM Document" ma:contentTypeID="0x010100781FF2BE60EEEB418E2664451213F77A00721EF79AF5D40F46920958BAA75D5046" ma:contentTypeVersion="14" ma:contentTypeDescription="" ma:contentTypeScope="" ma:versionID="af517d9dfb440d7014b5a09b5bea951c">
  <xsd:schema xmlns:xsd="http://www.w3.org/2001/XMLSchema" xmlns:xs="http://www.w3.org/2001/XMLSchema" xmlns:p="http://schemas.microsoft.com/office/2006/metadata/properties" xmlns:ns2="955e8c58-e7a4-47fd-ba8b-ff0752dc4d43" xmlns:ns3="c9f032c1-e223-4c38-ab65-db5049232575" targetNamespace="http://schemas.microsoft.com/office/2006/metadata/properties" ma:root="true" ma:fieldsID="4ed680f14c6e41d90745b095613ef6b5" ns2:_="" ns3:_="">
    <xsd:import namespace="955e8c58-e7a4-47fd-ba8b-ff0752dc4d43"/>
    <xsd:import namespace="c9f032c1-e223-4c38-ab65-db50492325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5e8c58-e7a4-47fd-ba8b-ff0752dc4d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032c1-e223-4c38-ab65-db504923257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8000EA-757C-4051-A11B-D57054633633}"/>
</file>

<file path=customXml/itemProps2.xml><?xml version="1.0" encoding="utf-8"?>
<ds:datastoreItem xmlns:ds="http://schemas.openxmlformats.org/officeDocument/2006/customXml" ds:itemID="{8EDF8A2F-6D78-4AAE-AE3E-2724984C5133}"/>
</file>

<file path=customXml/itemProps3.xml><?xml version="1.0" encoding="utf-8"?>
<ds:datastoreItem xmlns:ds="http://schemas.openxmlformats.org/officeDocument/2006/customXml" ds:itemID="{C1A08174-D4F4-4EC9-BAF5-2D032A14DFC9}"/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357</Words>
  <Application>Microsoft Office PowerPoint</Application>
  <PresentationFormat>On-screen Show (4:3)</PresentationFormat>
  <Paragraphs>64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 Experience of novel inhalation agent Penthrox  for MVA during COVID-19   Ideal agent for analgesia and anxiolysis? </vt:lpstr>
      <vt:lpstr>What is Penthrox?</vt:lpstr>
      <vt:lpstr>Introduction</vt:lpstr>
      <vt:lpstr>Methods</vt:lpstr>
      <vt:lpstr>Slide 5</vt:lpstr>
      <vt:lpstr>Conclusions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Documentation in urogynaecology outpatients</dc:title>
  <dc:creator>NicolaLong</dc:creator>
  <cp:lastModifiedBy>paddyfingleton@yahoo.com</cp:lastModifiedBy>
  <cp:revision>97</cp:revision>
  <dcterms:created xsi:type="dcterms:W3CDTF">2013-03-11T16:03:25Z</dcterms:created>
  <dcterms:modified xsi:type="dcterms:W3CDTF">2020-10-09T21:50:52Z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0x010100781FF2BE60EEEB418E2664451213F77A00721EF79AF5D40F46920958BAA75D5046</vt:lpwstr>
  </property>
</Properties>
</file>