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entation.xml" ContentType="application/vnd.openxmlformats-officedocument.presentationml.presentation.main+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3" r:id="rId7"/>
    <p:sldId id="264" r:id="rId8"/>
    <p:sldId id="265" r:id="rId9"/>
    <p:sldId id="266" r:id="rId10"/>
    <p:sldId id="267" r:id="rId11"/>
    <p:sldId id="268" r:id="rId12"/>
    <p:sldId id="269" r:id="rId13"/>
    <p:sldId id="270" r:id="rId14"/>
    <p:sldId id="27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2"/>
  </p:normalViewPr>
  <p:slideViewPr>
    <p:cSldViewPr snapToGrid="0" snapToObjects="1">
      <p:cViewPr varScale="1">
        <p:scale>
          <a:sx n="134" d="100"/>
          <a:sy n="134" d="100"/>
        </p:scale>
        <p:origin x="2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GB"/>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10/6/20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GB"/>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10/6/20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10/6/20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E2DAE-9C8C-204E-A950-E2B00C74CCFF}"/>
              </a:ext>
            </a:extLst>
          </p:cNvPr>
          <p:cNvSpPr>
            <a:spLocks noGrp="1"/>
          </p:cNvSpPr>
          <p:nvPr>
            <p:ph type="ctrTitle"/>
          </p:nvPr>
        </p:nvSpPr>
        <p:spPr>
          <a:xfrm>
            <a:off x="2417779" y="1111250"/>
            <a:ext cx="8637073" cy="2232479"/>
          </a:xfrm>
        </p:spPr>
        <p:txBody>
          <a:bodyPr>
            <a:noAutofit/>
          </a:bodyPr>
          <a:lstStyle/>
          <a:p>
            <a:r>
              <a:rPr lang="en-GB" sz="2800" dirty="0"/>
              <a:t>A Qualitative Survey of women’s views of early medical abortion during the Covid 19 pandemic</a:t>
            </a:r>
            <a:br>
              <a:rPr lang="en-GB" sz="2800" dirty="0"/>
            </a:br>
            <a:br>
              <a:rPr lang="en-GB" sz="2800" dirty="0"/>
            </a:br>
            <a:br>
              <a:rPr lang="en-GB" sz="2800" dirty="0"/>
            </a:br>
            <a:br>
              <a:rPr lang="en-GB" sz="2800" dirty="0"/>
            </a:br>
            <a:endParaRPr lang="en-US" sz="2800" dirty="0"/>
          </a:p>
        </p:txBody>
      </p:sp>
      <p:sp>
        <p:nvSpPr>
          <p:cNvPr id="3" name="Subtitle 2">
            <a:extLst>
              <a:ext uri="{FF2B5EF4-FFF2-40B4-BE49-F238E27FC236}">
                <a16:creationId xmlns:a16="http://schemas.microsoft.com/office/drawing/2014/main" id="{F85A36DB-44A0-FD4F-A817-E27408FEEC68}"/>
              </a:ext>
            </a:extLst>
          </p:cNvPr>
          <p:cNvSpPr>
            <a:spLocks noGrp="1"/>
          </p:cNvSpPr>
          <p:nvPr>
            <p:ph type="subTitle" idx="1"/>
          </p:nvPr>
        </p:nvSpPr>
        <p:spPr>
          <a:xfrm>
            <a:off x="2417780" y="2276348"/>
            <a:ext cx="8637072" cy="2232478"/>
          </a:xfrm>
        </p:spPr>
        <p:txBody>
          <a:bodyPr>
            <a:noAutofit/>
          </a:bodyPr>
          <a:lstStyle/>
          <a:p>
            <a:r>
              <a:rPr lang="en-GB" sz="1000" dirty="0"/>
              <a:t>MISS HELEN BAYLISS FRCOG (CONSULTANT LEAD), Rachel Gilmore (lead nurse and </a:t>
            </a:r>
            <a:r>
              <a:rPr lang="en-GB" sz="1000" dirty="0" err="1"/>
              <a:t>SONOGRAPHER</a:t>
            </a:r>
            <a:r>
              <a:rPr lang="en-GB" sz="1000" dirty="0"/>
              <a:t>) Natalie brogan (OUTREACH CONTRACEPTION LEAD)</a:t>
            </a:r>
          </a:p>
          <a:p>
            <a:r>
              <a:rPr lang="en-GB" sz="1000" dirty="0"/>
              <a:t>CWM TAF MORGANNWG UNIVERSITY HEALTH BOARD</a:t>
            </a:r>
          </a:p>
          <a:p>
            <a:endParaRPr lang="en-GB" sz="1000" dirty="0"/>
          </a:p>
        </p:txBody>
      </p:sp>
    </p:spTree>
    <p:extLst>
      <p:ext uri="{BB962C8B-B14F-4D97-AF65-F5344CB8AC3E}">
        <p14:creationId xmlns:p14="http://schemas.microsoft.com/office/powerpoint/2010/main" val="3398452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8BC0AC3-FBCB-3B44-B539-03BA684EEAC0}"/>
              </a:ext>
            </a:extLst>
          </p:cNvPr>
          <p:cNvPicPr>
            <a:picLocks noChangeAspect="1"/>
          </p:cNvPicPr>
          <p:nvPr/>
        </p:nvPicPr>
        <p:blipFill>
          <a:blip r:embed="rId2"/>
          <a:stretch>
            <a:fillRect/>
          </a:stretch>
        </p:blipFill>
        <p:spPr>
          <a:xfrm>
            <a:off x="2628900" y="828039"/>
            <a:ext cx="6934199" cy="5201920"/>
          </a:xfrm>
          <a:prstGeom prst="rect">
            <a:avLst/>
          </a:prstGeom>
        </p:spPr>
      </p:pic>
    </p:spTree>
    <p:extLst>
      <p:ext uri="{BB962C8B-B14F-4D97-AF65-F5344CB8AC3E}">
        <p14:creationId xmlns:p14="http://schemas.microsoft.com/office/powerpoint/2010/main" val="1606518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330FB0E-E54C-A149-9DA7-AD32FD6EC286}"/>
              </a:ext>
            </a:extLst>
          </p:cNvPr>
          <p:cNvPicPr>
            <a:picLocks noChangeAspect="1"/>
          </p:cNvPicPr>
          <p:nvPr/>
        </p:nvPicPr>
        <p:blipFill>
          <a:blip r:embed="rId2"/>
          <a:stretch>
            <a:fillRect/>
          </a:stretch>
        </p:blipFill>
        <p:spPr>
          <a:xfrm>
            <a:off x="2628900" y="828039"/>
            <a:ext cx="6934199" cy="5201920"/>
          </a:xfrm>
          <a:prstGeom prst="rect">
            <a:avLst/>
          </a:prstGeom>
        </p:spPr>
      </p:pic>
    </p:spTree>
    <p:extLst>
      <p:ext uri="{BB962C8B-B14F-4D97-AF65-F5344CB8AC3E}">
        <p14:creationId xmlns:p14="http://schemas.microsoft.com/office/powerpoint/2010/main" val="4109861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E11C9BA-1808-8645-BACC-8BE55DE9A7B5}"/>
              </a:ext>
            </a:extLst>
          </p:cNvPr>
          <p:cNvPicPr>
            <a:picLocks noChangeAspect="1"/>
          </p:cNvPicPr>
          <p:nvPr/>
        </p:nvPicPr>
        <p:blipFill>
          <a:blip r:embed="rId2"/>
          <a:stretch>
            <a:fillRect/>
          </a:stretch>
        </p:blipFill>
        <p:spPr>
          <a:xfrm>
            <a:off x="2628900" y="828039"/>
            <a:ext cx="6934199" cy="5201920"/>
          </a:xfrm>
          <a:prstGeom prst="rect">
            <a:avLst/>
          </a:prstGeom>
        </p:spPr>
      </p:pic>
    </p:spTree>
    <p:extLst>
      <p:ext uri="{BB962C8B-B14F-4D97-AF65-F5344CB8AC3E}">
        <p14:creationId xmlns:p14="http://schemas.microsoft.com/office/powerpoint/2010/main" val="1246222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E16B-4462-5541-A1BA-B614A6B55508}"/>
              </a:ext>
            </a:extLst>
          </p:cNvPr>
          <p:cNvSpPr>
            <a:spLocks noGrp="1"/>
          </p:cNvSpPr>
          <p:nvPr>
            <p:ph type="title"/>
          </p:nvPr>
        </p:nvSpPr>
        <p:spPr/>
        <p:txBody>
          <a:bodyPr/>
          <a:lstStyle/>
          <a:p>
            <a:r>
              <a:rPr lang="en-GB" dirty="0"/>
              <a:t>Summary of results</a:t>
            </a:r>
            <a:br>
              <a:rPr lang="en-GB" dirty="0"/>
            </a:br>
            <a:endParaRPr lang="en-US" dirty="0"/>
          </a:p>
        </p:txBody>
      </p:sp>
      <p:sp>
        <p:nvSpPr>
          <p:cNvPr id="3" name="Content Placeholder 2">
            <a:extLst>
              <a:ext uri="{FF2B5EF4-FFF2-40B4-BE49-F238E27FC236}">
                <a16:creationId xmlns:a16="http://schemas.microsoft.com/office/drawing/2014/main" id="{075CFE66-6947-DA4C-B07F-1B76D2BAE8BA}"/>
              </a:ext>
            </a:extLst>
          </p:cNvPr>
          <p:cNvSpPr>
            <a:spLocks noGrp="1"/>
          </p:cNvSpPr>
          <p:nvPr>
            <p:ph idx="1"/>
          </p:nvPr>
        </p:nvSpPr>
        <p:spPr/>
        <p:txBody>
          <a:bodyPr>
            <a:normAutofit fontScale="92500" lnSpcReduction="10000"/>
          </a:bodyPr>
          <a:lstStyle/>
          <a:p>
            <a:r>
              <a:rPr lang="en-GB" dirty="0"/>
              <a:t>All of the women telephoned preferred telephone consultation when compared to the pre Covid face to face appointment.</a:t>
            </a:r>
          </a:p>
          <a:p>
            <a:r>
              <a:rPr lang="en-GB" dirty="0"/>
              <a:t>The majority felt that their EMA had gone well with only one patient saying that they felt it was traumatic.</a:t>
            </a:r>
          </a:p>
          <a:p>
            <a:r>
              <a:rPr lang="en-GB" dirty="0"/>
              <a:t>When considering pain scores, most women did feel that the pain they experienced was moderate or even severe, suggesting therefore that a discussion regarding analgesia is extremely important.</a:t>
            </a:r>
          </a:p>
          <a:p>
            <a:r>
              <a:rPr lang="en-GB" dirty="0"/>
              <a:t>Interestingly only 11 women required the extra </a:t>
            </a:r>
            <a:r>
              <a:rPr lang="en-GB" dirty="0" err="1"/>
              <a:t>400mcg</a:t>
            </a:r>
            <a:r>
              <a:rPr lang="en-GB" dirty="0"/>
              <a:t> of </a:t>
            </a:r>
            <a:r>
              <a:rPr lang="en-GB" dirty="0" err="1"/>
              <a:t>misoprostol</a:t>
            </a:r>
            <a:r>
              <a:rPr lang="en-GB" dirty="0"/>
              <a:t> which we now routinely give for home EMA in addition to the </a:t>
            </a:r>
            <a:r>
              <a:rPr lang="en-GB" dirty="0" err="1"/>
              <a:t>800mcg</a:t>
            </a:r>
            <a:r>
              <a:rPr lang="en-GB" dirty="0"/>
              <a:t>.  </a:t>
            </a:r>
          </a:p>
          <a:p>
            <a:endParaRPr lang="en-GB" dirty="0"/>
          </a:p>
          <a:p>
            <a:endParaRPr lang="en-GB" dirty="0"/>
          </a:p>
          <a:p>
            <a:endParaRPr lang="en-US" dirty="0"/>
          </a:p>
        </p:txBody>
      </p:sp>
    </p:spTree>
    <p:extLst>
      <p:ext uri="{BB962C8B-B14F-4D97-AF65-F5344CB8AC3E}">
        <p14:creationId xmlns:p14="http://schemas.microsoft.com/office/powerpoint/2010/main" val="647280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DF95C-0B76-234E-B15B-848C074E7C55}"/>
              </a:ext>
            </a:extLst>
          </p:cNvPr>
          <p:cNvSpPr>
            <a:spLocks noGrp="1"/>
          </p:cNvSpPr>
          <p:nvPr>
            <p:ph type="title"/>
          </p:nvPr>
        </p:nvSpPr>
        <p:spPr/>
        <p:txBody>
          <a:bodyPr/>
          <a:lstStyle/>
          <a:p>
            <a:r>
              <a:rPr lang="en-GB" dirty="0"/>
              <a:t>RECOMMENDATIONS</a:t>
            </a:r>
            <a:endParaRPr lang="en-US" dirty="0"/>
          </a:p>
        </p:txBody>
      </p:sp>
      <p:sp>
        <p:nvSpPr>
          <p:cNvPr id="3" name="Content Placeholder 2">
            <a:extLst>
              <a:ext uri="{FF2B5EF4-FFF2-40B4-BE49-F238E27FC236}">
                <a16:creationId xmlns:a16="http://schemas.microsoft.com/office/drawing/2014/main" id="{58CBC819-250B-3D4F-8838-C89E544392DE}"/>
              </a:ext>
            </a:extLst>
          </p:cNvPr>
          <p:cNvSpPr>
            <a:spLocks noGrp="1"/>
          </p:cNvSpPr>
          <p:nvPr>
            <p:ph idx="1"/>
          </p:nvPr>
        </p:nvSpPr>
        <p:spPr/>
        <p:txBody>
          <a:bodyPr/>
          <a:lstStyle/>
          <a:p>
            <a:r>
              <a:rPr lang="en-GB" dirty="0"/>
              <a:t>We are cautiously reassured by this data albeit of a small sample, that the new Covid pathway for Abortion care is viewed as acceptable by women in our area.</a:t>
            </a:r>
          </a:p>
          <a:p>
            <a:r>
              <a:rPr lang="en-GB" dirty="0"/>
              <a:t>It does emphasise the importance of counselling pre procedure regarding analgesia requirements and making sure our women have access to pain relief.</a:t>
            </a:r>
          </a:p>
          <a:p>
            <a:r>
              <a:rPr lang="en-GB" dirty="0"/>
              <a:t>Informed consent is even more important during these times and telling patients when they should expect to bleed and for how long will help reduce anxiety. </a:t>
            </a:r>
          </a:p>
          <a:p>
            <a:r>
              <a:rPr lang="en-GB" dirty="0"/>
              <a:t>Although only a few of our cohort expressed a wish to access counselling</a:t>
            </a:r>
            <a:r>
              <a:rPr lang="en-GB"/>
              <a:t>,  we now </a:t>
            </a:r>
            <a:r>
              <a:rPr lang="en-GB" dirty="0"/>
              <a:t>have a robust service available to all with new funding recently approved.</a:t>
            </a:r>
          </a:p>
          <a:p>
            <a:endParaRPr lang="en-GB" dirty="0"/>
          </a:p>
          <a:p>
            <a:endParaRPr lang="en-US" dirty="0"/>
          </a:p>
        </p:txBody>
      </p:sp>
    </p:spTree>
    <p:extLst>
      <p:ext uri="{BB962C8B-B14F-4D97-AF65-F5344CB8AC3E}">
        <p14:creationId xmlns:p14="http://schemas.microsoft.com/office/powerpoint/2010/main" val="1632391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2B20-4D34-9B4E-B10E-B4E5F8C1EBD1}"/>
              </a:ext>
            </a:extLst>
          </p:cNvPr>
          <p:cNvSpPr>
            <a:spLocks noGrp="1"/>
          </p:cNvSpPr>
          <p:nvPr>
            <p:ph type="title"/>
          </p:nvPr>
        </p:nvSpPr>
        <p:spPr/>
        <p:txBody>
          <a:bodyPr/>
          <a:lstStyle/>
          <a:p>
            <a:r>
              <a:rPr lang="en-GB" dirty="0"/>
              <a:t>INTRODUCTION</a:t>
            </a:r>
            <a:endParaRPr lang="en-US" dirty="0"/>
          </a:p>
        </p:txBody>
      </p:sp>
      <p:sp>
        <p:nvSpPr>
          <p:cNvPr id="3" name="Content Placeholder 2">
            <a:extLst>
              <a:ext uri="{FF2B5EF4-FFF2-40B4-BE49-F238E27FC236}">
                <a16:creationId xmlns:a16="http://schemas.microsoft.com/office/drawing/2014/main" id="{DF33C4CB-BA0F-4C48-8DBE-378EECC9B20A}"/>
              </a:ext>
            </a:extLst>
          </p:cNvPr>
          <p:cNvSpPr>
            <a:spLocks noGrp="1"/>
          </p:cNvSpPr>
          <p:nvPr>
            <p:ph idx="1"/>
          </p:nvPr>
        </p:nvSpPr>
        <p:spPr/>
        <p:txBody>
          <a:bodyPr/>
          <a:lstStyle/>
          <a:p>
            <a:r>
              <a:rPr lang="en-GB" dirty="0"/>
              <a:t>During the Covid 19 Pandemic our Abortion care pathways have changed significantly, inevitably resulting in less patient – carer interaction.</a:t>
            </a:r>
          </a:p>
          <a:p>
            <a:r>
              <a:rPr lang="en-GB" dirty="0"/>
              <a:t>We wanted to evaluate the effect that this was having on patient wellbeing by initiating a contemporaneous study of women’s views on different aspects of their care during the pandemic.</a:t>
            </a:r>
          </a:p>
          <a:p>
            <a:endParaRPr lang="en-GB" dirty="0"/>
          </a:p>
          <a:p>
            <a:endParaRPr lang="en-US" dirty="0"/>
          </a:p>
        </p:txBody>
      </p:sp>
    </p:spTree>
    <p:extLst>
      <p:ext uri="{BB962C8B-B14F-4D97-AF65-F5344CB8AC3E}">
        <p14:creationId xmlns:p14="http://schemas.microsoft.com/office/powerpoint/2010/main" val="1861397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2EAE-4508-5C40-95A2-E506F0BCC22F}"/>
              </a:ext>
            </a:extLst>
          </p:cNvPr>
          <p:cNvSpPr>
            <a:spLocks noGrp="1"/>
          </p:cNvSpPr>
          <p:nvPr>
            <p:ph type="title"/>
          </p:nvPr>
        </p:nvSpPr>
        <p:spPr/>
        <p:txBody>
          <a:bodyPr/>
          <a:lstStyle/>
          <a:p>
            <a:r>
              <a:rPr lang="en-GB" dirty="0"/>
              <a:t>Methods</a:t>
            </a:r>
            <a:endParaRPr lang="en-US" dirty="0"/>
          </a:p>
        </p:txBody>
      </p:sp>
      <p:sp>
        <p:nvSpPr>
          <p:cNvPr id="3" name="Content Placeholder 2">
            <a:extLst>
              <a:ext uri="{FF2B5EF4-FFF2-40B4-BE49-F238E27FC236}">
                <a16:creationId xmlns:a16="http://schemas.microsoft.com/office/drawing/2014/main" id="{A23EF49F-8402-544C-A65F-918A08B1E387}"/>
              </a:ext>
            </a:extLst>
          </p:cNvPr>
          <p:cNvSpPr>
            <a:spLocks noGrp="1"/>
          </p:cNvSpPr>
          <p:nvPr>
            <p:ph idx="1"/>
          </p:nvPr>
        </p:nvSpPr>
        <p:spPr>
          <a:xfrm>
            <a:off x="1181142" y="2053167"/>
            <a:ext cx="9603275" cy="3910595"/>
          </a:xfrm>
        </p:spPr>
        <p:txBody>
          <a:bodyPr/>
          <a:lstStyle/>
          <a:p>
            <a:r>
              <a:rPr lang="en-GB" dirty="0"/>
              <a:t>Seven days after early medical abortion at home following the new Covid 19 pathways patients were telephoned by the same member of our team (Natalie) with the main aim of asking whether they would like any further support or counselling.</a:t>
            </a:r>
          </a:p>
          <a:p>
            <a:r>
              <a:rPr lang="en-GB" dirty="0"/>
              <a:t>They were than asked if they were happy to answer eight very simple questions regarding their recent experience. </a:t>
            </a:r>
          </a:p>
          <a:p>
            <a:r>
              <a:rPr lang="en-GB" dirty="0"/>
              <a:t>The questions were devised to be very simple and hopefully to assess the service as a whole from our patients’ perspective.</a:t>
            </a:r>
          </a:p>
          <a:p>
            <a:endParaRPr lang="en-GB" dirty="0"/>
          </a:p>
        </p:txBody>
      </p:sp>
    </p:spTree>
    <p:extLst>
      <p:ext uri="{BB962C8B-B14F-4D97-AF65-F5344CB8AC3E}">
        <p14:creationId xmlns:p14="http://schemas.microsoft.com/office/powerpoint/2010/main" val="3578590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AF695-1472-5442-9FCC-95D81E8C9076}"/>
              </a:ext>
            </a:extLst>
          </p:cNvPr>
          <p:cNvSpPr>
            <a:spLocks noGrp="1"/>
          </p:cNvSpPr>
          <p:nvPr>
            <p:ph type="title"/>
          </p:nvPr>
        </p:nvSpPr>
        <p:spPr/>
        <p:txBody>
          <a:bodyPr>
            <a:normAutofit fontScale="90000"/>
          </a:bodyPr>
          <a:lstStyle/>
          <a:p>
            <a:r>
              <a:rPr lang="en-GB" dirty="0"/>
              <a:t>The questions were as follows</a:t>
            </a:r>
            <a:br>
              <a:rPr lang="en-GB" dirty="0"/>
            </a:br>
            <a:br>
              <a:rPr lang="en-GB" dirty="0"/>
            </a:br>
            <a:endParaRPr lang="en-US" dirty="0"/>
          </a:p>
        </p:txBody>
      </p:sp>
      <p:sp>
        <p:nvSpPr>
          <p:cNvPr id="3" name="Content Placeholder 2">
            <a:extLst>
              <a:ext uri="{FF2B5EF4-FFF2-40B4-BE49-F238E27FC236}">
                <a16:creationId xmlns:a16="http://schemas.microsoft.com/office/drawing/2014/main" id="{2519EE99-D086-0347-A6EB-2033F2DF91D5}"/>
              </a:ext>
            </a:extLst>
          </p:cNvPr>
          <p:cNvSpPr>
            <a:spLocks noGrp="1"/>
          </p:cNvSpPr>
          <p:nvPr>
            <p:ph sz="half" idx="1"/>
          </p:nvPr>
        </p:nvSpPr>
        <p:spPr/>
        <p:txBody>
          <a:bodyPr>
            <a:normAutofit fontScale="92500" lnSpcReduction="10000"/>
          </a:bodyPr>
          <a:lstStyle/>
          <a:p>
            <a:r>
              <a:rPr lang="en-GB" dirty="0"/>
              <a:t>How did you find the home procedure? </a:t>
            </a:r>
          </a:p>
          <a:p>
            <a:pPr marL="0" indent="0">
              <a:buNone/>
            </a:pPr>
            <a:r>
              <a:rPr lang="en-GB" dirty="0"/>
              <a:t>	Went well, Painful or Traumatic</a:t>
            </a:r>
          </a:p>
          <a:p>
            <a:r>
              <a:rPr lang="en-GB" dirty="0"/>
              <a:t>Did you experience any complications?</a:t>
            </a:r>
          </a:p>
          <a:p>
            <a:r>
              <a:rPr lang="en-GB" dirty="0"/>
              <a:t>Would you have preferred a face to face consultation?</a:t>
            </a:r>
          </a:p>
          <a:p>
            <a:r>
              <a:rPr lang="en-GB" dirty="0"/>
              <a:t>For how many days did you continue to bleed following EMA</a:t>
            </a:r>
          </a:p>
          <a:p>
            <a:pPr marL="0" indent="0">
              <a:buNone/>
            </a:pPr>
            <a:r>
              <a:rPr lang="en-GB" dirty="0"/>
              <a:t>	1-4 days or more than 4 days</a:t>
            </a:r>
          </a:p>
          <a:p>
            <a:endParaRPr lang="en-GB" dirty="0"/>
          </a:p>
        </p:txBody>
      </p:sp>
      <p:sp>
        <p:nvSpPr>
          <p:cNvPr id="6" name="Content Placeholder 5">
            <a:extLst>
              <a:ext uri="{FF2B5EF4-FFF2-40B4-BE49-F238E27FC236}">
                <a16:creationId xmlns:a16="http://schemas.microsoft.com/office/drawing/2014/main" id="{0A89B131-3D11-324B-85CF-54ED2C8C4805}"/>
              </a:ext>
            </a:extLst>
          </p:cNvPr>
          <p:cNvSpPr>
            <a:spLocks noGrp="1"/>
          </p:cNvSpPr>
          <p:nvPr>
            <p:ph sz="half" idx="2"/>
          </p:nvPr>
        </p:nvSpPr>
        <p:spPr/>
        <p:txBody>
          <a:bodyPr>
            <a:normAutofit fontScale="92500" lnSpcReduction="10000"/>
          </a:bodyPr>
          <a:lstStyle/>
          <a:p>
            <a:r>
              <a:rPr lang="en-GB" dirty="0"/>
              <a:t>Was the pain you experienced mild, moderate or severe?</a:t>
            </a:r>
          </a:p>
          <a:p>
            <a:r>
              <a:rPr lang="en-GB" dirty="0"/>
              <a:t>Did you use the additional 2 tablets of </a:t>
            </a:r>
            <a:r>
              <a:rPr lang="en-GB" dirty="0" err="1"/>
              <a:t>misoprostol</a:t>
            </a:r>
            <a:r>
              <a:rPr lang="en-GB" dirty="0"/>
              <a:t>?</a:t>
            </a:r>
          </a:p>
          <a:p>
            <a:r>
              <a:rPr lang="en-GB" dirty="0"/>
              <a:t>How long after the initial dose of </a:t>
            </a:r>
            <a:r>
              <a:rPr lang="en-GB" dirty="0" err="1"/>
              <a:t>misoprostol</a:t>
            </a:r>
            <a:r>
              <a:rPr lang="en-GB" dirty="0"/>
              <a:t> did the bleeding start?</a:t>
            </a:r>
          </a:p>
          <a:p>
            <a:r>
              <a:rPr lang="en-GB" dirty="0"/>
              <a:t>Would you like any follow up, support or counselling following your recent experience?</a:t>
            </a:r>
            <a:endParaRPr lang="en-US" dirty="0"/>
          </a:p>
        </p:txBody>
      </p:sp>
    </p:spTree>
    <p:extLst>
      <p:ext uri="{BB962C8B-B14F-4D97-AF65-F5344CB8AC3E}">
        <p14:creationId xmlns:p14="http://schemas.microsoft.com/office/powerpoint/2010/main" val="1187677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6BD2-9463-284F-95C6-AED56E4263DD}"/>
              </a:ext>
            </a:extLst>
          </p:cNvPr>
          <p:cNvSpPr>
            <a:spLocks noGrp="1"/>
          </p:cNvSpPr>
          <p:nvPr>
            <p:ph type="title"/>
          </p:nvPr>
        </p:nvSpPr>
        <p:spPr/>
        <p:txBody>
          <a:bodyPr/>
          <a:lstStyle/>
          <a:p>
            <a:r>
              <a:rPr lang="en-GB" dirty="0"/>
              <a:t>Results</a:t>
            </a:r>
            <a:endParaRPr lang="en-US" dirty="0"/>
          </a:p>
        </p:txBody>
      </p:sp>
      <p:sp>
        <p:nvSpPr>
          <p:cNvPr id="3" name="Content Placeholder 2">
            <a:extLst>
              <a:ext uri="{FF2B5EF4-FFF2-40B4-BE49-F238E27FC236}">
                <a16:creationId xmlns:a16="http://schemas.microsoft.com/office/drawing/2014/main" id="{5E6D046A-61EE-2541-AC8E-EA982ECCFB96}"/>
              </a:ext>
            </a:extLst>
          </p:cNvPr>
          <p:cNvSpPr>
            <a:spLocks noGrp="1"/>
          </p:cNvSpPr>
          <p:nvPr>
            <p:ph idx="1"/>
          </p:nvPr>
        </p:nvSpPr>
        <p:spPr/>
        <p:txBody>
          <a:bodyPr/>
          <a:lstStyle/>
          <a:p>
            <a:r>
              <a:rPr lang="en-GB" dirty="0"/>
              <a:t>43 Women agreed to answer the questions over a five month period from April to August of this year.</a:t>
            </a:r>
          </a:p>
          <a:p>
            <a:r>
              <a:rPr lang="en-GB" dirty="0"/>
              <a:t>All 43 women preferred telephone consultation and the results are as follows:</a:t>
            </a:r>
            <a:endParaRPr lang="en-US" dirty="0"/>
          </a:p>
        </p:txBody>
      </p:sp>
    </p:spTree>
    <p:extLst>
      <p:ext uri="{BB962C8B-B14F-4D97-AF65-F5344CB8AC3E}">
        <p14:creationId xmlns:p14="http://schemas.microsoft.com/office/powerpoint/2010/main" val="3331875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1BC4F8E-63EB-604D-88EF-B407803D3978}"/>
              </a:ext>
            </a:extLst>
          </p:cNvPr>
          <p:cNvPicPr>
            <a:picLocks noChangeAspect="1"/>
          </p:cNvPicPr>
          <p:nvPr/>
        </p:nvPicPr>
        <p:blipFill>
          <a:blip r:embed="rId2"/>
          <a:stretch>
            <a:fillRect/>
          </a:stretch>
        </p:blipFill>
        <p:spPr>
          <a:xfrm>
            <a:off x="2518833" y="828039"/>
            <a:ext cx="7080250" cy="5201920"/>
          </a:xfrm>
          <a:prstGeom prst="rect">
            <a:avLst/>
          </a:prstGeom>
        </p:spPr>
      </p:pic>
    </p:spTree>
    <p:extLst>
      <p:ext uri="{BB962C8B-B14F-4D97-AF65-F5344CB8AC3E}">
        <p14:creationId xmlns:p14="http://schemas.microsoft.com/office/powerpoint/2010/main" val="2859793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DBDCAB3-46ED-944A-8DA8-90A27BC99629}"/>
              </a:ext>
            </a:extLst>
          </p:cNvPr>
          <p:cNvPicPr>
            <a:picLocks noChangeAspect="1"/>
          </p:cNvPicPr>
          <p:nvPr/>
        </p:nvPicPr>
        <p:blipFill>
          <a:blip r:embed="rId2"/>
          <a:stretch>
            <a:fillRect/>
          </a:stretch>
        </p:blipFill>
        <p:spPr>
          <a:xfrm>
            <a:off x="2628900" y="828039"/>
            <a:ext cx="6462183" cy="5201920"/>
          </a:xfrm>
          <a:prstGeom prst="rect">
            <a:avLst/>
          </a:prstGeom>
        </p:spPr>
      </p:pic>
      <p:pic>
        <p:nvPicPr>
          <p:cNvPr id="4" name="Picture 4">
            <a:extLst>
              <a:ext uri="{FF2B5EF4-FFF2-40B4-BE49-F238E27FC236}">
                <a16:creationId xmlns:a16="http://schemas.microsoft.com/office/drawing/2014/main" id="{2DA4A708-074F-2549-937C-E68A6EAFAA72}"/>
              </a:ext>
            </a:extLst>
          </p:cNvPr>
          <p:cNvPicPr>
            <a:picLocks noChangeAspect="1"/>
          </p:cNvPicPr>
          <p:nvPr/>
        </p:nvPicPr>
        <p:blipFill>
          <a:blip r:embed="rId2"/>
          <a:stretch>
            <a:fillRect/>
          </a:stretch>
        </p:blipFill>
        <p:spPr>
          <a:xfrm>
            <a:off x="2476500" y="828039"/>
            <a:ext cx="6783917" cy="5201920"/>
          </a:xfrm>
          <a:prstGeom prst="rect">
            <a:avLst/>
          </a:prstGeom>
        </p:spPr>
      </p:pic>
    </p:spTree>
    <p:extLst>
      <p:ext uri="{BB962C8B-B14F-4D97-AF65-F5344CB8AC3E}">
        <p14:creationId xmlns:p14="http://schemas.microsoft.com/office/powerpoint/2010/main" val="2533919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2675D6-14AA-0845-BF63-ACECF0976629}"/>
              </a:ext>
            </a:extLst>
          </p:cNvPr>
          <p:cNvPicPr>
            <a:picLocks noChangeAspect="1"/>
          </p:cNvPicPr>
          <p:nvPr/>
        </p:nvPicPr>
        <p:blipFill>
          <a:blip r:embed="rId2"/>
          <a:stretch>
            <a:fillRect/>
          </a:stretch>
        </p:blipFill>
        <p:spPr>
          <a:xfrm>
            <a:off x="2628900" y="828039"/>
            <a:ext cx="6934199" cy="5201920"/>
          </a:xfrm>
          <a:prstGeom prst="rect">
            <a:avLst/>
          </a:prstGeom>
        </p:spPr>
      </p:pic>
    </p:spTree>
    <p:extLst>
      <p:ext uri="{BB962C8B-B14F-4D97-AF65-F5344CB8AC3E}">
        <p14:creationId xmlns:p14="http://schemas.microsoft.com/office/powerpoint/2010/main" val="727458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A66F8C7-8481-D948-A10F-4BEC1C2CA7C7}"/>
              </a:ext>
            </a:extLst>
          </p:cNvPr>
          <p:cNvPicPr>
            <a:picLocks noChangeAspect="1"/>
          </p:cNvPicPr>
          <p:nvPr/>
        </p:nvPicPr>
        <p:blipFill>
          <a:blip r:embed="rId2"/>
          <a:stretch>
            <a:fillRect/>
          </a:stretch>
        </p:blipFill>
        <p:spPr>
          <a:xfrm>
            <a:off x="2628900" y="828039"/>
            <a:ext cx="6934199" cy="5201920"/>
          </a:xfrm>
          <a:prstGeom prst="rect">
            <a:avLst/>
          </a:prstGeom>
        </p:spPr>
      </p:pic>
    </p:spTree>
    <p:extLst>
      <p:ext uri="{BB962C8B-B14F-4D97-AF65-F5344CB8AC3E}">
        <p14:creationId xmlns:p14="http://schemas.microsoft.com/office/powerpoint/2010/main" val="66894495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RSM Document" ma:contentTypeID="0x010100781FF2BE60EEEB418E2664451213F77A00721EF79AF5D40F46920958BAA75D5046" ma:contentTypeVersion="14" ma:contentTypeDescription="" ma:contentTypeScope="" ma:versionID="af517d9dfb440d7014b5a09b5bea951c">
  <xsd:schema xmlns:xsd="http://www.w3.org/2001/XMLSchema" xmlns:xs="http://www.w3.org/2001/XMLSchema" xmlns:p="http://schemas.microsoft.com/office/2006/metadata/properties" xmlns:ns2="955e8c58-e7a4-47fd-ba8b-ff0752dc4d43" xmlns:ns3="c9f032c1-e223-4c38-ab65-db5049232575" targetNamespace="http://schemas.microsoft.com/office/2006/metadata/properties" ma:root="true" ma:fieldsID="4ed680f14c6e41d90745b095613ef6b5" ns2:_="" ns3:_="">
    <xsd:import namespace="955e8c58-e7a4-47fd-ba8b-ff0752dc4d43"/>
    <xsd:import namespace="c9f032c1-e223-4c38-ab65-db504923257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5e8c58-e7a4-47fd-ba8b-ff0752dc4d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f032c1-e223-4c38-ab65-db504923257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405117-D119-4C6D-B675-C77A78678F7B}"/>
</file>

<file path=customXml/itemProps2.xml><?xml version="1.0" encoding="utf-8"?>
<ds:datastoreItem xmlns:ds="http://schemas.openxmlformats.org/officeDocument/2006/customXml" ds:itemID="{1122F6AD-941E-4975-BC8C-8F06B6E5E336}"/>
</file>

<file path=customXml/itemProps3.xml><?xml version="1.0" encoding="utf-8"?>
<ds:datastoreItem xmlns:ds="http://schemas.openxmlformats.org/officeDocument/2006/customXml" ds:itemID="{72B51BD6-1FDA-4E3A-943A-4F7C84185D4D}"/>
</file>

<file path=docProps/app.xml><?xml version="1.0" encoding="utf-8"?>
<Properties xmlns="http://schemas.openxmlformats.org/officeDocument/2006/extended-properties" xmlns:vt="http://schemas.openxmlformats.org/officeDocument/2006/docPropsVTypes">
  <TotalTime>0</TotalTime>
  <Words>538</Words>
  <Application>Microsoft Macintosh PowerPoint</Application>
  <PresentationFormat>Widescreen</PresentationFormat>
  <Paragraphs>35</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Gill Sans MT</vt:lpstr>
      <vt:lpstr>Gallery</vt:lpstr>
      <vt:lpstr>A Qualitative Survey of women’s views of early medical abortion during the Covid 19 pandemic    </vt:lpstr>
      <vt:lpstr>INTRODUCTION</vt:lpstr>
      <vt:lpstr>Methods</vt:lpstr>
      <vt:lpstr>The questions were as follows  </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results </vt:lpstr>
      <vt:lpstr>RECOMMENDATIONS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Qualitative Survey of women’s views of early medical abortion during the Covid 19 pandemic    </dc:title>
  <dc:creator>helengbayliss@gmail.com</dc:creator>
  <cp:lastModifiedBy>Richard Wheeler</cp:lastModifiedBy>
  <cp:revision>3</cp:revision>
  <dcterms:created xsi:type="dcterms:W3CDTF">2020-10-04T10:10:37Z</dcterms:created>
  <dcterms:modified xsi:type="dcterms:W3CDTF">2020-10-06T18:15:38Z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0x010100781FF2BE60EEEB418E2664451213F77A00721EF79AF5D40F46920958BAA75D5046</vt:lpwstr>
  </property>
</Properties>
</file>