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10/6/20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DDDC5-CF46-0C42-9B79-510521A3AE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3900" dirty="0"/>
              <a:t>A six month audit of ultrasound services in abortion care during the Covid 19 Pandemic </a:t>
            </a:r>
            <a:endParaRPr lang="en-US" sz="39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32AE2D-61B4-2443-8614-BFF806B810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MisS HELEN BAYLISS FRCOG (consultant lead) Rachel Gilmore (nurse lead and </a:t>
            </a:r>
            <a:r>
              <a:rPr lang="en-GB" dirty="0" err="1"/>
              <a:t>sonographer</a:t>
            </a:r>
            <a:r>
              <a:rPr lang="en-GB" dirty="0"/>
              <a:t>)</a:t>
            </a:r>
          </a:p>
          <a:p>
            <a:r>
              <a:rPr lang="en-GB" dirty="0" err="1"/>
              <a:t>Cwm</a:t>
            </a:r>
            <a:r>
              <a:rPr lang="en-GB" dirty="0"/>
              <a:t> </a:t>
            </a:r>
            <a:r>
              <a:rPr lang="en-GB" dirty="0" err="1"/>
              <a:t>Taf</a:t>
            </a:r>
            <a:r>
              <a:rPr lang="en-GB" dirty="0"/>
              <a:t> Morgannwg University trust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563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B4E77-F440-5F43-A746-1EC815050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BDB427-0ACD-CC43-BCC3-BD223ADD3E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2" y="2036898"/>
            <a:ext cx="9603275" cy="3450613"/>
          </a:xfrm>
        </p:spPr>
        <p:txBody>
          <a:bodyPr/>
          <a:lstStyle/>
          <a:p>
            <a:r>
              <a:rPr lang="en-GB" dirty="0"/>
              <a:t>During the Covid 19 Pandemic a new “remote access” model for the care of women requiring abortion was needed urgently to minimise all of our exposure to the virus.</a:t>
            </a:r>
          </a:p>
          <a:p>
            <a:r>
              <a:rPr lang="en-GB" dirty="0"/>
              <a:t>The new pathway also required to take in account the time sensitive nature of abortion care.</a:t>
            </a:r>
          </a:p>
          <a:p>
            <a:r>
              <a:rPr lang="en-GB" dirty="0"/>
              <a:t>Routine Pre Abortion USS is unnecessary, as most women can determine their LMP with reasonable accuracy.</a:t>
            </a:r>
          </a:p>
          <a:p>
            <a:r>
              <a:rPr lang="en-GB" dirty="0"/>
              <a:t>But although there is no legal requirement there were concerns raised about the provision of Abortion care without USS.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980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38BC1-B32F-AD4B-84F4-646D74362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Methods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1B28B2-D1D2-E24C-AB15-4BBE9DDC1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six month retrospective audit of Ultrasound services within the revised “covid 19 pathway” in </a:t>
            </a:r>
            <a:r>
              <a:rPr lang="en-GB" dirty="0" err="1"/>
              <a:t>Cwm</a:t>
            </a:r>
            <a:r>
              <a:rPr lang="en-GB" dirty="0"/>
              <a:t> </a:t>
            </a:r>
            <a:r>
              <a:rPr lang="en-GB" dirty="0" err="1"/>
              <a:t>Taf</a:t>
            </a:r>
            <a:r>
              <a:rPr lang="en-GB" dirty="0"/>
              <a:t> Morgannwg health board from March to September of this year.</a:t>
            </a:r>
          </a:p>
          <a:p>
            <a:r>
              <a:rPr lang="en-GB" dirty="0"/>
              <a:t>The information  was collected directly from a hospital database and then notes reviewed as to the purpose of the Ultrasound  and the outcome.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777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357EF-C96B-344D-AD9C-FC71755B9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40067-1F94-2048-A7BE-000E860C5C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There were 185 ultrasound scans performed during this period of time (24/03 to 19/09) compared to an estimated 800 pre Covid.</a:t>
            </a:r>
          </a:p>
          <a:p>
            <a:r>
              <a:rPr lang="en-GB" dirty="0"/>
              <a:t>Of these 114 were performed to confirm gestational age (62%)</a:t>
            </a:r>
          </a:p>
          <a:p>
            <a:r>
              <a:rPr lang="en-GB" dirty="0"/>
              <a:t>49 scans were performed for risk factors for ectopic pregnancy (26%)</a:t>
            </a:r>
          </a:p>
          <a:p>
            <a:r>
              <a:rPr lang="en-GB" dirty="0"/>
              <a:t>The remaining 22 were follow up scans.</a:t>
            </a:r>
          </a:p>
        </p:txBody>
      </p:sp>
    </p:spTree>
    <p:extLst>
      <p:ext uri="{BB962C8B-B14F-4D97-AF65-F5344CB8AC3E}">
        <p14:creationId xmlns:p14="http://schemas.microsoft.com/office/powerpoint/2010/main" val="1229631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1C91B-E7B0-3948-8A32-5FADF09E9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 1</a:t>
            </a:r>
            <a:br>
              <a:rPr lang="en-GB" dirty="0"/>
            </a:br>
            <a:r>
              <a:rPr lang="en-GB" dirty="0"/>
              <a:t>	</a:t>
            </a:r>
            <a:r>
              <a:rPr lang="en-GB" sz="2800" dirty="0"/>
              <a:t>Confirmation of gestation 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FAAA79-A5CC-5D43-9735-22C31C6E0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Of the 114 scans performed to confirm gestational age</a:t>
            </a:r>
          </a:p>
          <a:p>
            <a:pPr marL="0" indent="0">
              <a:buNone/>
            </a:pPr>
            <a:r>
              <a:rPr lang="en-GB" dirty="0"/>
              <a:t>	16 (14%) patients were outside of the treatment range ie &gt; 9 + 6</a:t>
            </a:r>
          </a:p>
          <a:p>
            <a:pPr marL="0" indent="0">
              <a:buNone/>
            </a:pPr>
            <a:r>
              <a:rPr lang="en-GB" dirty="0"/>
              <a:t>	</a:t>
            </a:r>
          </a:p>
          <a:p>
            <a:pPr marL="0" indent="0">
              <a:buNone/>
            </a:pPr>
            <a:r>
              <a:rPr lang="en-GB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98378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5BF43-01CC-B24E-99D7-A862AAC22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 2</a:t>
            </a:r>
            <a:br>
              <a:rPr lang="en-GB" dirty="0"/>
            </a:br>
            <a:r>
              <a:rPr lang="en-GB" dirty="0"/>
              <a:t>	</a:t>
            </a:r>
            <a:r>
              <a:rPr lang="en-GB" dirty="0" err="1"/>
              <a:t>uss</a:t>
            </a:r>
            <a:r>
              <a:rPr lang="en-GB" dirty="0"/>
              <a:t> to exclude ectopic ( 49) 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8924CC-2F7B-B14A-B452-A74EDDD88C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42031" y="2023150"/>
            <a:ext cx="4645146" cy="801942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Reason for scan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4C93EA-6721-C742-88C1-80F0DEE1EB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05869" y="2980559"/>
            <a:ext cx="4645152" cy="1570274"/>
          </a:xfrm>
        </p:spPr>
        <p:txBody>
          <a:bodyPr>
            <a:noAutofit/>
          </a:bodyPr>
          <a:lstStyle/>
          <a:p>
            <a:pPr lvl="1"/>
            <a:r>
              <a:rPr lang="en-GB" sz="1500" dirty="0"/>
              <a:t>26 were performed for Abdominal pain</a:t>
            </a:r>
          </a:p>
          <a:p>
            <a:pPr lvl="1"/>
            <a:r>
              <a:rPr lang="en-GB" sz="1500" dirty="0"/>
              <a:t>17 for vaginal bleeding</a:t>
            </a:r>
          </a:p>
          <a:p>
            <a:pPr lvl="1"/>
            <a:r>
              <a:rPr lang="en-GB" sz="1500" dirty="0"/>
              <a:t>2 for location of IUCD</a:t>
            </a:r>
          </a:p>
          <a:p>
            <a:pPr lvl="1"/>
            <a:r>
              <a:rPr lang="en-GB" sz="1500" dirty="0"/>
              <a:t>4 for a history of previous ectopic</a:t>
            </a:r>
            <a:endParaRPr lang="en-US" sz="15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9BD9CDD-6B1B-6647-87A4-58EB11B755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73703" y="2023002"/>
            <a:ext cx="4645152" cy="802237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   Outcome</a:t>
            </a:r>
            <a:r>
              <a:rPr lang="en-GB" dirty="0"/>
              <a:t> 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52EFA9-1FEE-614E-8949-6B14567B41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2362" y="2987759"/>
            <a:ext cx="4645152" cy="2471103"/>
          </a:xfrm>
        </p:spPr>
        <p:txBody>
          <a:bodyPr>
            <a:normAutofit fontScale="85000" lnSpcReduction="10000"/>
          </a:bodyPr>
          <a:lstStyle/>
          <a:p>
            <a:r>
              <a:rPr lang="en-GB" sz="1800" dirty="0"/>
              <a:t>33 confirmed intrauterine pregnancy &lt; 10 weeks </a:t>
            </a:r>
          </a:p>
          <a:p>
            <a:r>
              <a:rPr lang="en-GB" sz="1800" dirty="0"/>
              <a:t>5 miscarriage</a:t>
            </a:r>
          </a:p>
          <a:p>
            <a:r>
              <a:rPr lang="en-GB" sz="1800" dirty="0"/>
              <a:t>3 not pregnant </a:t>
            </a:r>
          </a:p>
          <a:p>
            <a:r>
              <a:rPr lang="en-GB" sz="1800" dirty="0"/>
              <a:t>3 too early to confirm pregnancy on USS</a:t>
            </a:r>
          </a:p>
          <a:p>
            <a:r>
              <a:rPr lang="en-GB" sz="1800" dirty="0"/>
              <a:t>4 with IUCD in situ</a:t>
            </a:r>
          </a:p>
          <a:p>
            <a:r>
              <a:rPr lang="en-GB" sz="1800" dirty="0"/>
              <a:t>1 confirmed ectopic pregnancy </a:t>
            </a:r>
          </a:p>
          <a:p>
            <a:endParaRPr lang="en-GB" sz="1800" dirty="0"/>
          </a:p>
          <a:p>
            <a:endParaRPr lang="en-GB" sz="1800" dirty="0"/>
          </a:p>
          <a:p>
            <a:endParaRPr lang="en-GB" sz="1800" dirty="0"/>
          </a:p>
          <a:p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880927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CEC0F-E20A-6947-AF2D-FA02E7921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 3</a:t>
            </a:r>
            <a:br>
              <a:rPr lang="en-GB" dirty="0"/>
            </a:br>
            <a:r>
              <a:rPr lang="en-GB" dirty="0"/>
              <a:t>	follow up scans 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880950-CE97-A940-A329-BE616AF25F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 9 Failed Early medical abortion’s</a:t>
            </a:r>
          </a:p>
          <a:p>
            <a:r>
              <a:rPr lang="en-GB" dirty="0"/>
              <a:t>6 confirmed intra uterine pregnancies &lt; 10 weeks </a:t>
            </a:r>
          </a:p>
          <a:p>
            <a:r>
              <a:rPr lang="en-GB" dirty="0"/>
              <a:t>3 retained products of conception</a:t>
            </a:r>
          </a:p>
          <a:p>
            <a:r>
              <a:rPr lang="en-GB" dirty="0"/>
              <a:t>2 complete procedures </a:t>
            </a:r>
          </a:p>
          <a:p>
            <a:r>
              <a:rPr lang="en-GB" dirty="0"/>
              <a:t>1 ectopic pregnancy</a:t>
            </a:r>
          </a:p>
          <a:p>
            <a:r>
              <a:rPr lang="en-GB" dirty="0"/>
              <a:t>1 query molar pregnancy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523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37706-1BC3-BC44-87BA-9807C6724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Results 4</a:t>
            </a:r>
            <a:br>
              <a:rPr lang="en-GB" dirty="0"/>
            </a:br>
            <a:r>
              <a:rPr lang="en-GB" dirty="0"/>
              <a:t>	failed emaS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D1AF47-5C67-834F-B618-B60529D87A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Of the 9 patients who had failed treatment </a:t>
            </a:r>
          </a:p>
          <a:p>
            <a:pPr lvl="1"/>
            <a:r>
              <a:rPr lang="en-GB" dirty="0"/>
              <a:t>1 patient had failed medical management and USS dated the pregnancy at 20 weeks </a:t>
            </a:r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003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ABF2F-503A-6A4A-AB2E-0C92382A1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Discussion</a:t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EE1049-D4C6-EB42-81E7-23C5710AB8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/>
              <a:t>This data helps to support the use of the RCOG decision aid for USS in the Abortion care pathway.</a:t>
            </a:r>
          </a:p>
          <a:p>
            <a:r>
              <a:rPr lang="en-GB" dirty="0"/>
              <a:t>Of those patients scanned to confirm gestation only 14% were not able to have EMA at home.</a:t>
            </a:r>
          </a:p>
          <a:p>
            <a:r>
              <a:rPr lang="en-GB" dirty="0"/>
              <a:t>Of the patients requiring USS using the RCOG decision aid 67% of patients were suitable for EMA suggesting that we are still perhaps scanning in excess of need.</a:t>
            </a:r>
          </a:p>
          <a:p>
            <a:r>
              <a:rPr lang="en-GB" dirty="0"/>
              <a:t>Over this 6 month period 2 ectopic pregnancies were diagnosed and 1 possible molar pregnancy.  </a:t>
            </a:r>
          </a:p>
          <a:p>
            <a:r>
              <a:rPr lang="en-GB" dirty="0"/>
              <a:t>One patient had a gestation later than expected at 20 weeks </a:t>
            </a:r>
          </a:p>
          <a:p>
            <a:r>
              <a:rPr lang="en-GB" dirty="0"/>
              <a:t>This data will help us revise guidance for Ultrasound provision for EMA within our service.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87260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RSM Document" ma:contentTypeID="0x010100781FF2BE60EEEB418E2664451213F77A00721EF79AF5D40F46920958BAA75D5046" ma:contentTypeVersion="14" ma:contentTypeDescription="" ma:contentTypeScope="" ma:versionID="af517d9dfb440d7014b5a09b5bea951c">
  <xsd:schema xmlns:xsd="http://www.w3.org/2001/XMLSchema" xmlns:xs="http://www.w3.org/2001/XMLSchema" xmlns:p="http://schemas.microsoft.com/office/2006/metadata/properties" xmlns:ns2="955e8c58-e7a4-47fd-ba8b-ff0752dc4d43" xmlns:ns3="c9f032c1-e223-4c38-ab65-db5049232575" targetNamespace="http://schemas.microsoft.com/office/2006/metadata/properties" ma:root="true" ma:fieldsID="4ed680f14c6e41d90745b095613ef6b5" ns2:_="" ns3:_="">
    <xsd:import namespace="955e8c58-e7a4-47fd-ba8b-ff0752dc4d43"/>
    <xsd:import namespace="c9f032c1-e223-4c38-ab65-db50492325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5e8c58-e7a4-47fd-ba8b-ff0752dc4d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f032c1-e223-4c38-ab65-db5049232575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6298BB9-0ADE-4807-B335-96CD555B2A31}"/>
</file>

<file path=customXml/itemProps2.xml><?xml version="1.0" encoding="utf-8"?>
<ds:datastoreItem xmlns:ds="http://schemas.openxmlformats.org/officeDocument/2006/customXml" ds:itemID="{21CE6A87-45BC-4451-94B3-CD9E21E24082}"/>
</file>

<file path=customXml/itemProps3.xml><?xml version="1.0" encoding="utf-8"?>
<ds:datastoreItem xmlns:ds="http://schemas.openxmlformats.org/officeDocument/2006/customXml" ds:itemID="{E8FF7430-0159-4B75-A43F-42A438B292D1}"/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9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Gallery</vt:lpstr>
      <vt:lpstr>A six month audit of ultrasound services in abortion care during the Covid 19 Pandemic </vt:lpstr>
      <vt:lpstr>Introduction</vt:lpstr>
      <vt:lpstr>Methods</vt:lpstr>
      <vt:lpstr>Results</vt:lpstr>
      <vt:lpstr>Results 1  Confirmation of gestation </vt:lpstr>
      <vt:lpstr>Results 2  uss to exclude ectopic ( 49) </vt:lpstr>
      <vt:lpstr>Results 3  follow up scans </vt:lpstr>
      <vt:lpstr>Results 4  failed emaS</vt:lpstr>
      <vt:lpstr>Discussion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six month audit of ultrasound services in abortion care during the Covid 19 Pandemic </dc:title>
  <dc:creator>helengbayliss@gmail.com</dc:creator>
  <cp:lastModifiedBy>helengbayliss@gmail.com</cp:lastModifiedBy>
  <cp:revision>2</cp:revision>
  <dcterms:created xsi:type="dcterms:W3CDTF">2020-10-06T08:31:06Z</dcterms:created>
  <dcterms:modified xsi:type="dcterms:W3CDTF">2020-10-06T18:01:18Z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0x010100781FF2BE60EEEB418E2664451213F77A00721EF79AF5D40F46920958BAA75D5046</vt:lpwstr>
  </property>
</Properties>
</file>