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7" r:id="rId2"/>
  </p:sldIdLst>
  <p:sldSz cx="6858000" cy="9144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D019"/>
    <a:srgbClr val="D21C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3717" autoAdjust="0"/>
    <p:restoredTop sz="92922" autoAdjust="0"/>
  </p:normalViewPr>
  <p:slideViewPr>
    <p:cSldViewPr>
      <p:cViewPr varScale="1">
        <p:scale>
          <a:sx n="81" d="100"/>
          <a:sy n="81" d="100"/>
        </p:scale>
        <p:origin x="1866" y="14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5"/>
    </mc:Choice>
    <mc:Fallback>
      <c:style val="15"/>
    </mc:Fallback>
  </mc:AlternateContent>
  <c:chart>
    <c:autoTitleDeleted val="1"/>
    <c:plotArea>
      <c:layout/>
      <c:pieChart>
        <c:varyColors val="1"/>
        <c:ser>
          <c:idx val="0"/>
          <c:order val="0"/>
          <c:dLbls>
            <c:dLbl>
              <c:idx val="0"/>
              <c:layout/>
              <c:tx>
                <c:rich>
                  <a:bodyPr/>
                  <a:lstStyle/>
                  <a:p>
                    <a:pPr>
                      <a:defRPr sz="700"/>
                    </a:pPr>
                    <a:r>
                      <a:rPr lang="en-US" sz="700" dirty="0"/>
                      <a:t>Successful intra-amniotic - 41
93%</a:t>
                    </a:r>
                  </a:p>
                </c:rich>
              </c:tx>
              <c:spPr/>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0-CE19-4D3E-8967-38C6E52433C9}"/>
                </c:ext>
              </c:extLst>
            </c:dLbl>
            <c:dLbl>
              <c:idx val="1"/>
              <c:layout/>
              <c:tx>
                <c:rich>
                  <a:bodyPr/>
                  <a:lstStyle/>
                  <a:p>
                    <a:r>
                      <a:rPr lang="en-US" sz="700" dirty="0"/>
                      <a:t>Failed intra-amniotic - 3 
7%</a:t>
                    </a:r>
                  </a:p>
                </c:rich>
              </c:tx>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CE19-4D3E-8967-38C6E52433C9}"/>
                </c:ext>
              </c:extLst>
            </c:dLbl>
            <c:spPr>
              <a:noFill/>
              <a:ln>
                <a:noFill/>
              </a:ln>
              <a:effectLst/>
            </c:spPr>
            <c:txPr>
              <a:bodyPr/>
              <a:lstStyle/>
              <a:p>
                <a:pPr>
                  <a:defRPr sz="800"/>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Sheet1!$A$6:$A$7</c:f>
              <c:strCache>
                <c:ptCount val="2"/>
                <c:pt idx="0">
                  <c:v>Successful intra-amniotic - 41</c:v>
                </c:pt>
                <c:pt idx="1">
                  <c:v>Failed intra-amniotic - 3 </c:v>
                </c:pt>
              </c:strCache>
            </c:strRef>
          </c:cat>
          <c:val>
            <c:numRef>
              <c:f>Sheet1!$B$6:$B$7</c:f>
              <c:numCache>
                <c:formatCode>General</c:formatCode>
                <c:ptCount val="2"/>
                <c:pt idx="0">
                  <c:v>41</c:v>
                </c:pt>
                <c:pt idx="1">
                  <c:v>3</c:v>
                </c:pt>
              </c:numCache>
            </c:numRef>
          </c:val>
          <c:extLst>
            <c:ext xmlns:c16="http://schemas.microsoft.com/office/drawing/2014/chart" uri="{C3380CC4-5D6E-409C-BE32-E72D297353CC}">
              <c16:uniqueId val="{00000002-CE19-4D3E-8967-38C6E52433C9}"/>
            </c:ext>
          </c:extLst>
        </c:ser>
        <c:dLbls>
          <c:showLegendKey val="0"/>
          <c:showVal val="0"/>
          <c:showCatName val="1"/>
          <c:showSerName val="0"/>
          <c:showPercent val="1"/>
          <c:showBubbleSize val="0"/>
          <c:showLeaderLines val="1"/>
        </c:dLbls>
        <c:firstSliceAng val="0"/>
      </c:pieChart>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pieChart>
        <c:varyColors val="1"/>
        <c:ser>
          <c:idx val="0"/>
          <c:order val="0"/>
          <c:dLbls>
            <c:dLbl>
              <c:idx val="0"/>
              <c:layout/>
              <c:tx>
                <c:rich>
                  <a:bodyPr/>
                  <a:lstStyle/>
                  <a:p>
                    <a:r>
                      <a:rPr lang="en-US" sz="700" dirty="0"/>
                      <a:t>Successful intra-fetal -21
100%</a:t>
                    </a:r>
                  </a:p>
                </c:rich>
              </c:tx>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0-3B19-450D-80E9-2123D03B72B5}"/>
                </c:ext>
              </c:extLst>
            </c:dLbl>
            <c:dLbl>
              <c:idx val="1"/>
              <c:layout/>
              <c:tx>
                <c:rich>
                  <a:bodyPr/>
                  <a:lstStyle/>
                  <a:p>
                    <a:r>
                      <a:rPr lang="en-US" sz="700" dirty="0"/>
                      <a:t>Failed Intra-fetal - 0
0%</a:t>
                    </a:r>
                  </a:p>
                </c:rich>
              </c:tx>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3B19-450D-80E9-2123D03B72B5}"/>
                </c:ext>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Sheet1!$A$4:$A$5</c:f>
              <c:strCache>
                <c:ptCount val="2"/>
                <c:pt idx="0">
                  <c:v>Successful intra-fetal -21</c:v>
                </c:pt>
                <c:pt idx="1">
                  <c:v>Failed Intra-fetal - 0</c:v>
                </c:pt>
              </c:strCache>
            </c:strRef>
          </c:cat>
          <c:val>
            <c:numRef>
              <c:f>Sheet1!$B$4:$B$5</c:f>
              <c:numCache>
                <c:formatCode>General</c:formatCode>
                <c:ptCount val="2"/>
                <c:pt idx="0">
                  <c:v>21</c:v>
                </c:pt>
                <c:pt idx="1">
                  <c:v>0</c:v>
                </c:pt>
              </c:numCache>
            </c:numRef>
          </c:val>
          <c:extLst>
            <c:ext xmlns:c16="http://schemas.microsoft.com/office/drawing/2014/chart" uri="{C3380CC4-5D6E-409C-BE32-E72D297353CC}">
              <c16:uniqueId val="{00000002-3B19-450D-80E9-2123D03B72B5}"/>
            </c:ext>
          </c:extLst>
        </c:ser>
        <c:dLbls>
          <c:showLegendKey val="0"/>
          <c:showVal val="0"/>
          <c:showCatName val="1"/>
          <c:showSerName val="0"/>
          <c:showPercent val="1"/>
          <c:showBubbleSize val="0"/>
          <c:showLeaderLines val="1"/>
        </c:dLbls>
        <c:firstSliceAng val="0"/>
      </c:pieChart>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a:lstStyle/>
          <a:p>
            <a:pPr>
              <a:defRPr/>
            </a:pPr>
            <a:r>
              <a:rPr lang="en-GB" sz="800" dirty="0"/>
              <a:t>Figure 3: distribution of gestations </a:t>
            </a:r>
          </a:p>
        </c:rich>
      </c:tx>
      <c:layout>
        <c:manualLayout>
          <c:xMode val="edge"/>
          <c:yMode val="edge"/>
          <c:x val="0.2753189947916172"/>
          <c:y val="7.4967164972034886E-2"/>
        </c:manualLayout>
      </c:layout>
      <c:overlay val="0"/>
    </c:title>
    <c:autoTitleDeleted val="0"/>
    <c:plotArea>
      <c:layout/>
      <c:barChart>
        <c:barDir val="col"/>
        <c:grouping val="clustered"/>
        <c:varyColors val="0"/>
        <c:ser>
          <c:idx val="0"/>
          <c:order val="0"/>
          <c:invertIfNegative val="0"/>
          <c:cat>
            <c:strRef>
              <c:f>Sheet1!$D$4:$D$7</c:f>
              <c:strCache>
                <c:ptCount val="4"/>
                <c:pt idx="0">
                  <c:v>20 weeks</c:v>
                </c:pt>
                <c:pt idx="1">
                  <c:v>21 weeks</c:v>
                </c:pt>
                <c:pt idx="2">
                  <c:v>22 weeks</c:v>
                </c:pt>
                <c:pt idx="3">
                  <c:v>23 weeks</c:v>
                </c:pt>
              </c:strCache>
            </c:strRef>
          </c:cat>
          <c:val>
            <c:numRef>
              <c:f>Sheet1!$E$4:$E$7</c:f>
              <c:numCache>
                <c:formatCode>General</c:formatCode>
                <c:ptCount val="4"/>
                <c:pt idx="0">
                  <c:v>10</c:v>
                </c:pt>
                <c:pt idx="1">
                  <c:v>17</c:v>
                </c:pt>
                <c:pt idx="2">
                  <c:v>24</c:v>
                </c:pt>
                <c:pt idx="3">
                  <c:v>17</c:v>
                </c:pt>
              </c:numCache>
            </c:numRef>
          </c:val>
          <c:extLst>
            <c:ext xmlns:c16="http://schemas.microsoft.com/office/drawing/2014/chart" uri="{C3380CC4-5D6E-409C-BE32-E72D297353CC}">
              <c16:uniqueId val="{00000000-88C4-4E01-BD84-B18AD9A98A31}"/>
            </c:ext>
          </c:extLst>
        </c:ser>
        <c:dLbls>
          <c:showLegendKey val="0"/>
          <c:showVal val="0"/>
          <c:showCatName val="0"/>
          <c:showSerName val="0"/>
          <c:showPercent val="0"/>
          <c:showBubbleSize val="0"/>
        </c:dLbls>
        <c:gapWidth val="150"/>
        <c:axId val="80569856"/>
        <c:axId val="80571392"/>
      </c:barChart>
      <c:catAx>
        <c:axId val="80569856"/>
        <c:scaling>
          <c:orientation val="minMax"/>
        </c:scaling>
        <c:delete val="0"/>
        <c:axPos val="b"/>
        <c:numFmt formatCode="General" sourceLinked="0"/>
        <c:majorTickMark val="none"/>
        <c:minorTickMark val="none"/>
        <c:tickLblPos val="nextTo"/>
        <c:crossAx val="80571392"/>
        <c:crosses val="autoZero"/>
        <c:auto val="1"/>
        <c:lblAlgn val="ctr"/>
        <c:lblOffset val="100"/>
        <c:noMultiLvlLbl val="0"/>
      </c:catAx>
      <c:valAx>
        <c:axId val="80571392"/>
        <c:scaling>
          <c:orientation val="minMax"/>
        </c:scaling>
        <c:delete val="0"/>
        <c:axPos val="l"/>
        <c:majorGridlines/>
        <c:numFmt formatCode="General" sourceLinked="1"/>
        <c:majorTickMark val="none"/>
        <c:minorTickMark val="none"/>
        <c:tickLblPos val="nextTo"/>
        <c:crossAx val="80569856"/>
        <c:crosses val="autoZero"/>
        <c:crossBetween val="between"/>
      </c:valAx>
    </c:plotArea>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70"/>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pPr>
              <a:defRPr/>
            </a:pPr>
            <a:fld id="{DBC3C943-C56F-47BE-8972-EA802468CFF5}" type="datetimeFigureOut">
              <a:rPr lang="en-GB" smtClean="0"/>
              <a:pPr>
                <a:defRPr/>
              </a:pPr>
              <a:t>07/10/2020</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EF7FD949-30DD-4C11-8A1A-9FED60A05E52}" type="slidenum">
              <a:rPr lang="en-GB" smtClean="0"/>
              <a:pPr>
                <a:defRPr/>
              </a:pPr>
              <a:t>‹#›</a:t>
            </a:fld>
            <a:endParaRPr lang="en-GB"/>
          </a:p>
        </p:txBody>
      </p:sp>
    </p:spTree>
    <p:extLst>
      <p:ext uri="{BB962C8B-B14F-4D97-AF65-F5344CB8AC3E}">
        <p14:creationId xmlns:p14="http://schemas.microsoft.com/office/powerpoint/2010/main" val="56606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fld id="{AC2BEA67-7494-4795-BAC9-3F3B21C3730C}" type="datetimeFigureOut">
              <a:rPr lang="en-GB" smtClean="0"/>
              <a:pPr>
                <a:defRPr/>
              </a:pPr>
              <a:t>07/10/2020</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9040B3E9-6506-418F-93EC-9994049C2B69}" type="slidenum">
              <a:rPr lang="en-GB" smtClean="0"/>
              <a:pPr>
                <a:defRPr/>
              </a:pPr>
              <a:t>‹#›</a:t>
            </a:fld>
            <a:endParaRPr lang="en-GB"/>
          </a:p>
        </p:txBody>
      </p:sp>
    </p:spTree>
    <p:extLst>
      <p:ext uri="{BB962C8B-B14F-4D97-AF65-F5344CB8AC3E}">
        <p14:creationId xmlns:p14="http://schemas.microsoft.com/office/powerpoint/2010/main" val="1856985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7"/>
            <a:ext cx="1543050" cy="780203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42900" y="366187"/>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fld id="{AC427CD3-685B-4CCA-BC3D-CD9CC9C3A61D}" type="datetimeFigureOut">
              <a:rPr lang="en-GB" smtClean="0"/>
              <a:pPr>
                <a:defRPr/>
              </a:pPr>
              <a:t>07/10/2020</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3B042CF0-D6F2-43B8-9765-42D785F7ED74}" type="slidenum">
              <a:rPr lang="en-GB" smtClean="0"/>
              <a:pPr>
                <a:defRPr/>
              </a:pPr>
              <a:t>‹#›</a:t>
            </a:fld>
            <a:endParaRPr lang="en-GB"/>
          </a:p>
        </p:txBody>
      </p:sp>
    </p:spTree>
    <p:extLst>
      <p:ext uri="{BB962C8B-B14F-4D97-AF65-F5344CB8AC3E}">
        <p14:creationId xmlns:p14="http://schemas.microsoft.com/office/powerpoint/2010/main" val="3900051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fld id="{D98DFBA8-FCED-44F1-A116-27DB6DCB0D35}" type="datetimeFigureOut">
              <a:rPr lang="en-GB" smtClean="0"/>
              <a:pPr>
                <a:defRPr/>
              </a:pPr>
              <a:t>07/10/2020</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9A8B4061-FB4C-4E05-86F3-AA09F06614F1}" type="slidenum">
              <a:rPr lang="en-GB" smtClean="0"/>
              <a:pPr>
                <a:defRPr/>
              </a:pPr>
              <a:t>‹#›</a:t>
            </a:fld>
            <a:endParaRPr lang="en-GB"/>
          </a:p>
        </p:txBody>
      </p:sp>
    </p:spTree>
    <p:extLst>
      <p:ext uri="{BB962C8B-B14F-4D97-AF65-F5344CB8AC3E}">
        <p14:creationId xmlns:p14="http://schemas.microsoft.com/office/powerpoint/2010/main" val="2053203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21"/>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B2160BDF-EB4F-4B2E-8B4D-13677C538592}" type="datetimeFigureOut">
              <a:rPr lang="en-GB" smtClean="0"/>
              <a:pPr>
                <a:defRPr/>
              </a:pPr>
              <a:t>07/10/2020</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2076BE1E-84D9-42B6-BB99-B8E4814A36FC}" type="slidenum">
              <a:rPr lang="en-GB" smtClean="0"/>
              <a:pPr>
                <a:defRPr/>
              </a:pPr>
              <a:t>‹#›</a:t>
            </a:fld>
            <a:endParaRPr lang="en-GB"/>
          </a:p>
        </p:txBody>
      </p:sp>
    </p:spTree>
    <p:extLst>
      <p:ext uri="{BB962C8B-B14F-4D97-AF65-F5344CB8AC3E}">
        <p14:creationId xmlns:p14="http://schemas.microsoft.com/office/powerpoint/2010/main" val="71196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42900" y="2133604"/>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486150" y="2133604"/>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pPr>
              <a:defRPr/>
            </a:pPr>
            <a:fld id="{FB5CC1D0-5492-4492-A667-03372BFF62EE}" type="datetimeFigureOut">
              <a:rPr lang="en-GB" smtClean="0"/>
              <a:pPr>
                <a:defRPr/>
              </a:pPr>
              <a:t>07/10/2020</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0D96DF7C-675A-4A32-ACA7-5C97CB78BA8A}" type="slidenum">
              <a:rPr lang="en-GB" smtClean="0"/>
              <a:pPr>
                <a:defRPr/>
              </a:pPr>
              <a:t>‹#›</a:t>
            </a:fld>
            <a:endParaRPr lang="en-GB"/>
          </a:p>
        </p:txBody>
      </p:sp>
    </p:spTree>
    <p:extLst>
      <p:ext uri="{BB962C8B-B14F-4D97-AF65-F5344CB8AC3E}">
        <p14:creationId xmlns:p14="http://schemas.microsoft.com/office/powerpoint/2010/main" val="3138311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2"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2"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71"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1"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pPr>
              <a:defRPr/>
            </a:pPr>
            <a:fld id="{7D0CB7B3-51A2-4917-BC8E-00E8012D1479}" type="datetimeFigureOut">
              <a:rPr lang="en-GB" smtClean="0"/>
              <a:pPr>
                <a:defRPr/>
              </a:pPr>
              <a:t>07/10/2020</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pPr>
              <a:defRPr/>
            </a:pPr>
            <a:fld id="{5CF19DEC-7269-4A63-8E56-3D7954F64858}" type="slidenum">
              <a:rPr lang="en-GB" smtClean="0"/>
              <a:pPr>
                <a:defRPr/>
              </a:pPr>
              <a:t>‹#›</a:t>
            </a:fld>
            <a:endParaRPr lang="en-GB"/>
          </a:p>
        </p:txBody>
      </p:sp>
    </p:spTree>
    <p:extLst>
      <p:ext uri="{BB962C8B-B14F-4D97-AF65-F5344CB8AC3E}">
        <p14:creationId xmlns:p14="http://schemas.microsoft.com/office/powerpoint/2010/main" val="3499439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pPr>
              <a:defRPr/>
            </a:pPr>
            <a:fld id="{436FB5BE-82A3-426D-A144-730B27042187}" type="datetimeFigureOut">
              <a:rPr lang="en-GB" smtClean="0"/>
              <a:pPr>
                <a:defRPr/>
              </a:pPr>
              <a:t>07/10/2020</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pPr>
              <a:defRPr/>
            </a:pPr>
            <a:fld id="{9F421FA3-0B43-413C-A77F-E9A5BE7DD131}" type="slidenum">
              <a:rPr lang="en-GB" smtClean="0"/>
              <a:pPr>
                <a:defRPr/>
              </a:pPr>
              <a:t>‹#›</a:t>
            </a:fld>
            <a:endParaRPr lang="en-GB"/>
          </a:p>
        </p:txBody>
      </p:sp>
    </p:spTree>
    <p:extLst>
      <p:ext uri="{BB962C8B-B14F-4D97-AF65-F5344CB8AC3E}">
        <p14:creationId xmlns:p14="http://schemas.microsoft.com/office/powerpoint/2010/main" val="3821233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92B98DA4-9FA0-47B6-A5FF-E4DBE5B2894B}" type="datetimeFigureOut">
              <a:rPr lang="en-GB" smtClean="0"/>
              <a:pPr>
                <a:defRPr/>
              </a:pPr>
              <a:t>07/10/2020</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p>
            <a:pPr>
              <a:defRPr/>
            </a:pPr>
            <a:fld id="{3EBD84AA-0889-4BC1-88F4-F843AA1D9C1D}" type="slidenum">
              <a:rPr lang="en-GB" smtClean="0"/>
              <a:pPr>
                <a:defRPr/>
              </a:pPr>
              <a:t>‹#›</a:t>
            </a:fld>
            <a:endParaRPr lang="en-GB"/>
          </a:p>
        </p:txBody>
      </p:sp>
    </p:spTree>
    <p:extLst>
      <p:ext uri="{BB962C8B-B14F-4D97-AF65-F5344CB8AC3E}">
        <p14:creationId xmlns:p14="http://schemas.microsoft.com/office/powerpoint/2010/main" val="1107205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2"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9" y="364070"/>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2" y="1913470"/>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39A69CAE-9B81-4A9B-AFAC-E8AE602FD565}" type="datetimeFigureOut">
              <a:rPr lang="en-GB" smtClean="0"/>
              <a:pPr>
                <a:defRPr/>
              </a:pPr>
              <a:t>07/10/2020</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93E60FA4-96C4-4476-86E0-6C6B5A7D4313}" type="slidenum">
              <a:rPr lang="en-GB" smtClean="0"/>
              <a:pPr>
                <a:defRPr/>
              </a:pPr>
              <a:t>‹#›</a:t>
            </a:fld>
            <a:endParaRPr lang="en-GB"/>
          </a:p>
        </p:txBody>
      </p:sp>
    </p:spTree>
    <p:extLst>
      <p:ext uri="{BB962C8B-B14F-4D97-AF65-F5344CB8AC3E}">
        <p14:creationId xmlns:p14="http://schemas.microsoft.com/office/powerpoint/2010/main" val="75663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81616B7E-DBCD-422E-90EA-048F5040A8E2}" type="datetimeFigureOut">
              <a:rPr lang="en-GB" smtClean="0"/>
              <a:pPr>
                <a:defRPr/>
              </a:pPr>
              <a:t>07/10/2020</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53407B00-FB97-4A6E-BA3E-329E59BA146E}" type="slidenum">
              <a:rPr lang="en-GB" smtClean="0"/>
              <a:pPr>
                <a:defRPr/>
              </a:pPr>
              <a:t>‹#›</a:t>
            </a:fld>
            <a:endParaRPr lang="en-GB"/>
          </a:p>
        </p:txBody>
      </p:sp>
    </p:spTree>
    <p:extLst>
      <p:ext uri="{BB962C8B-B14F-4D97-AF65-F5344CB8AC3E}">
        <p14:creationId xmlns:p14="http://schemas.microsoft.com/office/powerpoint/2010/main" val="3395181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4"/>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7"/>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33932D5E-9C1E-4259-B931-B6B71B85DE24}" type="datetimeFigureOut">
              <a:rPr lang="en-GB" smtClean="0"/>
              <a:pPr>
                <a:defRPr/>
              </a:pPr>
              <a:t>07/10/2020</a:t>
            </a:fld>
            <a:endParaRPr lang="en-GB"/>
          </a:p>
        </p:txBody>
      </p:sp>
      <p:sp>
        <p:nvSpPr>
          <p:cNvPr id="5" name="Footer Placeholder 4"/>
          <p:cNvSpPr>
            <a:spLocks noGrp="1"/>
          </p:cNvSpPr>
          <p:nvPr>
            <p:ph type="ftr" sz="quarter" idx="3"/>
          </p:nvPr>
        </p:nvSpPr>
        <p:spPr>
          <a:xfrm>
            <a:off x="2343150" y="8475137"/>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GB"/>
          </a:p>
        </p:txBody>
      </p:sp>
      <p:sp>
        <p:nvSpPr>
          <p:cNvPr id="6" name="Slide Number Placeholder 5"/>
          <p:cNvSpPr>
            <a:spLocks noGrp="1"/>
          </p:cNvSpPr>
          <p:nvPr>
            <p:ph type="sldNum" sz="quarter" idx="4"/>
          </p:nvPr>
        </p:nvSpPr>
        <p:spPr>
          <a:xfrm>
            <a:off x="4914900" y="8475137"/>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55A825C-C4F2-4566-92BE-7084FB6A5FAD}" type="slidenum">
              <a:rPr lang="en-GB" smtClean="0"/>
              <a:pPr>
                <a:defRPr/>
              </a:pPr>
              <a:t>‹#›</a:t>
            </a:fld>
            <a:endParaRPr lang="en-GB"/>
          </a:p>
        </p:txBody>
      </p:sp>
    </p:spTree>
    <p:extLst>
      <p:ext uri="{BB962C8B-B14F-4D97-AF65-F5344CB8AC3E}">
        <p14:creationId xmlns:p14="http://schemas.microsoft.com/office/powerpoint/2010/main" val="312075920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chart" Target="../charts/chart3.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Picture 3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465638"/>
            <a:ext cx="6858000" cy="676054"/>
          </a:xfrm>
          <a:prstGeom prst="rect">
            <a:avLst/>
          </a:prstGeom>
        </p:spPr>
      </p:pic>
      <p:sp>
        <p:nvSpPr>
          <p:cNvPr id="3" name="TextBox 2"/>
          <p:cNvSpPr txBox="1"/>
          <p:nvPr/>
        </p:nvSpPr>
        <p:spPr>
          <a:xfrm>
            <a:off x="4832351" y="7622851"/>
            <a:ext cx="1890973" cy="784830"/>
          </a:xfrm>
          <a:prstGeom prst="rect">
            <a:avLst/>
          </a:prstGeom>
          <a:solidFill>
            <a:srgbClr val="EFD019"/>
          </a:solidFill>
        </p:spPr>
        <p:txBody>
          <a:bodyPr wrap="square" rtlCol="0">
            <a:spAutoFit/>
          </a:bodyPr>
          <a:lstStyle/>
          <a:p>
            <a:r>
              <a:rPr lang="en-GB" sz="900" dirty="0" smtClean="0">
                <a:solidFill>
                  <a:schemeClr val="bg1"/>
                </a:solidFill>
              </a:rPr>
              <a:t>Acknowledgements</a:t>
            </a:r>
          </a:p>
          <a:p>
            <a:r>
              <a:rPr lang="en-GB" sz="900" dirty="0" smtClean="0">
                <a:solidFill>
                  <a:schemeClr val="bg1"/>
                </a:solidFill>
              </a:rPr>
              <a:t>The authors would like to acknowledge </a:t>
            </a:r>
            <a:r>
              <a:rPr lang="en-GB" sz="900" dirty="0" err="1" smtClean="0">
                <a:solidFill>
                  <a:schemeClr val="bg1"/>
                </a:solidFill>
              </a:rPr>
              <a:t>Dr.</a:t>
            </a:r>
            <a:r>
              <a:rPr lang="en-GB" sz="900" dirty="0" smtClean="0">
                <a:solidFill>
                  <a:schemeClr val="bg1"/>
                </a:solidFill>
              </a:rPr>
              <a:t> Richard </a:t>
            </a:r>
            <a:r>
              <a:rPr lang="en-GB" sz="900" dirty="0" err="1" smtClean="0">
                <a:solidFill>
                  <a:schemeClr val="bg1"/>
                </a:solidFill>
              </a:rPr>
              <a:t>Lyus</a:t>
            </a:r>
            <a:r>
              <a:rPr lang="en-GB" sz="900" dirty="0" smtClean="0">
                <a:solidFill>
                  <a:schemeClr val="bg1"/>
                </a:solidFill>
              </a:rPr>
              <a:t> who developed the protocol used in this case series.  </a:t>
            </a:r>
            <a:endParaRPr lang="en-GB" sz="900" dirty="0">
              <a:solidFill>
                <a:schemeClr val="bg1"/>
              </a:solidFill>
            </a:endParaRPr>
          </a:p>
        </p:txBody>
      </p:sp>
      <p:sp>
        <p:nvSpPr>
          <p:cNvPr id="5" name="Rectangle 4"/>
          <p:cNvSpPr/>
          <p:nvPr/>
        </p:nvSpPr>
        <p:spPr>
          <a:xfrm>
            <a:off x="25611" y="717439"/>
            <a:ext cx="4339494" cy="1005965"/>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GB" sz="900" b="1" dirty="0" smtClean="0">
                <a:solidFill>
                  <a:schemeClr val="bg1"/>
                </a:solidFill>
              </a:rPr>
              <a:t>Introduction:</a:t>
            </a:r>
          </a:p>
          <a:p>
            <a:r>
              <a:rPr lang="en-GB" sz="900" dirty="0" smtClean="0">
                <a:solidFill>
                  <a:schemeClr val="bg1"/>
                </a:solidFill>
              </a:rPr>
              <a:t>Feticide is the process of inducing </a:t>
            </a:r>
            <a:r>
              <a:rPr lang="en-GB" sz="900" dirty="0" err="1" smtClean="0">
                <a:solidFill>
                  <a:schemeClr val="bg1"/>
                </a:solidFill>
              </a:rPr>
              <a:t>fetal</a:t>
            </a:r>
            <a:r>
              <a:rPr lang="en-GB" sz="900" dirty="0" smtClean="0">
                <a:solidFill>
                  <a:schemeClr val="bg1"/>
                </a:solidFill>
              </a:rPr>
              <a:t> asystole. It is performed to prevent signs of life during termination of pregnancy.  </a:t>
            </a:r>
          </a:p>
          <a:p>
            <a:r>
              <a:rPr lang="en-GB" sz="900" dirty="0" smtClean="0">
                <a:solidFill>
                  <a:schemeClr val="bg1"/>
                </a:solidFill>
              </a:rPr>
              <a:t>Various </a:t>
            </a:r>
            <a:r>
              <a:rPr lang="en-GB" sz="900" dirty="0">
                <a:solidFill>
                  <a:schemeClr val="bg1"/>
                </a:solidFill>
              </a:rPr>
              <a:t>methods of feticide are used prior to abortion including; a) intra-cardiac injection of potassium chloride, b) intra-amniotic or intra-</a:t>
            </a:r>
            <a:r>
              <a:rPr lang="en-GB" sz="900" dirty="0" err="1">
                <a:solidFill>
                  <a:schemeClr val="bg1"/>
                </a:solidFill>
              </a:rPr>
              <a:t>fetal</a:t>
            </a:r>
            <a:r>
              <a:rPr lang="en-GB" sz="900" dirty="0">
                <a:solidFill>
                  <a:schemeClr val="bg1"/>
                </a:solidFill>
              </a:rPr>
              <a:t> injection of digoxin (1) </a:t>
            </a:r>
            <a:br>
              <a:rPr lang="en-GB" sz="900" dirty="0">
                <a:solidFill>
                  <a:schemeClr val="bg1"/>
                </a:solidFill>
              </a:rPr>
            </a:br>
            <a:r>
              <a:rPr lang="en-GB" sz="900" dirty="0">
                <a:solidFill>
                  <a:schemeClr val="bg1"/>
                </a:solidFill>
              </a:rPr>
              <a:t>Intra‑cardiac </a:t>
            </a:r>
            <a:r>
              <a:rPr lang="en-GB" sz="900" dirty="0" smtClean="0">
                <a:solidFill>
                  <a:schemeClr val="bg1"/>
                </a:solidFill>
              </a:rPr>
              <a:t>injection </a:t>
            </a:r>
            <a:r>
              <a:rPr lang="en-GB" sz="900" dirty="0">
                <a:solidFill>
                  <a:schemeClr val="bg1"/>
                </a:solidFill>
              </a:rPr>
              <a:t>is a procedure that requires a high-level </a:t>
            </a:r>
            <a:r>
              <a:rPr lang="en-GB" sz="900" dirty="0" smtClean="0">
                <a:solidFill>
                  <a:schemeClr val="bg1"/>
                </a:solidFill>
              </a:rPr>
              <a:t>of skill</a:t>
            </a:r>
            <a:r>
              <a:rPr lang="en-GB" sz="900" dirty="0">
                <a:solidFill>
                  <a:schemeClr val="bg1"/>
                </a:solidFill>
              </a:rPr>
              <a:t>. Intra-amniotic and intra-fetal techniques may be more accessible to practitioners with less advanced skills. </a:t>
            </a:r>
          </a:p>
        </p:txBody>
      </p:sp>
      <p:sp>
        <p:nvSpPr>
          <p:cNvPr id="8" name="Rectangle 7"/>
          <p:cNvSpPr/>
          <p:nvPr/>
        </p:nvSpPr>
        <p:spPr>
          <a:xfrm>
            <a:off x="4437111" y="702821"/>
            <a:ext cx="2448273" cy="1354217"/>
          </a:xfrm>
          <a:prstGeom prst="rect">
            <a:avLst/>
          </a:prstGeom>
          <a:solidFill>
            <a:schemeClr val="accent6">
              <a:lumMod val="75000"/>
            </a:schemeClr>
          </a:solidFill>
          <a:ln>
            <a:solidFill>
              <a:schemeClr val="accent6">
                <a:lumMod val="75000"/>
              </a:schemeClr>
            </a:solidFill>
          </a:ln>
        </p:spPr>
        <p:txBody>
          <a:bodyPr wrap="square">
            <a:spAutoFit/>
          </a:bodyPr>
          <a:lstStyle/>
          <a:p>
            <a:r>
              <a:rPr lang="en-GB" sz="900" b="1" dirty="0">
                <a:solidFill>
                  <a:schemeClr val="bg1"/>
                </a:solidFill>
              </a:rPr>
              <a:t>Objectives:</a:t>
            </a:r>
          </a:p>
          <a:p>
            <a:r>
              <a:rPr lang="en-GB" sz="900" dirty="0">
                <a:solidFill>
                  <a:schemeClr val="bg1"/>
                </a:solidFill>
              </a:rPr>
              <a:t>There is little </a:t>
            </a:r>
            <a:r>
              <a:rPr lang="en-GB" sz="900" dirty="0" smtClean="0">
                <a:solidFill>
                  <a:schemeClr val="bg1"/>
                </a:solidFill>
              </a:rPr>
              <a:t>comparative research </a:t>
            </a:r>
            <a:r>
              <a:rPr lang="en-GB" sz="900" dirty="0">
                <a:solidFill>
                  <a:schemeClr val="bg1"/>
                </a:solidFill>
              </a:rPr>
              <a:t>into </a:t>
            </a:r>
            <a:r>
              <a:rPr lang="en-GB" sz="900" dirty="0" smtClean="0">
                <a:solidFill>
                  <a:schemeClr val="bg1"/>
                </a:solidFill>
              </a:rPr>
              <a:t>feticide using </a:t>
            </a:r>
            <a:r>
              <a:rPr lang="en-GB" sz="900" dirty="0">
                <a:solidFill>
                  <a:schemeClr val="bg1"/>
                </a:solidFill>
              </a:rPr>
              <a:t>digoxin.</a:t>
            </a:r>
          </a:p>
          <a:p>
            <a:r>
              <a:rPr lang="en-GB" sz="900" dirty="0">
                <a:solidFill>
                  <a:schemeClr val="bg1"/>
                </a:solidFill>
              </a:rPr>
              <a:t>This small case series records the percentage of successful feticide using intra-amniotic or intra-fetal injection of digoxin performed prior to surgical abortion at gestations beyond 20 weeks, delivered by a single provider at a service in London</a:t>
            </a:r>
            <a:r>
              <a:rPr lang="en-GB" sz="1000" dirty="0">
                <a:solidFill>
                  <a:schemeClr val="bg1"/>
                </a:solidFill>
              </a:rPr>
              <a:t>.</a:t>
            </a:r>
          </a:p>
        </p:txBody>
      </p:sp>
      <p:sp>
        <p:nvSpPr>
          <p:cNvPr id="13" name="Rectangle 12"/>
          <p:cNvSpPr/>
          <p:nvPr/>
        </p:nvSpPr>
        <p:spPr>
          <a:xfrm>
            <a:off x="73292" y="5945959"/>
            <a:ext cx="6678700" cy="1618124"/>
          </a:xfrm>
          <a:prstGeom prst="rect">
            <a:avLst/>
          </a:prstGeom>
          <a:solidFill>
            <a:srgbClr val="D21C6E"/>
          </a:solidFill>
          <a:ln>
            <a:solidFill>
              <a:srgbClr val="D21C6E"/>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GB" sz="900" b="1" u="sng" dirty="0" smtClean="0">
                <a:solidFill>
                  <a:schemeClr val="bg1"/>
                </a:solidFill>
              </a:rPr>
              <a:t>Conclusion</a:t>
            </a:r>
          </a:p>
          <a:p>
            <a:r>
              <a:rPr lang="en-GB" sz="900" dirty="0"/>
              <a:t>The majority (96%) of feticides were successful. All intra-fetal procedures were successful. There was a 6% failure rate in intra-amniotic procedures in this small case-series. One of the failures was associated with ruptured membranes. The gestations of the failures were 20, 21 and 22 weeks. </a:t>
            </a:r>
          </a:p>
          <a:p>
            <a:r>
              <a:rPr lang="en-GB" sz="900" dirty="0"/>
              <a:t>A randomised control trial conducted by Jackson et al found an 8% failure rate in the intra-amniotic digoxin arm. Our failure rate is comparable to this. </a:t>
            </a:r>
          </a:p>
          <a:p>
            <a:r>
              <a:rPr lang="en-GB" sz="900" dirty="0"/>
              <a:t>It is important to note that fetal asystole with digoxin may not occur for some hours.  Where immediate effect is required intra-cardiac Potassium Chloride must be used.</a:t>
            </a:r>
          </a:p>
          <a:p>
            <a:r>
              <a:rPr lang="en-GB" sz="900" dirty="0"/>
              <a:t>To practitioners with less advanced skills intra-amniotic and intra-fetal techniques may be more accessible than intra-cardiac injection.  Where there is sufficient expertise intra-</a:t>
            </a:r>
            <a:r>
              <a:rPr lang="en-GB" sz="900" dirty="0" err="1"/>
              <a:t>fetal</a:t>
            </a:r>
            <a:r>
              <a:rPr lang="en-GB" sz="900" dirty="0"/>
              <a:t> digoxin injection may be preferable to intra amniotic as a method of feticide, however intra amniotic injection has an acceptably low failure rate in UK practice for gestations below 23+6.  </a:t>
            </a:r>
          </a:p>
        </p:txBody>
      </p:sp>
      <p:sp>
        <p:nvSpPr>
          <p:cNvPr id="2" name="Rectangle 1"/>
          <p:cNvSpPr/>
          <p:nvPr/>
        </p:nvSpPr>
        <p:spPr>
          <a:xfrm>
            <a:off x="247651" y="4743450"/>
            <a:ext cx="3135313" cy="223138"/>
          </a:xfrm>
          <a:prstGeom prst="rect">
            <a:avLst/>
          </a:prstGeom>
        </p:spPr>
        <p:txBody>
          <a:bodyPr>
            <a:spAutoFit/>
          </a:bodyPr>
          <a:lstStyle/>
          <a:p>
            <a:pPr algn="ctr" defTabSz="6134100" fontAlgn="auto">
              <a:spcBef>
                <a:spcPts val="0"/>
              </a:spcBef>
              <a:spcAft>
                <a:spcPts val="0"/>
              </a:spcAft>
              <a:tabLst>
                <a:tab pos="25695275" algn="l"/>
              </a:tabLst>
              <a:defRPr/>
            </a:pPr>
            <a:endParaRPr lang="en-GB" sz="850" b="1" u="sng" dirty="0">
              <a:solidFill>
                <a:schemeClr val="bg1"/>
              </a:solidFill>
              <a:latin typeface="+mn-lt"/>
              <a:cs typeface="+mn-cs"/>
            </a:endParaRPr>
          </a:p>
        </p:txBody>
      </p:sp>
      <p:sp>
        <p:nvSpPr>
          <p:cNvPr id="16" name="Rounded Rectangle 15"/>
          <p:cNvSpPr/>
          <p:nvPr/>
        </p:nvSpPr>
        <p:spPr>
          <a:xfrm>
            <a:off x="44624" y="1780023"/>
            <a:ext cx="2088232" cy="3312368"/>
          </a:xfrm>
          <a:prstGeom prst="round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GB" sz="900" b="1" dirty="0"/>
              <a:t>Methods: </a:t>
            </a:r>
          </a:p>
          <a:p>
            <a:r>
              <a:rPr lang="en-GB" sz="900" dirty="0"/>
              <a:t>A case series of 68 cases collected prospectively from July 2018 until September 2020. Information on patient ID, gestation, and method of feticide were recorded. The feticide was performed on the day prior to the surgery. (This would be a minimum interval of 15 hours between feticide and uterine evacuation).  The presence or absence of fetal heart activity was noted before commencing the surgical abortion. Notes have been retrospectively reviewed for those cases where the feticide had failed to assess factors that may have influenced the failure. </a:t>
            </a:r>
          </a:p>
          <a:p>
            <a:r>
              <a:rPr lang="en-GB" sz="900" dirty="0"/>
              <a:t>All feticides were performed by one practitioner.  Several (n=4) different surgeons were involved in noting if there was any cardiac activity immediately prior to the uterine evacuation.</a:t>
            </a:r>
          </a:p>
        </p:txBody>
      </p:sp>
      <p:sp>
        <p:nvSpPr>
          <p:cNvPr id="1026" name="AutoShape 2" descr="Image result for ggc nhs logo"/>
          <p:cNvSpPr>
            <a:spLocks noChangeAspect="1" noChangeArrowheads="1"/>
          </p:cNvSpPr>
          <p:nvPr/>
        </p:nvSpPr>
        <p:spPr bwMode="auto">
          <a:xfrm>
            <a:off x="155576" y="-1881188"/>
            <a:ext cx="4676775" cy="39243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28" name="AutoShape 4" descr="Image result for ggc nhs logo"/>
          <p:cNvSpPr>
            <a:spLocks noChangeAspect="1" noChangeArrowheads="1"/>
          </p:cNvSpPr>
          <p:nvPr/>
        </p:nvSpPr>
        <p:spPr bwMode="auto">
          <a:xfrm>
            <a:off x="155576" y="-1881188"/>
            <a:ext cx="4676775" cy="39243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8" name="TextBox 17"/>
          <p:cNvSpPr txBox="1"/>
          <p:nvPr/>
        </p:nvSpPr>
        <p:spPr>
          <a:xfrm>
            <a:off x="38555" y="7677172"/>
            <a:ext cx="4686589" cy="507831"/>
          </a:xfrm>
          <a:prstGeom prst="rect">
            <a:avLst/>
          </a:prstGeom>
          <a:solidFill>
            <a:schemeClr val="accent4">
              <a:lumMod val="75000"/>
            </a:schemeClr>
          </a:solidFill>
        </p:spPr>
        <p:txBody>
          <a:bodyPr wrap="square" rtlCol="0">
            <a:spAutoFit/>
          </a:bodyPr>
          <a:lstStyle/>
          <a:p>
            <a:pPr marL="228600" indent="-228600"/>
            <a:r>
              <a:rPr lang="en-GB" sz="900" b="1" dirty="0" smtClean="0">
                <a:solidFill>
                  <a:schemeClr val="bg1"/>
                </a:solidFill>
              </a:rPr>
              <a:t>References</a:t>
            </a:r>
            <a:endParaRPr lang="en-GB" sz="600" b="1" dirty="0">
              <a:solidFill>
                <a:schemeClr val="bg1"/>
              </a:solidFill>
            </a:endParaRPr>
          </a:p>
          <a:p>
            <a:r>
              <a:rPr lang="en-US" sz="900" b="1" dirty="0" err="1">
                <a:solidFill>
                  <a:schemeClr val="bg1"/>
                </a:solidFill>
              </a:rPr>
              <a:t>Diedrich</a:t>
            </a:r>
            <a:r>
              <a:rPr lang="en-US" sz="900" b="1" dirty="0">
                <a:solidFill>
                  <a:schemeClr val="bg1"/>
                </a:solidFill>
              </a:rPr>
              <a:t>, Justin and </a:t>
            </a:r>
            <a:r>
              <a:rPr lang="en-US" sz="900" b="1" dirty="0" err="1">
                <a:solidFill>
                  <a:schemeClr val="bg1"/>
                </a:solidFill>
              </a:rPr>
              <a:t>Drey</a:t>
            </a:r>
            <a:r>
              <a:rPr lang="en-US" sz="900" b="1" dirty="0">
                <a:solidFill>
                  <a:schemeClr val="bg1"/>
                </a:solidFill>
              </a:rPr>
              <a:t>, Eleanor. (2010) </a:t>
            </a:r>
            <a:r>
              <a:rPr lang="en-US" sz="900" dirty="0">
                <a:solidFill>
                  <a:schemeClr val="bg1"/>
                </a:solidFill>
              </a:rPr>
              <a:t>Induction of fetal demise before abortion.</a:t>
            </a:r>
          </a:p>
          <a:p>
            <a:r>
              <a:rPr lang="en-GB" sz="900" dirty="0">
                <a:solidFill>
                  <a:schemeClr val="bg1"/>
                </a:solidFill>
              </a:rPr>
              <a:t>Contraception Jun;81(6):462-73</a:t>
            </a:r>
          </a:p>
        </p:txBody>
      </p:sp>
      <p:sp>
        <p:nvSpPr>
          <p:cNvPr id="14" name="TextBox 13">
            <a:extLst>
              <a:ext uri="{FF2B5EF4-FFF2-40B4-BE49-F238E27FC236}">
                <a16:creationId xmlns:a16="http://schemas.microsoft.com/office/drawing/2014/main" id="{2C3F8A62-B9E7-4FD0-BC29-59C37FDFD0DF}"/>
              </a:ext>
            </a:extLst>
          </p:cNvPr>
          <p:cNvSpPr txBox="1"/>
          <p:nvPr/>
        </p:nvSpPr>
        <p:spPr>
          <a:xfrm>
            <a:off x="2195358" y="1781525"/>
            <a:ext cx="1008112" cy="246221"/>
          </a:xfrm>
          <a:prstGeom prst="rect">
            <a:avLst/>
          </a:prstGeom>
          <a:noFill/>
        </p:spPr>
        <p:txBody>
          <a:bodyPr wrap="square" rtlCol="0">
            <a:spAutoFit/>
          </a:bodyPr>
          <a:lstStyle/>
          <a:p>
            <a:r>
              <a:rPr lang="en-GB" sz="1000" b="1" u="sng" dirty="0"/>
              <a:t>Results</a:t>
            </a:r>
          </a:p>
        </p:txBody>
      </p:sp>
      <p:sp>
        <p:nvSpPr>
          <p:cNvPr id="25" name="Title 1"/>
          <p:cNvSpPr txBox="1">
            <a:spLocks/>
          </p:cNvSpPr>
          <p:nvPr/>
        </p:nvSpPr>
        <p:spPr bwMode="auto">
          <a:xfrm>
            <a:off x="692695" y="9099"/>
            <a:ext cx="4824537" cy="651721"/>
          </a:xfrm>
          <a:prstGeom prst="rect">
            <a:avLst/>
          </a:prstGeom>
          <a:solidFill>
            <a:schemeClr val="tx2">
              <a:lumMod val="60000"/>
              <a:lumOff val="40000"/>
            </a:schemeClr>
          </a:solidFill>
          <a:ln>
            <a:noFill/>
          </a:ln>
          <a:extLst/>
        </p:spPr>
        <p:txBody>
          <a:bodyPr vert="horz" wrap="square" lIns="91440" tIns="45720" rIns="91440" bIns="45720" numCol="1" anchor="ctr" anchorCtr="0" compatLnSpc="1">
            <a:prstTxWarp prst="textNoShape">
              <a:avLst/>
            </a:prstTxWarp>
            <a:normAutofit fontScale="90000" lnSpcReduction="10000"/>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a:r>
              <a:rPr lang="en-GB" sz="1400" dirty="0" smtClean="0">
                <a:solidFill>
                  <a:schemeClr val="bg1"/>
                </a:solidFill>
              </a:rPr>
              <a:t>Feticide with intra-amniotic or intra-</a:t>
            </a:r>
            <a:r>
              <a:rPr lang="en-GB" sz="1400" dirty="0" err="1" smtClean="0">
                <a:solidFill>
                  <a:schemeClr val="bg1"/>
                </a:solidFill>
              </a:rPr>
              <a:t>fetal</a:t>
            </a:r>
            <a:r>
              <a:rPr lang="en-GB" sz="1400" dirty="0" smtClean="0">
                <a:solidFill>
                  <a:schemeClr val="bg1"/>
                </a:solidFill>
              </a:rPr>
              <a:t> digoxin; a single-practitioner case series</a:t>
            </a:r>
          </a:p>
          <a:p>
            <a:pPr algn="l"/>
            <a:r>
              <a:rPr lang="en-GB" sz="1400" dirty="0" smtClean="0">
                <a:solidFill>
                  <a:schemeClr val="bg1"/>
                </a:solidFill>
              </a:rPr>
              <a:t>E Adams and T Masters</a:t>
            </a:r>
            <a:endParaRPr lang="en-GB" sz="1400" dirty="0">
              <a:solidFill>
                <a:schemeClr val="bg1"/>
              </a:solidFill>
            </a:endParaRPr>
          </a:p>
        </p:txBody>
      </p:sp>
      <p:sp>
        <p:nvSpPr>
          <p:cNvPr id="9" name="Rounded Rectangle 8"/>
          <p:cNvSpPr/>
          <p:nvPr/>
        </p:nvSpPr>
        <p:spPr>
          <a:xfrm>
            <a:off x="70655" y="5179201"/>
            <a:ext cx="6652669" cy="66948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2195358" y="3485188"/>
            <a:ext cx="1799929" cy="338554"/>
          </a:xfrm>
          <a:prstGeom prst="rect">
            <a:avLst/>
          </a:prstGeom>
          <a:noFill/>
        </p:spPr>
        <p:txBody>
          <a:bodyPr wrap="square" rtlCol="0">
            <a:spAutoFit/>
          </a:bodyPr>
          <a:lstStyle/>
          <a:p>
            <a:r>
              <a:rPr lang="en-GB" sz="800" dirty="0" smtClean="0"/>
              <a:t>Figure 1: Number of failed and successful  intra-</a:t>
            </a:r>
            <a:r>
              <a:rPr lang="en-GB" sz="800" dirty="0" err="1" smtClean="0"/>
              <a:t>fetal</a:t>
            </a:r>
            <a:r>
              <a:rPr lang="en-GB" sz="800" dirty="0" smtClean="0"/>
              <a:t> feticides </a:t>
            </a:r>
            <a:endParaRPr lang="en-GB" sz="800" dirty="0"/>
          </a:p>
        </p:txBody>
      </p:sp>
      <p:pic>
        <p:nvPicPr>
          <p:cNvPr id="34" name="Picture 3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17232" y="1"/>
            <a:ext cx="1340768" cy="654998"/>
          </a:xfrm>
          <a:prstGeom prst="rect">
            <a:avLst/>
          </a:prstGeom>
        </p:spPr>
      </p:pic>
      <p:pic>
        <p:nvPicPr>
          <p:cNvPr id="35" name="Picture 3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62" y="23284"/>
            <a:ext cx="700658" cy="637536"/>
          </a:xfrm>
          <a:prstGeom prst="rect">
            <a:avLst/>
          </a:prstGeom>
        </p:spPr>
      </p:pic>
      <p:graphicFrame>
        <p:nvGraphicFramePr>
          <p:cNvPr id="37" name="Chart 36"/>
          <p:cNvGraphicFramePr>
            <a:graphicFrameLocks/>
          </p:cNvGraphicFramePr>
          <p:nvPr>
            <p:extLst>
              <p:ext uri="{D42A27DB-BD31-4B8C-83A1-F6EECF244321}">
                <p14:modId xmlns:p14="http://schemas.microsoft.com/office/powerpoint/2010/main" val="1828935079"/>
              </p:ext>
            </p:extLst>
          </p:nvPr>
        </p:nvGraphicFramePr>
        <p:xfrm>
          <a:off x="3877120" y="2030971"/>
          <a:ext cx="2502234" cy="1625621"/>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8" name="Chart 37"/>
          <p:cNvGraphicFramePr>
            <a:graphicFrameLocks/>
          </p:cNvGraphicFramePr>
          <p:nvPr>
            <p:extLst>
              <p:ext uri="{D42A27DB-BD31-4B8C-83A1-F6EECF244321}">
                <p14:modId xmlns:p14="http://schemas.microsoft.com/office/powerpoint/2010/main" val="3194524446"/>
              </p:ext>
            </p:extLst>
          </p:nvPr>
        </p:nvGraphicFramePr>
        <p:xfrm>
          <a:off x="1871322" y="2086303"/>
          <a:ext cx="2664296" cy="1586999"/>
        </p:xfrm>
        <a:graphic>
          <a:graphicData uri="http://schemas.openxmlformats.org/drawingml/2006/chart">
            <c:chart xmlns:c="http://schemas.openxmlformats.org/drawingml/2006/chart" xmlns:r="http://schemas.openxmlformats.org/officeDocument/2006/relationships" r:id="rId6"/>
          </a:graphicData>
        </a:graphic>
      </p:graphicFrame>
      <p:sp>
        <p:nvSpPr>
          <p:cNvPr id="39" name="TextBox 38"/>
          <p:cNvSpPr txBox="1"/>
          <p:nvPr/>
        </p:nvSpPr>
        <p:spPr>
          <a:xfrm>
            <a:off x="3959554" y="3477749"/>
            <a:ext cx="1799929" cy="338554"/>
          </a:xfrm>
          <a:prstGeom prst="rect">
            <a:avLst/>
          </a:prstGeom>
          <a:noFill/>
        </p:spPr>
        <p:txBody>
          <a:bodyPr wrap="square" rtlCol="0">
            <a:spAutoFit/>
          </a:bodyPr>
          <a:lstStyle/>
          <a:p>
            <a:r>
              <a:rPr lang="en-GB" sz="800" dirty="0" smtClean="0"/>
              <a:t>Figure 2: Number of failed and successful  intra-amniotic feticides </a:t>
            </a:r>
            <a:endParaRPr lang="en-GB" sz="800" dirty="0"/>
          </a:p>
        </p:txBody>
      </p:sp>
      <p:graphicFrame>
        <p:nvGraphicFramePr>
          <p:cNvPr id="40" name="Chart 39"/>
          <p:cNvGraphicFramePr>
            <a:graphicFrameLocks/>
          </p:cNvGraphicFramePr>
          <p:nvPr>
            <p:extLst>
              <p:ext uri="{D42A27DB-BD31-4B8C-83A1-F6EECF244321}">
                <p14:modId xmlns:p14="http://schemas.microsoft.com/office/powerpoint/2010/main" val="4112623911"/>
              </p:ext>
            </p:extLst>
          </p:nvPr>
        </p:nvGraphicFramePr>
        <p:xfrm>
          <a:off x="2132856" y="3852867"/>
          <a:ext cx="4590468" cy="1229065"/>
        </p:xfrm>
        <a:graphic>
          <a:graphicData uri="http://schemas.openxmlformats.org/drawingml/2006/chart">
            <c:chart xmlns:c="http://schemas.openxmlformats.org/drawingml/2006/chart" xmlns:r="http://schemas.openxmlformats.org/officeDocument/2006/relationships" r:id="rId7"/>
          </a:graphicData>
        </a:graphic>
      </p:graphicFrame>
      <p:sp>
        <p:nvSpPr>
          <p:cNvPr id="6" name="Rectangle 5"/>
          <p:cNvSpPr/>
          <p:nvPr/>
        </p:nvSpPr>
        <p:spPr>
          <a:xfrm>
            <a:off x="44624" y="5221813"/>
            <a:ext cx="6624736" cy="646331"/>
          </a:xfrm>
          <a:prstGeom prst="rect">
            <a:avLst/>
          </a:prstGeom>
        </p:spPr>
        <p:txBody>
          <a:bodyPr wrap="square">
            <a:spAutoFit/>
          </a:bodyPr>
          <a:lstStyle/>
          <a:p>
            <a:r>
              <a:rPr lang="en-GB" sz="900" dirty="0">
                <a:solidFill>
                  <a:schemeClr val="bg1"/>
                </a:solidFill>
              </a:rPr>
              <a:t>68 cases in total were analysed, there were 3 failed feticides All three failed procedures were after use of the intra-amniotic route. One was associated with overnight ruptured membranes following feticide and </a:t>
            </a:r>
            <a:r>
              <a:rPr lang="en-GB" sz="900" dirty="0" err="1">
                <a:solidFill>
                  <a:schemeClr val="bg1"/>
                </a:solidFill>
              </a:rPr>
              <a:t>dilapan</a:t>
            </a:r>
            <a:r>
              <a:rPr lang="en-GB" sz="900" dirty="0">
                <a:solidFill>
                  <a:schemeClr val="bg1"/>
                </a:solidFill>
              </a:rPr>
              <a:t> insertion. She attended with pyrexia at the arranged time and had evacuation as planned, with IV antibiotic cover and subsequent admission and good outcome. The gestations of the failures were 20, 21 and 22 weeks.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RSM Document" ma:contentTypeID="0x010100781FF2BE60EEEB418E2664451213F77A00721EF79AF5D40F46920958BAA75D5046" ma:contentTypeVersion="14" ma:contentTypeDescription="" ma:contentTypeScope="" ma:versionID="af517d9dfb440d7014b5a09b5bea951c">
  <xsd:schema xmlns:xsd="http://www.w3.org/2001/XMLSchema" xmlns:xs="http://www.w3.org/2001/XMLSchema" xmlns:p="http://schemas.microsoft.com/office/2006/metadata/properties" xmlns:ns2="955e8c58-e7a4-47fd-ba8b-ff0752dc4d43" xmlns:ns3="c9f032c1-e223-4c38-ab65-db5049232575" targetNamespace="http://schemas.microsoft.com/office/2006/metadata/properties" ma:root="true" ma:fieldsID="4ed680f14c6e41d90745b095613ef6b5" ns2:_="" ns3:_="">
    <xsd:import namespace="955e8c58-e7a4-47fd-ba8b-ff0752dc4d43"/>
    <xsd:import namespace="c9f032c1-e223-4c38-ab65-db504923257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5e8c58-e7a4-47fd-ba8b-ff0752dc4d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9f032c1-e223-4c38-ab65-db504923257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20B04D5-81B9-4A80-8CA8-F5F9F8A83A00}"/>
</file>

<file path=customXml/itemProps2.xml><?xml version="1.0" encoding="utf-8"?>
<ds:datastoreItem xmlns:ds="http://schemas.openxmlformats.org/officeDocument/2006/customXml" ds:itemID="{CA9D9B4A-1D42-4B58-AB9F-6A94EE894491}"/>
</file>

<file path=customXml/itemProps3.xml><?xml version="1.0" encoding="utf-8"?>
<ds:datastoreItem xmlns:ds="http://schemas.openxmlformats.org/officeDocument/2006/customXml" ds:itemID="{E4D32603-1A2F-470C-95AE-54983834B850}"/>
</file>

<file path=docProps/app.xml><?xml version="1.0" encoding="utf-8"?>
<Properties xmlns="http://schemas.openxmlformats.org/officeDocument/2006/extended-properties" xmlns:vt="http://schemas.openxmlformats.org/officeDocument/2006/docPropsVTypes">
  <Template/>
  <TotalTime>4775</TotalTime>
  <Words>621</Words>
  <Application>Microsoft Office PowerPoint</Application>
  <PresentationFormat>On-screen Show (4:3)</PresentationFormat>
  <Paragraphs>30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adams, ellen</cp:lastModifiedBy>
  <cp:revision>131</cp:revision>
  <dcterms:created xsi:type="dcterms:W3CDTF">2015-06-08T20:30:52Z</dcterms:created>
  <dcterms:modified xsi:type="dcterms:W3CDTF">2020-10-07T12:54:45Z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0x010100781FF2BE60EEEB418E2664451213F77A00721EF79AF5D40F46920958BAA75D5046</vt:lpwstr>
  </property>
</Properties>
</file>