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8388" cy="30275213"/>
  <p:notesSz cx="6715125" cy="9239250"/>
  <p:defaultTextStyle>
    <a:defPPr>
      <a:defRPr lang="en-US"/>
    </a:defPPr>
    <a:lvl1pPr algn="ctr" rtl="0" fontAlgn="base">
      <a:spcBef>
        <a:spcPct val="0"/>
      </a:spcBef>
      <a:spcAft>
        <a:spcPct val="0"/>
      </a:spcAft>
      <a:defRPr sz="5800" kern="1200">
        <a:solidFill>
          <a:schemeClr val="tx1"/>
        </a:solidFill>
        <a:latin typeface="Arial" charset="0"/>
        <a:ea typeface="+mn-ea"/>
        <a:cs typeface="+mn-cs"/>
      </a:defRPr>
    </a:lvl1pPr>
    <a:lvl2pPr marL="456833" algn="ctr" rtl="0" fontAlgn="base">
      <a:spcBef>
        <a:spcPct val="0"/>
      </a:spcBef>
      <a:spcAft>
        <a:spcPct val="0"/>
      </a:spcAft>
      <a:defRPr sz="5800" kern="1200">
        <a:solidFill>
          <a:schemeClr val="tx1"/>
        </a:solidFill>
        <a:latin typeface="Arial" charset="0"/>
        <a:ea typeface="+mn-ea"/>
        <a:cs typeface="+mn-cs"/>
      </a:defRPr>
    </a:lvl2pPr>
    <a:lvl3pPr marL="913666" algn="ctr" rtl="0" fontAlgn="base">
      <a:spcBef>
        <a:spcPct val="0"/>
      </a:spcBef>
      <a:spcAft>
        <a:spcPct val="0"/>
      </a:spcAft>
      <a:defRPr sz="5800" kern="1200">
        <a:solidFill>
          <a:schemeClr val="tx1"/>
        </a:solidFill>
        <a:latin typeface="Arial" charset="0"/>
        <a:ea typeface="+mn-ea"/>
        <a:cs typeface="+mn-cs"/>
      </a:defRPr>
    </a:lvl3pPr>
    <a:lvl4pPr marL="1370498" algn="ctr" rtl="0" fontAlgn="base">
      <a:spcBef>
        <a:spcPct val="0"/>
      </a:spcBef>
      <a:spcAft>
        <a:spcPct val="0"/>
      </a:spcAft>
      <a:defRPr sz="5800" kern="1200">
        <a:solidFill>
          <a:schemeClr val="tx1"/>
        </a:solidFill>
        <a:latin typeface="Arial" charset="0"/>
        <a:ea typeface="+mn-ea"/>
        <a:cs typeface="+mn-cs"/>
      </a:defRPr>
    </a:lvl4pPr>
    <a:lvl5pPr marL="1827331" algn="ctr" rtl="0" fontAlgn="base">
      <a:spcBef>
        <a:spcPct val="0"/>
      </a:spcBef>
      <a:spcAft>
        <a:spcPct val="0"/>
      </a:spcAft>
      <a:defRPr sz="5800" kern="1200">
        <a:solidFill>
          <a:schemeClr val="tx1"/>
        </a:solidFill>
        <a:latin typeface="Arial" charset="0"/>
        <a:ea typeface="+mn-ea"/>
        <a:cs typeface="+mn-cs"/>
      </a:defRPr>
    </a:lvl5pPr>
    <a:lvl6pPr marL="2284164" algn="l" defTabSz="913666" rtl="0" eaLnBrk="1" latinLnBrk="0" hangingPunct="1">
      <a:defRPr sz="5800" kern="1200">
        <a:solidFill>
          <a:schemeClr val="tx1"/>
        </a:solidFill>
        <a:latin typeface="Arial" charset="0"/>
        <a:ea typeface="+mn-ea"/>
        <a:cs typeface="+mn-cs"/>
      </a:defRPr>
    </a:lvl6pPr>
    <a:lvl7pPr marL="2741009" algn="l" defTabSz="913666" rtl="0" eaLnBrk="1" latinLnBrk="0" hangingPunct="1">
      <a:defRPr sz="5800" kern="1200">
        <a:solidFill>
          <a:schemeClr val="tx1"/>
        </a:solidFill>
        <a:latin typeface="Arial" charset="0"/>
        <a:ea typeface="+mn-ea"/>
        <a:cs typeface="+mn-cs"/>
      </a:defRPr>
    </a:lvl7pPr>
    <a:lvl8pPr marL="3197842" algn="l" defTabSz="913666" rtl="0" eaLnBrk="1" latinLnBrk="0" hangingPunct="1">
      <a:defRPr sz="5800" kern="1200">
        <a:solidFill>
          <a:schemeClr val="tx1"/>
        </a:solidFill>
        <a:latin typeface="Arial" charset="0"/>
        <a:ea typeface="+mn-ea"/>
        <a:cs typeface="+mn-cs"/>
      </a:defRPr>
    </a:lvl8pPr>
    <a:lvl9pPr marL="3654675" algn="l" defTabSz="913666" rtl="0" eaLnBrk="1" latinLnBrk="0" hangingPunct="1">
      <a:defRPr sz="5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50">
          <p15:clr>
            <a:srgbClr val="A4A3A4"/>
          </p15:clr>
        </p15:guide>
        <p15:guide id="2" orient="horz" pos="18572">
          <p15:clr>
            <a:srgbClr val="A4A3A4"/>
          </p15:clr>
        </p15:guide>
        <p15:guide id="3" orient="horz" pos="1973">
          <p15:clr>
            <a:srgbClr val="A4A3A4"/>
          </p15:clr>
        </p15:guide>
        <p15:guide id="4" pos="67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40" d="100"/>
          <a:sy n="40" d="100"/>
        </p:scale>
        <p:origin x="3120" y="-2264"/>
      </p:cViewPr>
      <p:guideLst>
        <p:guide orient="horz" pos="4450"/>
        <p:guide orient="horz" pos="18572"/>
        <p:guide orient="horz" pos="1973"/>
        <p:guide pos="673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3076" name="Rectangle 4"/>
          <p:cNvSpPr>
            <a:spLocks noGrp="1" noRot="1" noChangeAspect="1" noChangeArrowheads="1" noTextEdit="1"/>
          </p:cNvSpPr>
          <p:nvPr>
            <p:ph type="sldImg" idx="2"/>
          </p:nvPr>
        </p:nvSpPr>
        <p:spPr bwMode="auto">
          <a:xfrm>
            <a:off x="2135188" y="692150"/>
            <a:ext cx="2446337" cy="346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65DA07E-465E-4553-A51E-2A5FA60BC036}" type="slidenum">
              <a:rPr lang="en-US" altLang="en-US"/>
              <a:pPr/>
              <a:t>‹#›</a:t>
            </a:fld>
            <a:endParaRPr lang="en-US" altLang="en-US" dirty="0"/>
          </a:p>
        </p:txBody>
      </p:sp>
    </p:spTree>
    <p:extLst>
      <p:ext uri="{BB962C8B-B14F-4D97-AF65-F5344CB8AC3E}">
        <p14:creationId xmlns:p14="http://schemas.microsoft.com/office/powerpoint/2010/main" val="22116547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charset="0"/>
        <a:ea typeface="+mn-ea"/>
        <a:cs typeface="+mn-cs"/>
      </a:defRPr>
    </a:lvl1pPr>
    <a:lvl2pPr marL="456833" algn="l" rtl="0" fontAlgn="base">
      <a:spcBef>
        <a:spcPct val="30000"/>
      </a:spcBef>
      <a:spcAft>
        <a:spcPct val="0"/>
      </a:spcAft>
      <a:defRPr sz="1300" kern="1200">
        <a:solidFill>
          <a:schemeClr val="tx1"/>
        </a:solidFill>
        <a:latin typeface="Arial" charset="0"/>
        <a:ea typeface="+mn-ea"/>
        <a:cs typeface="+mn-cs"/>
      </a:defRPr>
    </a:lvl2pPr>
    <a:lvl3pPr marL="913666" algn="l" rtl="0" fontAlgn="base">
      <a:spcBef>
        <a:spcPct val="30000"/>
      </a:spcBef>
      <a:spcAft>
        <a:spcPct val="0"/>
      </a:spcAft>
      <a:defRPr sz="1300" kern="1200">
        <a:solidFill>
          <a:schemeClr val="tx1"/>
        </a:solidFill>
        <a:latin typeface="Arial" charset="0"/>
        <a:ea typeface="+mn-ea"/>
        <a:cs typeface="+mn-cs"/>
      </a:defRPr>
    </a:lvl3pPr>
    <a:lvl4pPr marL="1370498" algn="l" rtl="0" fontAlgn="base">
      <a:spcBef>
        <a:spcPct val="30000"/>
      </a:spcBef>
      <a:spcAft>
        <a:spcPct val="0"/>
      </a:spcAft>
      <a:defRPr sz="1300" kern="1200">
        <a:solidFill>
          <a:schemeClr val="tx1"/>
        </a:solidFill>
        <a:latin typeface="Arial" charset="0"/>
        <a:ea typeface="+mn-ea"/>
        <a:cs typeface="+mn-cs"/>
      </a:defRPr>
    </a:lvl4pPr>
    <a:lvl5pPr marL="1827331" algn="l" rtl="0" fontAlgn="base">
      <a:spcBef>
        <a:spcPct val="30000"/>
      </a:spcBef>
      <a:spcAft>
        <a:spcPct val="0"/>
      </a:spcAft>
      <a:defRPr sz="1300" kern="1200">
        <a:solidFill>
          <a:schemeClr val="tx1"/>
        </a:solidFill>
        <a:latin typeface="Arial" charset="0"/>
        <a:ea typeface="+mn-ea"/>
        <a:cs typeface="+mn-cs"/>
      </a:defRPr>
    </a:lvl5pPr>
    <a:lvl6pPr marL="2284164" algn="l" defTabSz="913666" rtl="0" eaLnBrk="1" latinLnBrk="0" hangingPunct="1">
      <a:defRPr sz="1300" kern="1200">
        <a:solidFill>
          <a:schemeClr val="tx1"/>
        </a:solidFill>
        <a:latin typeface="+mn-lt"/>
        <a:ea typeface="+mn-ea"/>
        <a:cs typeface="+mn-cs"/>
      </a:defRPr>
    </a:lvl6pPr>
    <a:lvl7pPr marL="2741009" algn="l" defTabSz="913666" rtl="0" eaLnBrk="1" latinLnBrk="0" hangingPunct="1">
      <a:defRPr sz="1300" kern="1200">
        <a:solidFill>
          <a:schemeClr val="tx1"/>
        </a:solidFill>
        <a:latin typeface="+mn-lt"/>
        <a:ea typeface="+mn-ea"/>
        <a:cs typeface="+mn-cs"/>
      </a:defRPr>
    </a:lvl7pPr>
    <a:lvl8pPr marL="3197842" algn="l" defTabSz="913666" rtl="0" eaLnBrk="1" latinLnBrk="0" hangingPunct="1">
      <a:defRPr sz="1300" kern="1200">
        <a:solidFill>
          <a:schemeClr val="tx1"/>
        </a:solidFill>
        <a:latin typeface="+mn-lt"/>
        <a:ea typeface="+mn-ea"/>
        <a:cs typeface="+mn-cs"/>
      </a:defRPr>
    </a:lvl8pPr>
    <a:lvl9pPr marL="3654675" algn="l" defTabSz="91366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5354E-EB7A-4613-837A-B85956EC7E31}" type="slidenum">
              <a:rPr lang="en-US" altLang="en-US"/>
              <a:pPr/>
              <a:t>1</a:t>
            </a:fld>
            <a:endParaRPr lang="en-US" altLang="en-US" dirty="0"/>
          </a:p>
        </p:txBody>
      </p:sp>
      <p:sp>
        <p:nvSpPr>
          <p:cNvPr id="4098" name="Rectangle 2"/>
          <p:cNvSpPr>
            <a:spLocks noGrp="1" noRot="1" noChangeAspect="1" noChangeArrowheads="1" noTextEdit="1"/>
          </p:cNvSpPr>
          <p:nvPr>
            <p:ph type="sldImg"/>
          </p:nvPr>
        </p:nvSpPr>
        <p:spPr>
          <a:xfrm>
            <a:off x="2133600" y="692150"/>
            <a:ext cx="2449513" cy="3465513"/>
          </a:xfrm>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3375" y="9404350"/>
            <a:ext cx="18181638" cy="648970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208338" y="17156113"/>
            <a:ext cx="14971712" cy="77374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4357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69975" y="7064375"/>
            <a:ext cx="19248438" cy="19980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976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6700" y="1212850"/>
            <a:ext cx="4811713" cy="2583180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975" y="1212850"/>
            <a:ext cx="14284325" cy="25831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0983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69975" y="7064375"/>
            <a:ext cx="19248438" cy="19980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78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100" y="19454813"/>
            <a:ext cx="18180050" cy="60134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89100" y="12831763"/>
            <a:ext cx="18180050" cy="662305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403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69975" y="7064375"/>
            <a:ext cx="9547225" cy="19980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69600" y="7064375"/>
            <a:ext cx="9548813" cy="199802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975" y="6777038"/>
            <a:ext cx="9450388"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975" y="9601200"/>
            <a:ext cx="9450388" cy="174434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850" y="6777038"/>
            <a:ext cx="9453563" cy="28241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0864850" y="9601200"/>
            <a:ext cx="9453563" cy="174434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725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9975" y="1212850"/>
            <a:ext cx="19248438" cy="50450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391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975" y="1204913"/>
            <a:ext cx="7035800" cy="51308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8362950" y="1204913"/>
            <a:ext cx="11955463" cy="258397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975" y="6335713"/>
            <a:ext cx="7035800" cy="207089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76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2588" y="21193125"/>
            <a:ext cx="12833350" cy="25019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192588" y="2705100"/>
            <a:ext cx="12833350" cy="181657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4192588" y="23695025"/>
            <a:ext cx="12833350" cy="35528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345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750" rtl="0" fontAlgn="base">
        <a:spcBef>
          <a:spcPct val="0"/>
        </a:spcBef>
        <a:spcAft>
          <a:spcPct val="0"/>
        </a:spcAft>
        <a:defRPr sz="14200">
          <a:solidFill>
            <a:schemeClr val="tx2"/>
          </a:solidFill>
          <a:latin typeface="+mj-lt"/>
          <a:ea typeface="+mj-ea"/>
          <a:cs typeface="+mj-cs"/>
        </a:defRPr>
      </a:lvl1pPr>
      <a:lvl2pPr algn="ctr" defTabSz="2952750" rtl="0" fontAlgn="base">
        <a:spcBef>
          <a:spcPct val="0"/>
        </a:spcBef>
        <a:spcAft>
          <a:spcPct val="0"/>
        </a:spcAft>
        <a:defRPr sz="14200">
          <a:solidFill>
            <a:schemeClr val="tx2"/>
          </a:solidFill>
          <a:latin typeface="Arial" charset="0"/>
        </a:defRPr>
      </a:lvl2pPr>
      <a:lvl3pPr algn="ctr" defTabSz="2952750" rtl="0" fontAlgn="base">
        <a:spcBef>
          <a:spcPct val="0"/>
        </a:spcBef>
        <a:spcAft>
          <a:spcPct val="0"/>
        </a:spcAft>
        <a:defRPr sz="14200">
          <a:solidFill>
            <a:schemeClr val="tx2"/>
          </a:solidFill>
          <a:latin typeface="Arial" charset="0"/>
        </a:defRPr>
      </a:lvl3pPr>
      <a:lvl4pPr algn="ctr" defTabSz="2952750" rtl="0" fontAlgn="base">
        <a:spcBef>
          <a:spcPct val="0"/>
        </a:spcBef>
        <a:spcAft>
          <a:spcPct val="0"/>
        </a:spcAft>
        <a:defRPr sz="14200">
          <a:solidFill>
            <a:schemeClr val="tx2"/>
          </a:solidFill>
          <a:latin typeface="Arial" charset="0"/>
        </a:defRPr>
      </a:lvl4pPr>
      <a:lvl5pPr algn="ctr" defTabSz="2952750" rtl="0" fontAlgn="base">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fontAlgn="base">
        <a:spcBef>
          <a:spcPct val="20000"/>
        </a:spcBef>
        <a:spcAft>
          <a:spcPct val="0"/>
        </a:spcAft>
        <a:buChar char="•"/>
        <a:defRPr sz="10400">
          <a:solidFill>
            <a:schemeClr val="tx1"/>
          </a:solidFill>
          <a:latin typeface="+mn-lt"/>
          <a:ea typeface="+mn-ea"/>
          <a:cs typeface="+mn-cs"/>
        </a:defRPr>
      </a:lvl1pPr>
      <a:lvl2pPr marL="2397125" indent="-922338" algn="l" defTabSz="2952750" rtl="0" fontAlgn="base">
        <a:spcBef>
          <a:spcPct val="20000"/>
        </a:spcBef>
        <a:spcAft>
          <a:spcPct val="0"/>
        </a:spcAft>
        <a:buChar char="–"/>
        <a:defRPr sz="9000">
          <a:solidFill>
            <a:schemeClr val="tx1"/>
          </a:solidFill>
          <a:latin typeface="+mn-lt"/>
        </a:defRPr>
      </a:lvl2pPr>
      <a:lvl3pPr marL="3689350" indent="-736600" algn="l" defTabSz="2952750" rtl="0" fontAlgn="base">
        <a:spcBef>
          <a:spcPct val="20000"/>
        </a:spcBef>
        <a:spcAft>
          <a:spcPct val="0"/>
        </a:spcAft>
        <a:buChar char="•"/>
        <a:defRPr sz="7800">
          <a:solidFill>
            <a:schemeClr val="tx1"/>
          </a:solidFill>
          <a:latin typeface="+mn-lt"/>
        </a:defRPr>
      </a:lvl3pPr>
      <a:lvl4pPr marL="5164138" indent="-736600" algn="l" defTabSz="2952750" rtl="0" fontAlgn="base">
        <a:spcBef>
          <a:spcPct val="20000"/>
        </a:spcBef>
        <a:spcAft>
          <a:spcPct val="0"/>
        </a:spcAft>
        <a:buChar char="–"/>
        <a:defRPr sz="6400">
          <a:solidFill>
            <a:schemeClr val="tx1"/>
          </a:solidFill>
          <a:latin typeface="+mn-lt"/>
        </a:defRPr>
      </a:lvl4pPr>
      <a:lvl5pPr marL="6640513" indent="-736600" algn="l" defTabSz="2952750" rtl="0" fontAlgn="base">
        <a:spcBef>
          <a:spcPct val="20000"/>
        </a:spcBef>
        <a:spcAft>
          <a:spcPct val="0"/>
        </a:spcAft>
        <a:buChar char="»"/>
        <a:defRPr sz="6400">
          <a:solidFill>
            <a:schemeClr val="tx1"/>
          </a:solidFill>
          <a:latin typeface="+mn-lt"/>
        </a:defRPr>
      </a:lvl5pPr>
      <a:lvl6pPr marL="7097713" indent="-736600" algn="l" defTabSz="2952750" rtl="0" fontAlgn="base">
        <a:spcBef>
          <a:spcPct val="20000"/>
        </a:spcBef>
        <a:spcAft>
          <a:spcPct val="0"/>
        </a:spcAft>
        <a:buChar char="»"/>
        <a:defRPr sz="6400">
          <a:solidFill>
            <a:schemeClr val="tx1"/>
          </a:solidFill>
          <a:latin typeface="+mn-lt"/>
        </a:defRPr>
      </a:lvl6pPr>
      <a:lvl7pPr marL="7554913" indent="-736600" algn="l" defTabSz="2952750" rtl="0" fontAlgn="base">
        <a:spcBef>
          <a:spcPct val="20000"/>
        </a:spcBef>
        <a:spcAft>
          <a:spcPct val="0"/>
        </a:spcAft>
        <a:buChar char="»"/>
        <a:defRPr sz="6400">
          <a:solidFill>
            <a:schemeClr val="tx1"/>
          </a:solidFill>
          <a:latin typeface="+mn-lt"/>
        </a:defRPr>
      </a:lvl7pPr>
      <a:lvl8pPr marL="8012113" indent="-736600" algn="l" defTabSz="2952750" rtl="0" fontAlgn="base">
        <a:spcBef>
          <a:spcPct val="20000"/>
        </a:spcBef>
        <a:spcAft>
          <a:spcPct val="0"/>
        </a:spcAft>
        <a:buChar char="»"/>
        <a:defRPr sz="6400">
          <a:solidFill>
            <a:schemeClr val="tx1"/>
          </a:solidFill>
          <a:latin typeface="+mn-lt"/>
        </a:defRPr>
      </a:lvl8pPr>
      <a:lvl9pPr marL="8469313" indent="-736600" algn="l" defTabSz="2952750" rtl="0" fontAlgn="base">
        <a:spcBef>
          <a:spcPct val="20000"/>
        </a:spcBef>
        <a:spcAft>
          <a:spcPct val="0"/>
        </a:spcAft>
        <a:buChar char="»"/>
        <a:defRPr sz="6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chemeClr val="bg1"/>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0312064" y="3873311"/>
            <a:ext cx="10688338" cy="2368578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3" tIns="45680" rIns="91363" bIns="45680" anchor="ctr"/>
          <a:lstStyle/>
          <a:p>
            <a:endParaRPr lang="en-US" dirty="0"/>
          </a:p>
        </p:txBody>
      </p:sp>
      <p:sp>
        <p:nvSpPr>
          <p:cNvPr id="2052" name="AutoShape 4"/>
          <p:cNvSpPr>
            <a:spLocks noChangeArrowheads="1"/>
          </p:cNvSpPr>
          <p:nvPr/>
        </p:nvSpPr>
        <p:spPr bwMode="auto">
          <a:xfrm>
            <a:off x="152187" y="3782411"/>
            <a:ext cx="10050589" cy="2419241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3" tIns="45680" rIns="91363" bIns="45680" anchor="ctr"/>
          <a:lstStyle/>
          <a:p>
            <a:endParaRPr lang="en-US" dirty="0"/>
          </a:p>
        </p:txBody>
      </p:sp>
      <p:sp>
        <p:nvSpPr>
          <p:cNvPr id="2058" name="Text Box 10"/>
          <p:cNvSpPr txBox="1">
            <a:spLocks noChangeArrowheads="1"/>
          </p:cNvSpPr>
          <p:nvPr/>
        </p:nvSpPr>
        <p:spPr bwMode="auto">
          <a:xfrm>
            <a:off x="2257767" y="10527487"/>
            <a:ext cx="6063745" cy="9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5500" b="1" dirty="0">
                <a:latin typeface="Calibri"/>
                <a:cs typeface="Calibri"/>
              </a:rPr>
              <a:t>Case presentation</a:t>
            </a:r>
          </a:p>
        </p:txBody>
      </p:sp>
      <p:sp>
        <p:nvSpPr>
          <p:cNvPr id="2061" name="AutoShape 13"/>
          <p:cNvSpPr>
            <a:spLocks noChangeArrowheads="1"/>
          </p:cNvSpPr>
          <p:nvPr/>
        </p:nvSpPr>
        <p:spPr bwMode="auto">
          <a:xfrm>
            <a:off x="259424" y="221327"/>
            <a:ext cx="20806808" cy="333289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442" tIns="30726" rIns="61442" bIns="30726" anchor="ct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endParaRPr lang="en-US" altLang="en-US" dirty="0">
              <a:solidFill>
                <a:schemeClr val="bg1"/>
              </a:solidFill>
            </a:endParaRPr>
          </a:p>
        </p:txBody>
      </p:sp>
      <p:sp>
        <p:nvSpPr>
          <p:cNvPr id="2062" name="Text Box 14"/>
          <p:cNvSpPr txBox="1">
            <a:spLocks noChangeArrowheads="1"/>
          </p:cNvSpPr>
          <p:nvPr/>
        </p:nvSpPr>
        <p:spPr bwMode="auto">
          <a:xfrm>
            <a:off x="5528018" y="568963"/>
            <a:ext cx="12325986" cy="270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4000" dirty="0">
                <a:latin typeface="Calibri"/>
                <a:cs typeface="Calibri"/>
              </a:rPr>
              <a:t>A</a:t>
            </a:r>
            <a:r>
              <a:rPr lang="en-US" altLang="en-US" sz="4000" b="1" dirty="0">
                <a:latin typeface="Calibri"/>
                <a:cs typeface="Calibri"/>
              </a:rPr>
              <a:t> Rare Coincidence: A second trimester ectopic pregnancy following early medical abortion</a:t>
            </a:r>
          </a:p>
          <a:p>
            <a:pPr algn="ctr">
              <a:spcBef>
                <a:spcPct val="50000"/>
              </a:spcBef>
            </a:pPr>
            <a:r>
              <a:rPr lang="en-US" altLang="en-US" sz="4000" dirty="0">
                <a:latin typeface="Calibri"/>
                <a:cs typeface="Calibri"/>
              </a:rPr>
              <a:t>CM McCarthy, D Hayes-Ryan, V O’Dwyer</a:t>
            </a:r>
            <a:endParaRPr lang="en-US" altLang="en-US" sz="3200" b="1" i="1" dirty="0">
              <a:latin typeface="Calibri"/>
              <a:cs typeface="Calibri"/>
            </a:endParaRPr>
          </a:p>
          <a:p>
            <a:pPr algn="ctr"/>
            <a:r>
              <a:rPr lang="en-US" altLang="en-US" sz="3200" b="1" i="1" dirty="0">
                <a:latin typeface="Calibri"/>
                <a:cs typeface="Calibri"/>
              </a:rPr>
              <a:t>Rotunda Hospital, Parnell Square, Dublin 1</a:t>
            </a:r>
            <a:endParaRPr lang="en-US" altLang="en-US" dirty="0">
              <a:latin typeface="Calibri"/>
              <a:cs typeface="Calibri"/>
            </a:endParaRPr>
          </a:p>
        </p:txBody>
      </p:sp>
      <p:sp>
        <p:nvSpPr>
          <p:cNvPr id="2064" name="Text Box 16"/>
          <p:cNvSpPr txBox="1">
            <a:spLocks noChangeArrowheads="1"/>
          </p:cNvSpPr>
          <p:nvPr/>
        </p:nvSpPr>
        <p:spPr bwMode="auto">
          <a:xfrm>
            <a:off x="650866" y="2648339"/>
            <a:ext cx="2673350" cy="139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endParaRPr lang="en-US" altLang="en-US" b="1" dirty="0"/>
          </a:p>
          <a:p>
            <a:pPr algn="ctr">
              <a:spcBef>
                <a:spcPct val="50000"/>
              </a:spcBef>
            </a:pPr>
            <a:endParaRPr lang="en-US" altLang="en-US" sz="1900" dirty="0">
              <a:solidFill>
                <a:srgbClr val="FF0000"/>
              </a:solidFill>
            </a:endParaRPr>
          </a:p>
        </p:txBody>
      </p:sp>
      <p:sp>
        <p:nvSpPr>
          <p:cNvPr id="2075" name="Text Box 27"/>
          <p:cNvSpPr txBox="1">
            <a:spLocks noChangeArrowheads="1"/>
          </p:cNvSpPr>
          <p:nvPr/>
        </p:nvSpPr>
        <p:spPr bwMode="auto">
          <a:xfrm>
            <a:off x="13015601" y="3868409"/>
            <a:ext cx="4048124" cy="9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5500" b="1" dirty="0">
                <a:latin typeface="Calibri"/>
                <a:cs typeface="Calibri"/>
              </a:rPr>
              <a:t>Discussion</a:t>
            </a:r>
          </a:p>
        </p:txBody>
      </p:sp>
      <p:sp>
        <p:nvSpPr>
          <p:cNvPr id="2084" name="Text Box 36"/>
          <p:cNvSpPr txBox="1">
            <a:spLocks noChangeArrowheads="1"/>
          </p:cNvSpPr>
          <p:nvPr/>
        </p:nvSpPr>
        <p:spPr bwMode="auto">
          <a:xfrm>
            <a:off x="606431" y="14497823"/>
            <a:ext cx="9366418" cy="487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099" tIns="20549" rIns="41099" bIns="20549">
            <a:spAutoFit/>
          </a:bodyPr>
          <a:lstStyle>
            <a:lvl1pPr algn="l" defTabSz="412750">
              <a:defRPr>
                <a:solidFill>
                  <a:schemeClr val="tx1"/>
                </a:solidFill>
                <a:latin typeface="Arial" charset="0"/>
              </a:defRPr>
            </a:lvl1pPr>
            <a:lvl2pPr marL="206375" algn="l" defTabSz="412750">
              <a:defRPr>
                <a:solidFill>
                  <a:schemeClr val="tx1"/>
                </a:solidFill>
                <a:latin typeface="Arial" charset="0"/>
              </a:defRPr>
            </a:lvl2pPr>
            <a:lvl3pPr marL="412750" algn="l" defTabSz="412750">
              <a:defRPr>
                <a:solidFill>
                  <a:schemeClr val="tx1"/>
                </a:solidFill>
                <a:latin typeface="Arial" charset="0"/>
              </a:defRPr>
            </a:lvl3pPr>
            <a:lvl4pPr marL="615950" algn="l" defTabSz="412750">
              <a:defRPr>
                <a:solidFill>
                  <a:schemeClr val="tx1"/>
                </a:solidFill>
                <a:latin typeface="Arial" charset="0"/>
              </a:defRPr>
            </a:lvl4pPr>
            <a:lvl5pPr marL="820738" algn="l" defTabSz="412750">
              <a:defRPr>
                <a:solidFill>
                  <a:schemeClr val="tx1"/>
                </a:solidFill>
                <a:latin typeface="Arial" charset="0"/>
              </a:defRPr>
            </a:lvl5pPr>
            <a:lvl6pPr marL="1277938" defTabSz="412750" fontAlgn="base">
              <a:spcBef>
                <a:spcPct val="0"/>
              </a:spcBef>
              <a:spcAft>
                <a:spcPct val="0"/>
              </a:spcAft>
              <a:defRPr>
                <a:solidFill>
                  <a:schemeClr val="tx1"/>
                </a:solidFill>
                <a:latin typeface="Arial" charset="0"/>
              </a:defRPr>
            </a:lvl6pPr>
            <a:lvl7pPr marL="1735138" defTabSz="412750" fontAlgn="base">
              <a:spcBef>
                <a:spcPct val="0"/>
              </a:spcBef>
              <a:spcAft>
                <a:spcPct val="0"/>
              </a:spcAft>
              <a:defRPr>
                <a:solidFill>
                  <a:schemeClr val="tx1"/>
                </a:solidFill>
                <a:latin typeface="Arial" charset="0"/>
              </a:defRPr>
            </a:lvl7pPr>
            <a:lvl8pPr marL="2192338" defTabSz="412750" fontAlgn="base">
              <a:spcBef>
                <a:spcPct val="0"/>
              </a:spcBef>
              <a:spcAft>
                <a:spcPct val="0"/>
              </a:spcAft>
              <a:defRPr>
                <a:solidFill>
                  <a:schemeClr val="tx1"/>
                </a:solidFill>
                <a:latin typeface="Arial" charset="0"/>
              </a:defRPr>
            </a:lvl8pPr>
            <a:lvl9pPr marL="2649538" defTabSz="412750" fontAlgn="base">
              <a:spcBef>
                <a:spcPct val="0"/>
              </a:spcBef>
              <a:spcAft>
                <a:spcPct val="0"/>
              </a:spcAft>
              <a:defRPr>
                <a:solidFill>
                  <a:schemeClr val="tx1"/>
                </a:solidFill>
                <a:latin typeface="Arial" charset="0"/>
              </a:defRPr>
            </a:lvl9pPr>
          </a:lstStyle>
          <a:p>
            <a:pPr eaLnBrk="0" hangingPunct="0"/>
            <a:endParaRPr lang="en-US" altLang="en-US" sz="2900" dirty="0">
              <a:latin typeface="Calibri"/>
              <a:cs typeface="Calibri"/>
            </a:endParaRPr>
          </a:p>
        </p:txBody>
      </p:sp>
      <p:sp>
        <p:nvSpPr>
          <p:cNvPr id="2086" name="Text Box 38"/>
          <p:cNvSpPr txBox="1">
            <a:spLocks noChangeArrowheads="1"/>
          </p:cNvSpPr>
          <p:nvPr/>
        </p:nvSpPr>
        <p:spPr bwMode="auto">
          <a:xfrm>
            <a:off x="11336179" y="6368813"/>
            <a:ext cx="9319192" cy="67372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1099" tIns="20549" rIns="41099" bIns="20549">
            <a:spAutoFit/>
          </a:bodyPr>
          <a:lstStyle>
            <a:lvl1pPr marL="230188" indent="-230188" algn="l" defTabSz="412750">
              <a:defRPr>
                <a:solidFill>
                  <a:schemeClr val="tx1"/>
                </a:solidFill>
                <a:latin typeface="Arial" charset="0"/>
              </a:defRPr>
            </a:lvl1pPr>
            <a:lvl2pPr marL="436563" indent="-230188" algn="l" defTabSz="412750">
              <a:defRPr>
                <a:solidFill>
                  <a:schemeClr val="tx1"/>
                </a:solidFill>
                <a:latin typeface="Arial" charset="0"/>
              </a:defRPr>
            </a:lvl2pPr>
            <a:lvl3pPr marL="642938" indent="-230188" algn="l" defTabSz="412750">
              <a:defRPr>
                <a:solidFill>
                  <a:schemeClr val="tx1"/>
                </a:solidFill>
                <a:latin typeface="Arial" charset="0"/>
              </a:defRPr>
            </a:lvl3pPr>
            <a:lvl4pPr marL="846138" indent="-230188" algn="l" defTabSz="412750">
              <a:defRPr>
                <a:solidFill>
                  <a:schemeClr val="tx1"/>
                </a:solidFill>
                <a:latin typeface="Arial" charset="0"/>
              </a:defRPr>
            </a:lvl4pPr>
            <a:lvl5pPr marL="1052513" indent="-231775" algn="l" defTabSz="412750">
              <a:defRPr>
                <a:solidFill>
                  <a:schemeClr val="tx1"/>
                </a:solidFill>
                <a:latin typeface="Arial" charset="0"/>
              </a:defRPr>
            </a:lvl5pPr>
            <a:lvl6pPr marL="1509713" indent="-231775" defTabSz="412750" fontAlgn="base">
              <a:spcBef>
                <a:spcPct val="0"/>
              </a:spcBef>
              <a:spcAft>
                <a:spcPct val="0"/>
              </a:spcAft>
              <a:defRPr>
                <a:solidFill>
                  <a:schemeClr val="tx1"/>
                </a:solidFill>
                <a:latin typeface="Arial" charset="0"/>
              </a:defRPr>
            </a:lvl6pPr>
            <a:lvl7pPr marL="1966913" indent="-231775" defTabSz="412750" fontAlgn="base">
              <a:spcBef>
                <a:spcPct val="0"/>
              </a:spcBef>
              <a:spcAft>
                <a:spcPct val="0"/>
              </a:spcAft>
              <a:defRPr>
                <a:solidFill>
                  <a:schemeClr val="tx1"/>
                </a:solidFill>
                <a:latin typeface="Arial" charset="0"/>
              </a:defRPr>
            </a:lvl7pPr>
            <a:lvl8pPr marL="2424113" indent="-231775" defTabSz="412750" fontAlgn="base">
              <a:spcBef>
                <a:spcPct val="0"/>
              </a:spcBef>
              <a:spcAft>
                <a:spcPct val="0"/>
              </a:spcAft>
              <a:defRPr>
                <a:solidFill>
                  <a:schemeClr val="tx1"/>
                </a:solidFill>
                <a:latin typeface="Arial" charset="0"/>
              </a:defRPr>
            </a:lvl8pPr>
            <a:lvl9pPr marL="2881313" indent="-231775" defTabSz="412750" fontAlgn="base">
              <a:spcBef>
                <a:spcPct val="0"/>
              </a:spcBef>
              <a:spcAft>
                <a:spcPct val="0"/>
              </a:spcAft>
              <a:defRPr>
                <a:solidFill>
                  <a:schemeClr val="tx1"/>
                </a:solidFill>
                <a:latin typeface="Arial" charset="0"/>
              </a:defRPr>
            </a:lvl9pPr>
          </a:lstStyle>
          <a:p>
            <a:pPr algn="just">
              <a:lnSpc>
                <a:spcPct val="150000"/>
              </a:lnSpc>
            </a:pPr>
            <a:endParaRPr lang="en-US" sz="2900" dirty="0">
              <a:latin typeface="Calibri"/>
              <a:cs typeface="Calibri"/>
            </a:endParaRPr>
          </a:p>
        </p:txBody>
      </p:sp>
      <p:sp>
        <p:nvSpPr>
          <p:cNvPr id="2090" name="Text Box 42"/>
          <p:cNvSpPr txBox="1">
            <a:spLocks noChangeArrowheads="1"/>
          </p:cNvSpPr>
          <p:nvPr/>
        </p:nvSpPr>
        <p:spPr bwMode="auto">
          <a:xfrm>
            <a:off x="2712266" y="3833235"/>
            <a:ext cx="4791076" cy="95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b="1" dirty="0">
                <a:latin typeface="Calibri"/>
                <a:cs typeface="Calibri"/>
              </a:rPr>
              <a:t> </a:t>
            </a:r>
            <a:r>
              <a:rPr lang="en-US" altLang="en-US" sz="5500" b="1" dirty="0">
                <a:latin typeface="Calibri"/>
                <a:cs typeface="Calibri"/>
              </a:rPr>
              <a:t>Background</a:t>
            </a:r>
          </a:p>
        </p:txBody>
      </p:sp>
      <p:sp>
        <p:nvSpPr>
          <p:cNvPr id="2097" name="Text Box 49"/>
          <p:cNvSpPr txBox="1">
            <a:spLocks noChangeArrowheads="1"/>
          </p:cNvSpPr>
          <p:nvPr/>
        </p:nvSpPr>
        <p:spPr bwMode="auto">
          <a:xfrm>
            <a:off x="17443773" y="2619296"/>
            <a:ext cx="2489200" cy="139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endParaRPr lang="en-US" altLang="en-US" b="1" dirty="0"/>
          </a:p>
          <a:p>
            <a:pPr algn="ctr">
              <a:spcBef>
                <a:spcPct val="50000"/>
              </a:spcBef>
            </a:pPr>
            <a:endParaRPr lang="en-US" altLang="en-US" sz="1900" dirty="0">
              <a:solidFill>
                <a:srgbClr val="FF0000"/>
              </a:solidFill>
            </a:endParaRPr>
          </a:p>
        </p:txBody>
      </p:sp>
      <p:sp>
        <p:nvSpPr>
          <p:cNvPr id="29" name="Text Box 9"/>
          <p:cNvSpPr txBox="1">
            <a:spLocks noChangeArrowheads="1"/>
          </p:cNvSpPr>
          <p:nvPr/>
        </p:nvSpPr>
        <p:spPr bwMode="auto">
          <a:xfrm>
            <a:off x="11168091" y="27144923"/>
            <a:ext cx="9695702" cy="41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just" eaLnBrk="0" hangingPunct="0">
              <a:lnSpc>
                <a:spcPct val="70000"/>
              </a:lnSpc>
            </a:pPr>
            <a:endParaRPr lang="en-US" altLang="en-US" sz="1600" dirty="0">
              <a:latin typeface="Calibri"/>
              <a:cs typeface="Calibri"/>
            </a:endParaRPr>
          </a:p>
          <a:p>
            <a:pPr algn="just" eaLnBrk="0" hangingPunct="0">
              <a:lnSpc>
                <a:spcPct val="70000"/>
              </a:lnSpc>
            </a:pPr>
            <a:endParaRPr lang="en-US" altLang="en-US" sz="1600" dirty="0">
              <a:latin typeface="Calibri"/>
              <a:cs typeface="Calibri"/>
            </a:endParaRPr>
          </a:p>
        </p:txBody>
      </p:sp>
      <p:sp>
        <p:nvSpPr>
          <p:cNvPr id="9" name="Rectangle 8"/>
          <p:cNvSpPr/>
          <p:nvPr/>
        </p:nvSpPr>
        <p:spPr>
          <a:xfrm>
            <a:off x="11042798" y="6841433"/>
            <a:ext cx="9986081" cy="553998"/>
          </a:xfrm>
          <a:prstGeom prst="rect">
            <a:avLst/>
          </a:prstGeom>
        </p:spPr>
        <p:txBody>
          <a:bodyPr wrap="square">
            <a:spAutoFit/>
          </a:bodyPr>
          <a:lstStyle/>
          <a:p>
            <a:pPr algn="l"/>
            <a:endParaRPr lang="en-IE" sz="3000" dirty="0"/>
          </a:p>
        </p:txBody>
      </p:sp>
      <p:sp>
        <p:nvSpPr>
          <p:cNvPr id="46" name="Rectangle 45"/>
          <p:cNvSpPr/>
          <p:nvPr/>
        </p:nvSpPr>
        <p:spPr>
          <a:xfrm>
            <a:off x="11027116" y="12951761"/>
            <a:ext cx="9986081" cy="553998"/>
          </a:xfrm>
          <a:prstGeom prst="rect">
            <a:avLst/>
          </a:prstGeom>
        </p:spPr>
        <p:txBody>
          <a:bodyPr wrap="square">
            <a:spAutoFit/>
          </a:bodyPr>
          <a:lstStyle/>
          <a:p>
            <a:pPr algn="l"/>
            <a:endParaRPr lang="en-IE" sz="3000" dirty="0"/>
          </a:p>
        </p:txBody>
      </p:sp>
      <p:sp>
        <p:nvSpPr>
          <p:cNvPr id="12" name="Rectangle 11"/>
          <p:cNvSpPr/>
          <p:nvPr/>
        </p:nvSpPr>
        <p:spPr>
          <a:xfrm>
            <a:off x="11018686" y="18464296"/>
            <a:ext cx="10047546" cy="553998"/>
          </a:xfrm>
          <a:prstGeom prst="rect">
            <a:avLst/>
          </a:prstGeom>
        </p:spPr>
        <p:txBody>
          <a:bodyPr wrap="square">
            <a:spAutoFit/>
          </a:bodyPr>
          <a:lstStyle/>
          <a:p>
            <a:pPr algn="l"/>
            <a:endParaRPr lang="en-IE" sz="3000" dirty="0"/>
          </a:p>
        </p:txBody>
      </p:sp>
      <p:pic>
        <p:nvPicPr>
          <p:cNvPr id="6" name="Picture 5" descr="Screen Shot 2018-11-17 at 12.30.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51" y="449521"/>
            <a:ext cx="4938467" cy="2551934"/>
          </a:xfrm>
          <a:prstGeom prst="rect">
            <a:avLst/>
          </a:prstGeom>
        </p:spPr>
      </p:pic>
      <p:sp>
        <p:nvSpPr>
          <p:cNvPr id="7" name="TextBox 6"/>
          <p:cNvSpPr txBox="1"/>
          <p:nvPr/>
        </p:nvSpPr>
        <p:spPr>
          <a:xfrm>
            <a:off x="326510" y="4665243"/>
            <a:ext cx="9669563" cy="6368988"/>
          </a:xfrm>
          <a:prstGeom prst="rect">
            <a:avLst/>
          </a:prstGeom>
          <a:noFill/>
        </p:spPr>
        <p:txBody>
          <a:bodyPr wrap="square" rtlCol="0">
            <a:spAutoFit/>
          </a:bodyPr>
          <a:lstStyle/>
          <a:p>
            <a:pPr algn="just">
              <a:lnSpc>
                <a:spcPct val="150000"/>
              </a:lnSpc>
            </a:pPr>
            <a:r>
              <a:rPr lang="en-IE" sz="2500" dirty="0"/>
              <a:t>Early medical abortion (EMA) was introduced in the Republic of Ireland on 1</a:t>
            </a:r>
            <a:r>
              <a:rPr lang="en-IE" sz="2500" baseline="30000" dirty="0"/>
              <a:t>st</a:t>
            </a:r>
            <a:r>
              <a:rPr lang="en-IE" sz="2500" dirty="0"/>
              <a:t> January 2019.</a:t>
            </a:r>
            <a:r>
              <a:rPr lang="en-IE" sz="2500" baseline="30000" dirty="0"/>
              <a:t>1</a:t>
            </a:r>
            <a:r>
              <a:rPr lang="en-IE" sz="2500" dirty="0"/>
              <a:t> The majority of EMA is carried out in primary care under 10 weeks’ gestation. As per national clinical guidelines, an ultrasound is not mandatory prior to EMA provided no risk factors or clinical concerns for ectopic pregnancy are present.</a:t>
            </a:r>
            <a:r>
              <a:rPr lang="en-IE" sz="2500" baseline="30000" dirty="0"/>
              <a:t>1</a:t>
            </a:r>
            <a:r>
              <a:rPr lang="en-IE" sz="2500" dirty="0"/>
              <a:t> If an ultrasound is required, a referral pathway from the community exists. Ectopic pregnancy following EMA is rare (approx. 7/100,000).</a:t>
            </a:r>
            <a:r>
              <a:rPr lang="en-IE" sz="2500" baseline="30000" dirty="0"/>
              <a:t>2</a:t>
            </a:r>
            <a:r>
              <a:rPr lang="en-IE" sz="2500" dirty="0"/>
              <a:t> Ectopic pregnancy continuing into the second trimester is even rarer</a:t>
            </a:r>
            <a:r>
              <a:rPr lang="en-IE" sz="2500" dirty="0">
                <a:solidFill>
                  <a:srgbClr val="FF0000"/>
                </a:solidFill>
              </a:rPr>
              <a:t> </a:t>
            </a:r>
            <a:r>
              <a:rPr lang="en-IE" sz="2500" dirty="0"/>
              <a:t>and can be associated with significant morbidity and mortality.</a:t>
            </a:r>
            <a:r>
              <a:rPr lang="en-IE" sz="2500" baseline="30000" dirty="0"/>
              <a:t>3</a:t>
            </a:r>
          </a:p>
          <a:p>
            <a:pPr>
              <a:lnSpc>
                <a:spcPct val="150000"/>
              </a:lnSpc>
            </a:pPr>
            <a:endParaRPr lang="en-IE" sz="2500" dirty="0"/>
          </a:p>
        </p:txBody>
      </p:sp>
      <p:sp>
        <p:nvSpPr>
          <p:cNvPr id="10" name="Rectangle 9"/>
          <p:cNvSpPr/>
          <p:nvPr/>
        </p:nvSpPr>
        <p:spPr>
          <a:xfrm>
            <a:off x="440103" y="11218560"/>
            <a:ext cx="9669563" cy="18487690"/>
          </a:xfrm>
          <a:prstGeom prst="rect">
            <a:avLst/>
          </a:prstGeom>
        </p:spPr>
        <p:txBody>
          <a:bodyPr wrap="square">
            <a:spAutoFit/>
          </a:bodyPr>
          <a:lstStyle/>
          <a:p>
            <a:pPr algn="just">
              <a:lnSpc>
                <a:spcPct val="150000"/>
              </a:lnSpc>
            </a:pPr>
            <a:r>
              <a:rPr lang="pt-PT" sz="2500" dirty="0"/>
              <a:t>A </a:t>
            </a:r>
            <a:r>
              <a:rPr lang="en-GB" sz="2500" dirty="0"/>
              <a:t>35 year old woman was referred from primary 17 days following EMA with a positive pregnancy test. She had three previous vaginal deliveries and a seven week spontaneous miscarriage in the preceding year. She had recently undergone a sleeve gastrectomy, after which her menstrual cycle was noted to be erratic. The contraceptive patch was being used for contraception. </a:t>
            </a:r>
          </a:p>
          <a:p>
            <a:pPr algn="just">
              <a:lnSpc>
                <a:spcPct val="150000"/>
              </a:lnSpc>
            </a:pPr>
            <a:r>
              <a:rPr lang="en-GB" sz="2500" dirty="0"/>
              <a:t>At presentation for EMA in primary care, she was noted to be 6+3 weeks gestation based on her last menstrual period, and had a heavy bleed following mifepristone/misoprostol administration. </a:t>
            </a:r>
          </a:p>
          <a:p>
            <a:pPr algn="just">
              <a:lnSpc>
                <a:spcPct val="150000"/>
              </a:lnSpc>
            </a:pPr>
            <a:r>
              <a:rPr lang="en-GB" sz="2500" dirty="0"/>
              <a:t>Upon review in secondary care, an ultrasound demonstrated an ongoing pregnancy that was extra-uterine and measuring 14 weeks by biparietal diameter (See Image ½). Given the advanced gestation, the exact location of the pregnancy was difficult to establish but it appeared to be situated in the Pouch of Douglas, in close approximation to the rectum and iliac vessels.</a:t>
            </a:r>
          </a:p>
          <a:p>
            <a:pPr algn="just">
              <a:lnSpc>
                <a:spcPct val="150000"/>
              </a:lnSpc>
            </a:pPr>
            <a:r>
              <a:rPr lang="en-GB" sz="2500" dirty="0"/>
              <a:t>A multi-disciplinary team was convened and a decision was made for diagnostic laparoscopy, with consent to proceed to laparotomy, unilateral salpingo-oophorectomy and/or hysterectomy given the uncertain location of pregnancy location and vasculature.</a:t>
            </a:r>
          </a:p>
          <a:p>
            <a:pPr>
              <a:lnSpc>
                <a:spcPct val="150000"/>
              </a:lnSpc>
            </a:pPr>
            <a:endParaRPr lang="en-GB" sz="2500" dirty="0"/>
          </a:p>
          <a:p>
            <a:pPr algn="just">
              <a:lnSpc>
                <a:spcPct val="150000"/>
              </a:lnSpc>
            </a:pPr>
            <a:endParaRPr lang="en-GB" sz="2500" dirty="0"/>
          </a:p>
          <a:p>
            <a:pPr algn="just">
              <a:lnSpc>
                <a:spcPct val="150000"/>
              </a:lnSpc>
            </a:pPr>
            <a:r>
              <a:rPr lang="en-GB" sz="2500" dirty="0"/>
              <a:t>A surgical team with complex laparoscopic surgical expertise was assembled, and during a four-port laparoscopy, a large left ectopic pregnancy was detected in the left fallopian tube, resting on the floor of the Pouch of Douglas (Figure 3 and 4). Significant haematoperitoneum was detected during initial pelvic exploration, and the operation proceeded with a left salpingectomy, with a blood loss of 600ml. One unit of red cells were administered post-operatively and a full recovery was made by the patient. </a:t>
            </a:r>
            <a:endParaRPr lang="en-IE" sz="2500" dirty="0"/>
          </a:p>
          <a:p>
            <a:pPr>
              <a:lnSpc>
                <a:spcPct val="150000"/>
              </a:lnSpc>
            </a:pPr>
            <a:endParaRPr lang="en-GB" sz="2500" dirty="0"/>
          </a:p>
          <a:p>
            <a:pPr>
              <a:lnSpc>
                <a:spcPct val="150000"/>
              </a:lnSpc>
            </a:pPr>
            <a:endParaRPr lang="en-GB" sz="2500" dirty="0"/>
          </a:p>
          <a:p>
            <a:pPr>
              <a:lnSpc>
                <a:spcPct val="150000"/>
              </a:lnSpc>
            </a:pPr>
            <a:endParaRPr lang="en-IE" sz="2500" dirty="0"/>
          </a:p>
        </p:txBody>
      </p:sp>
      <p:sp>
        <p:nvSpPr>
          <p:cNvPr id="13" name="TextBox 12"/>
          <p:cNvSpPr txBox="1"/>
          <p:nvPr/>
        </p:nvSpPr>
        <p:spPr>
          <a:xfrm>
            <a:off x="691002" y="21328990"/>
            <a:ext cx="8833624" cy="984885"/>
          </a:xfrm>
          <a:prstGeom prst="rect">
            <a:avLst/>
          </a:prstGeom>
          <a:noFill/>
        </p:spPr>
        <p:txBody>
          <a:bodyPr wrap="square" rtlCol="0">
            <a:spAutoFit/>
          </a:bodyPr>
          <a:lstStyle/>
          <a:p>
            <a:endParaRPr lang="en-US" dirty="0"/>
          </a:p>
        </p:txBody>
      </p:sp>
      <p:sp>
        <p:nvSpPr>
          <p:cNvPr id="41" name="TextBox 40"/>
          <p:cNvSpPr txBox="1"/>
          <p:nvPr/>
        </p:nvSpPr>
        <p:spPr>
          <a:xfrm>
            <a:off x="11507251" y="7473735"/>
            <a:ext cx="9113760" cy="984885"/>
          </a:xfrm>
          <a:prstGeom prst="rect">
            <a:avLst/>
          </a:prstGeom>
          <a:noFill/>
        </p:spPr>
        <p:txBody>
          <a:bodyPr wrap="square" rtlCol="0">
            <a:spAutoFit/>
          </a:bodyPr>
          <a:lstStyle/>
          <a:p>
            <a:endParaRPr lang="en-US" dirty="0"/>
          </a:p>
        </p:txBody>
      </p:sp>
      <p:sp>
        <p:nvSpPr>
          <p:cNvPr id="43" name="Rectangle 42"/>
          <p:cNvSpPr/>
          <p:nvPr/>
        </p:nvSpPr>
        <p:spPr>
          <a:xfrm>
            <a:off x="11176537" y="15120243"/>
            <a:ext cx="9631230" cy="553998"/>
          </a:xfrm>
          <a:prstGeom prst="rect">
            <a:avLst/>
          </a:prstGeom>
        </p:spPr>
        <p:txBody>
          <a:bodyPr wrap="square">
            <a:spAutoFit/>
          </a:bodyPr>
          <a:lstStyle/>
          <a:p>
            <a:endParaRPr lang="en-IE" sz="3000" dirty="0"/>
          </a:p>
        </p:txBody>
      </p:sp>
      <p:sp>
        <p:nvSpPr>
          <p:cNvPr id="18" name="TextBox 17"/>
          <p:cNvSpPr txBox="1"/>
          <p:nvPr/>
        </p:nvSpPr>
        <p:spPr>
          <a:xfrm>
            <a:off x="10611785" y="5057951"/>
            <a:ext cx="10309709" cy="8171468"/>
          </a:xfrm>
          <a:prstGeom prst="rect">
            <a:avLst/>
          </a:prstGeom>
          <a:noFill/>
        </p:spPr>
        <p:txBody>
          <a:bodyPr wrap="square" rtlCol="0">
            <a:spAutoFit/>
          </a:bodyPr>
          <a:lstStyle/>
          <a:p>
            <a:pPr algn="just">
              <a:lnSpc>
                <a:spcPct val="150000"/>
              </a:lnSpc>
            </a:pPr>
            <a:r>
              <a:rPr lang="en-GB" sz="2500" dirty="0"/>
              <a:t>We discuss the unprecedented presentation of an unruptured second trimester tubal ectopic pregnancy following an unsuccessful EMA. </a:t>
            </a:r>
          </a:p>
          <a:p>
            <a:pPr algn="just">
              <a:lnSpc>
                <a:spcPct val="150000"/>
              </a:lnSpc>
            </a:pPr>
            <a:r>
              <a:rPr lang="en-GB" sz="2500" dirty="0"/>
              <a:t>Issues which this case highlights:</a:t>
            </a:r>
          </a:p>
          <a:p>
            <a:pPr marL="342900" indent="-342900" algn="just">
              <a:lnSpc>
                <a:spcPct val="150000"/>
              </a:lnSpc>
              <a:buFontTx/>
              <a:buChar char="-"/>
            </a:pPr>
            <a:r>
              <a:rPr lang="en-GB" sz="2500" dirty="0"/>
              <a:t>While ultrasound is not a pre-requisite, it should have been considered in this case due to</a:t>
            </a:r>
            <a:r>
              <a:rPr lang="en-GB" sz="2500" dirty="0">
                <a:solidFill>
                  <a:srgbClr val="FF0000"/>
                </a:solidFill>
              </a:rPr>
              <a:t> </a:t>
            </a:r>
            <a:r>
              <a:rPr lang="en-GB" sz="2500" dirty="0"/>
              <a:t>multiple risk factors including an irregular menstrual cycle and recent surgical history. </a:t>
            </a:r>
          </a:p>
          <a:p>
            <a:pPr marL="342900" indent="-342900" algn="just">
              <a:lnSpc>
                <a:spcPct val="150000"/>
              </a:lnSpc>
              <a:buFontTx/>
              <a:buChar char="-"/>
            </a:pPr>
            <a:r>
              <a:rPr lang="en-GB" sz="2500" dirty="0"/>
              <a:t>EMA was inadvertently administered at 11 weeks’ gestation, and thus a lower dose of medication was administered resulting in a higher likelihood of failure. </a:t>
            </a:r>
          </a:p>
          <a:p>
            <a:pPr marL="342900" indent="-342900" algn="just">
              <a:lnSpc>
                <a:spcPct val="150000"/>
              </a:lnSpc>
              <a:buFontTx/>
              <a:buChar char="-"/>
            </a:pPr>
            <a:r>
              <a:rPr lang="en-GB" sz="2500" dirty="0"/>
              <a:t>The recent bariatric surgery may also have limited the absorption of the medical protocol utilised.</a:t>
            </a:r>
          </a:p>
          <a:p>
            <a:pPr marL="342900" indent="-342900" algn="just">
              <a:lnSpc>
                <a:spcPct val="150000"/>
              </a:lnSpc>
              <a:buFontTx/>
              <a:buChar char="-"/>
            </a:pPr>
            <a:r>
              <a:rPr lang="en-GB" sz="2500" dirty="0"/>
              <a:t>Given this pregnancy was in the second trimester, it was difficult to delineate the origin of the pregnancy, demonstrating the importance of a consistent, systematic approach to ultrasound</a:t>
            </a:r>
          </a:p>
        </p:txBody>
      </p:sp>
      <p:sp>
        <p:nvSpPr>
          <p:cNvPr id="47" name="AutoShape 4"/>
          <p:cNvSpPr>
            <a:spLocks noChangeArrowheads="1"/>
          </p:cNvSpPr>
          <p:nvPr/>
        </p:nvSpPr>
        <p:spPr bwMode="auto">
          <a:xfrm>
            <a:off x="182566" y="28295756"/>
            <a:ext cx="20798495" cy="175813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63" tIns="45680" rIns="91363" bIns="45680" anchor="ctr"/>
          <a:lstStyle/>
          <a:p>
            <a:endParaRPr lang="en-US" dirty="0"/>
          </a:p>
        </p:txBody>
      </p:sp>
      <p:sp>
        <p:nvSpPr>
          <p:cNvPr id="19" name="TextBox 18"/>
          <p:cNvSpPr txBox="1"/>
          <p:nvPr/>
        </p:nvSpPr>
        <p:spPr>
          <a:xfrm>
            <a:off x="1225297" y="28313744"/>
            <a:ext cx="19343870" cy="1815882"/>
          </a:xfrm>
          <a:prstGeom prst="rect">
            <a:avLst/>
          </a:prstGeom>
          <a:noFill/>
        </p:spPr>
        <p:txBody>
          <a:bodyPr wrap="square" rtlCol="0">
            <a:spAutoFit/>
          </a:bodyPr>
          <a:lstStyle/>
          <a:p>
            <a:r>
              <a:rPr lang="en-US" sz="1600" b="1" dirty="0"/>
              <a:t>References:</a:t>
            </a:r>
          </a:p>
          <a:p>
            <a:r>
              <a:rPr lang="en-GB" sz="1600" b="1" baseline="30000" dirty="0"/>
              <a:t>1 </a:t>
            </a:r>
            <a:r>
              <a:rPr lang="en-GB" sz="1600" dirty="0"/>
              <a:t>Termination of pregnancy under 12 weeks. Institute of Obstetricians and Gynaecologists, Royal College of Physicians, Version 1.0, Published December 2018.</a:t>
            </a:r>
            <a:r>
              <a:rPr lang="en-IE" sz="1600" dirty="0"/>
              <a:t> </a:t>
            </a:r>
            <a:endParaRPr lang="en-GB" sz="1600" b="1" baseline="30000" dirty="0"/>
          </a:p>
          <a:p>
            <a:r>
              <a:rPr lang="en-GB" sz="1600" b="1" baseline="30000" dirty="0"/>
              <a:t>2 </a:t>
            </a:r>
            <a:r>
              <a:rPr lang="en-GB" sz="1600" dirty="0"/>
              <a:t>Department of Health: Regulation of Termination of Pregnancy Act 2018</a:t>
            </a:r>
            <a:r>
              <a:rPr lang="en-IE" sz="1600" dirty="0"/>
              <a:t> </a:t>
            </a:r>
            <a:endParaRPr lang="en-GB" sz="1600" b="1" baseline="30000" dirty="0"/>
          </a:p>
          <a:p>
            <a:r>
              <a:rPr lang="en-GB" sz="1600" b="1" baseline="30000" dirty="0"/>
              <a:t>3 </a:t>
            </a:r>
            <a:r>
              <a:rPr lang="en-IE" sz="1600" dirty="0"/>
              <a:t>Cleland K., Creinin M.D., Nucatola D., Nshom M. &amp; Trussell J. Significant adverse events and</a:t>
            </a:r>
            <a:r>
              <a:rPr lang="en-GB" sz="1600" dirty="0"/>
              <a:t> outcomes after medical abortion. Obstet Gynecol 2013; 121 (1): 166-171</a:t>
            </a:r>
            <a:r>
              <a:rPr lang="en-IE" sz="1600" dirty="0"/>
              <a:t> </a:t>
            </a:r>
            <a:endParaRPr lang="en-GB" sz="1600" b="1" baseline="30000" dirty="0"/>
          </a:p>
          <a:p>
            <a:r>
              <a:rPr lang="en-GB" sz="1600" b="1" baseline="30000" dirty="0"/>
              <a:t>4 </a:t>
            </a:r>
            <a:r>
              <a:rPr lang="en-GB" sz="1600" dirty="0"/>
              <a:t>Knight M, Bunch K, Tuffnell D, Shakespeare J, Kotnis R, Kenyon S, Kurinczuk JJ (Eds.) on behalf of MBRRACE-UK. Saving Lives, Improving Mothers’ Care - Lessons learned to inform maternity care from the UK and Ireland Confidential Enquiries into Maternal Deaths and Morbidity 2015-17. Oxford: National Perinatal Epidemiology Unit, University of Oxford 2019. </a:t>
            </a:r>
            <a:endParaRPr lang="en-US" sz="1600" b="1" dirty="0"/>
          </a:p>
          <a:p>
            <a:endParaRPr lang="en-US" sz="1600" b="1" dirty="0"/>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4780" y="553144"/>
            <a:ext cx="2844387" cy="2844387"/>
          </a:xfrm>
          <a:prstGeom prst="rect">
            <a:avLst/>
          </a:prstGeom>
        </p:spPr>
      </p:pic>
      <p:sp>
        <p:nvSpPr>
          <p:cNvPr id="37" name="TextBox 36">
            <a:extLst>
              <a:ext uri="{FF2B5EF4-FFF2-40B4-BE49-F238E27FC236}">
                <a16:creationId xmlns:a16="http://schemas.microsoft.com/office/drawing/2014/main" id="{797DC75B-E60B-EA48-B29D-7E3ECC62237F}"/>
              </a:ext>
            </a:extLst>
          </p:cNvPr>
          <p:cNvSpPr txBox="1"/>
          <p:nvPr/>
        </p:nvSpPr>
        <p:spPr>
          <a:xfrm>
            <a:off x="11336179" y="14838439"/>
            <a:ext cx="8983029" cy="1015663"/>
          </a:xfrm>
          <a:prstGeom prst="rect">
            <a:avLst/>
          </a:prstGeom>
          <a:noFill/>
        </p:spPr>
        <p:txBody>
          <a:bodyPr wrap="square" rtlCol="0">
            <a:spAutoFit/>
          </a:bodyPr>
          <a:lstStyle/>
          <a:p>
            <a:r>
              <a:rPr lang="en-US" sz="2000" b="1" dirty="0"/>
              <a:t>Figures 1 and 2 : Transabdominal ultrasound images of ectopic pregnancy. </a:t>
            </a:r>
          </a:p>
          <a:p>
            <a:endParaRPr lang="en-US" sz="2000" b="1" dirty="0"/>
          </a:p>
        </p:txBody>
      </p:sp>
      <p:sp>
        <p:nvSpPr>
          <p:cNvPr id="38" name="Text Box 42">
            <a:extLst>
              <a:ext uri="{FF2B5EF4-FFF2-40B4-BE49-F238E27FC236}">
                <a16:creationId xmlns:a16="http://schemas.microsoft.com/office/drawing/2014/main" id="{485FEAD0-C389-5C49-A9E0-64143213098C}"/>
              </a:ext>
            </a:extLst>
          </p:cNvPr>
          <p:cNvSpPr txBox="1">
            <a:spLocks noChangeArrowheads="1"/>
          </p:cNvSpPr>
          <p:nvPr/>
        </p:nvSpPr>
        <p:spPr bwMode="auto">
          <a:xfrm>
            <a:off x="1225297" y="22331863"/>
            <a:ext cx="8179972" cy="90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442" tIns="30726" rIns="61442" bIns="30726">
            <a:spAutoFit/>
          </a:bodyPr>
          <a:lstStyle>
            <a:lvl1pPr algn="l" defTabSz="2952750">
              <a:defRPr>
                <a:solidFill>
                  <a:schemeClr val="tx1"/>
                </a:solidFill>
                <a:latin typeface="Arial" charset="0"/>
              </a:defRPr>
            </a:lvl1pPr>
            <a:lvl2pPr marL="306388" algn="l" defTabSz="2952750">
              <a:defRPr>
                <a:solidFill>
                  <a:schemeClr val="tx1"/>
                </a:solidFill>
                <a:latin typeface="Arial" charset="0"/>
              </a:defRPr>
            </a:lvl2pPr>
            <a:lvl3pPr marL="614363" algn="l" defTabSz="2952750">
              <a:defRPr>
                <a:solidFill>
                  <a:schemeClr val="tx1"/>
                </a:solidFill>
                <a:latin typeface="Arial" charset="0"/>
              </a:defRPr>
            </a:lvl3pPr>
            <a:lvl4pPr marL="922338" algn="l" defTabSz="2952750">
              <a:defRPr>
                <a:solidFill>
                  <a:schemeClr val="tx1"/>
                </a:solidFill>
                <a:latin typeface="Arial" charset="0"/>
              </a:defRPr>
            </a:lvl4pPr>
            <a:lvl5pPr marL="1230313" algn="l" defTabSz="2952750">
              <a:defRPr>
                <a:solidFill>
                  <a:schemeClr val="tx1"/>
                </a:solidFill>
                <a:latin typeface="Arial" charset="0"/>
              </a:defRPr>
            </a:lvl5pPr>
            <a:lvl6pPr marL="1687513" defTabSz="2952750" fontAlgn="base">
              <a:spcBef>
                <a:spcPct val="0"/>
              </a:spcBef>
              <a:spcAft>
                <a:spcPct val="0"/>
              </a:spcAft>
              <a:defRPr>
                <a:solidFill>
                  <a:schemeClr val="tx1"/>
                </a:solidFill>
                <a:latin typeface="Arial" charset="0"/>
              </a:defRPr>
            </a:lvl6pPr>
            <a:lvl7pPr marL="2144713" defTabSz="2952750" fontAlgn="base">
              <a:spcBef>
                <a:spcPct val="0"/>
              </a:spcBef>
              <a:spcAft>
                <a:spcPct val="0"/>
              </a:spcAft>
              <a:defRPr>
                <a:solidFill>
                  <a:schemeClr val="tx1"/>
                </a:solidFill>
                <a:latin typeface="Arial" charset="0"/>
              </a:defRPr>
            </a:lvl7pPr>
            <a:lvl8pPr marL="2601913" defTabSz="2952750" fontAlgn="base">
              <a:spcBef>
                <a:spcPct val="0"/>
              </a:spcBef>
              <a:spcAft>
                <a:spcPct val="0"/>
              </a:spcAft>
              <a:defRPr>
                <a:solidFill>
                  <a:schemeClr val="tx1"/>
                </a:solidFill>
                <a:latin typeface="Arial" charset="0"/>
              </a:defRPr>
            </a:lvl8pPr>
            <a:lvl9pPr marL="3059113" defTabSz="2952750" fontAlgn="base">
              <a:spcBef>
                <a:spcPct val="0"/>
              </a:spcBef>
              <a:spcAft>
                <a:spcPct val="0"/>
              </a:spcAft>
              <a:defRPr>
                <a:solidFill>
                  <a:schemeClr val="tx1"/>
                </a:solidFill>
                <a:latin typeface="Arial" charset="0"/>
              </a:defRPr>
            </a:lvl9pPr>
          </a:lstStyle>
          <a:p>
            <a:pPr algn="ctr">
              <a:spcBef>
                <a:spcPct val="50000"/>
              </a:spcBef>
            </a:pPr>
            <a:r>
              <a:rPr lang="en-US" altLang="en-US" sz="5500" b="1" dirty="0">
                <a:latin typeface="Calibri"/>
                <a:cs typeface="Calibri"/>
              </a:rPr>
              <a:t>Treatment</a:t>
            </a:r>
          </a:p>
        </p:txBody>
      </p:sp>
      <p:pic>
        <p:nvPicPr>
          <p:cNvPr id="3" name="Picture 2" descr="A picture containing indoor, food, sitting, table&#10;&#10;Description automatically generated">
            <a:extLst>
              <a:ext uri="{FF2B5EF4-FFF2-40B4-BE49-F238E27FC236}">
                <a16:creationId xmlns:a16="http://schemas.microsoft.com/office/drawing/2014/main" id="{3532100B-0C16-5747-8972-DFC552CEAE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41903" y="22037851"/>
            <a:ext cx="4947397" cy="4690462"/>
          </a:xfrm>
          <a:prstGeom prst="rect">
            <a:avLst/>
          </a:prstGeom>
        </p:spPr>
      </p:pic>
      <p:pic>
        <p:nvPicPr>
          <p:cNvPr id="15" name="Picture 14" descr="A picture containing food, sitting, plate, table&#10;&#10;Description automatically generated">
            <a:extLst>
              <a:ext uri="{FF2B5EF4-FFF2-40B4-BE49-F238E27FC236}">
                <a16:creationId xmlns:a16="http://schemas.microsoft.com/office/drawing/2014/main" id="{39976453-7D93-6F46-B9AB-169F8F4742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4928" y="22052644"/>
            <a:ext cx="4977277" cy="4690462"/>
          </a:xfrm>
          <a:prstGeom prst="rect">
            <a:avLst/>
          </a:prstGeom>
        </p:spPr>
      </p:pic>
      <p:pic>
        <p:nvPicPr>
          <p:cNvPr id="31" name="Picture 30">
            <a:extLst>
              <a:ext uri="{FF2B5EF4-FFF2-40B4-BE49-F238E27FC236}">
                <a16:creationId xmlns:a16="http://schemas.microsoft.com/office/drawing/2014/main" id="{3066C950-F395-A44E-BDE0-0CEDE47941E5}"/>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94194" y="16409639"/>
            <a:ext cx="4977276" cy="3956856"/>
          </a:xfrm>
          <a:prstGeom prst="rect">
            <a:avLst/>
          </a:prstGeom>
          <a:noFill/>
        </p:spPr>
      </p:pic>
      <p:pic>
        <p:nvPicPr>
          <p:cNvPr id="32" name="Picture 31">
            <a:extLst>
              <a:ext uri="{FF2B5EF4-FFF2-40B4-BE49-F238E27FC236}">
                <a16:creationId xmlns:a16="http://schemas.microsoft.com/office/drawing/2014/main" id="{18F95577-000D-EF47-89FA-392C1D245BFE}"/>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901375" y="16482140"/>
            <a:ext cx="4870806" cy="3956856"/>
          </a:xfrm>
          <a:prstGeom prst="rect">
            <a:avLst/>
          </a:prstGeom>
          <a:noFill/>
        </p:spPr>
      </p:pic>
      <p:sp>
        <p:nvSpPr>
          <p:cNvPr id="33" name="TextBox 32">
            <a:extLst>
              <a:ext uri="{FF2B5EF4-FFF2-40B4-BE49-F238E27FC236}">
                <a16:creationId xmlns:a16="http://schemas.microsoft.com/office/drawing/2014/main" id="{B713E9D3-5EC1-3844-B720-60935AC3E77B}"/>
              </a:ext>
            </a:extLst>
          </p:cNvPr>
          <p:cNvSpPr txBox="1"/>
          <p:nvPr/>
        </p:nvSpPr>
        <p:spPr>
          <a:xfrm>
            <a:off x="11027116" y="20941570"/>
            <a:ext cx="8983029" cy="1015663"/>
          </a:xfrm>
          <a:prstGeom prst="rect">
            <a:avLst/>
          </a:prstGeom>
          <a:noFill/>
        </p:spPr>
        <p:txBody>
          <a:bodyPr wrap="square" rtlCol="0">
            <a:spAutoFit/>
          </a:bodyPr>
          <a:lstStyle/>
          <a:p>
            <a:r>
              <a:rPr lang="en-US" sz="2000" b="1" dirty="0"/>
              <a:t>Figures 3 and 4: Intraoperative images prior to salpingectomy.</a:t>
            </a:r>
          </a:p>
          <a:p>
            <a:endParaRPr lang="en-US" sz="2000" b="1" dirty="0"/>
          </a:p>
          <a:p>
            <a:endParaRPr lang="en-US" sz="2000" b="1" dirty="0"/>
          </a:p>
        </p:txBody>
      </p:sp>
    </p:spTree>
  </p:cSld>
  <p:clrMapOvr>
    <a:masterClrMapping/>
  </p:clrMapOvr>
</p:sld>
</file>

<file path=ppt/theme/theme1.xml><?xml version="1.0" encoding="utf-8"?>
<a:theme xmlns:a="http://schemas.openxmlformats.org/drawingml/2006/main" name="Default Design">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2952750" rtl="0" eaLnBrk="1" fontAlgn="base" latinLnBrk="0" hangingPunct="1">
          <a:lnSpc>
            <a:spcPct val="100000"/>
          </a:lnSpc>
          <a:spcBef>
            <a:spcPct val="0"/>
          </a:spcBef>
          <a:spcAft>
            <a:spcPct val="0"/>
          </a:spcAft>
          <a:buClrTx/>
          <a:buSzTx/>
          <a:buFontTx/>
          <a:buNone/>
          <a:tabLst/>
          <a:defRPr kumimoji="0" lang="en-US" altLang="en-US" sz="5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SM Document" ma:contentTypeID="0x010100781FF2BE60EEEB418E2664451213F77A00721EF79AF5D40F46920958BAA75D5046" ma:contentTypeVersion="14" ma:contentTypeDescription="" ma:contentTypeScope="" ma:versionID="af517d9dfb440d7014b5a09b5bea951c">
  <xsd:schema xmlns:xsd="http://www.w3.org/2001/XMLSchema" xmlns:xs="http://www.w3.org/2001/XMLSchema" xmlns:p="http://schemas.microsoft.com/office/2006/metadata/properties" xmlns:ns2="955e8c58-e7a4-47fd-ba8b-ff0752dc4d43" xmlns:ns3="c9f032c1-e223-4c38-ab65-db5049232575" targetNamespace="http://schemas.microsoft.com/office/2006/metadata/properties" ma:root="true" ma:fieldsID="4ed680f14c6e41d90745b095613ef6b5" ns2:_="" ns3:_="">
    <xsd:import namespace="955e8c58-e7a4-47fd-ba8b-ff0752dc4d43"/>
    <xsd:import namespace="c9f032c1-e223-4c38-ab65-db50492325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e8c58-e7a4-47fd-ba8b-ff0752dc4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f032c1-e223-4c38-ab65-db50492325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C96AFC-292C-4437-8E78-8D3882BDFF2F}"/>
</file>

<file path=customXml/itemProps2.xml><?xml version="1.0" encoding="utf-8"?>
<ds:datastoreItem xmlns:ds="http://schemas.openxmlformats.org/officeDocument/2006/customXml" ds:itemID="{33C70110-9284-46E6-882C-56458B115979}"/>
</file>

<file path=customXml/itemProps3.xml><?xml version="1.0" encoding="utf-8"?>
<ds:datastoreItem xmlns:ds="http://schemas.openxmlformats.org/officeDocument/2006/customXml" ds:itemID="{F3D2CA77-712A-4327-9FC0-0621878F649B}"/>
</file>

<file path=docProps/app.xml><?xml version="1.0" encoding="utf-8"?>
<Properties xmlns="http://schemas.openxmlformats.org/officeDocument/2006/extended-properties" xmlns:vt="http://schemas.openxmlformats.org/officeDocument/2006/docPropsVTypes">
  <Template>Advantage.thmx</Template>
  <TotalTime>761</TotalTime>
  <Words>727</Words>
  <Application>Microsoft Macintosh PowerPoint</Application>
  <PresentationFormat>Custom</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dc:creator>
  <dc:description>©MegaPrint Inc. 2009</dc:description>
  <cp:lastModifiedBy>Claire McCarthy</cp:lastModifiedBy>
  <cp:revision>82</cp:revision>
  <dcterms:created xsi:type="dcterms:W3CDTF">2008-12-04T00:20:37Z</dcterms:created>
  <dcterms:modified xsi:type="dcterms:W3CDTF">2020-10-06T14:57:31Z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0x010100781FF2BE60EEEB418E2664451213F77A00721EF79AF5D40F46920958BAA75D5046</vt:lpwstr>
  </property>
</Properties>
</file>