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Layouts/slideLayout2.xml" ContentType="application/vnd.openxmlformats-officedocument.presentationml.slideLayout+xml"/>
  <Override PartName="/ppt/slideMasters/slideMaster1.xml" ContentType="application/vnd.openxmlformats-officedocument.presentationml.slide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commentAuthors.xml" ContentType="application/vnd.openxmlformats-officedocument.presentationml.commentAuthors+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ppt/revisionInfo.xml" ContentType="application/vnd.ms-powerpoint.revisioninfo+xml"/>
  <Override PartName="/ppt/tags/tag3.xml" ContentType="application/vnd.openxmlformats-officedocument.presentationml.tags+xml"/>
  <Override PartName="/ppt/tags/tag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ppt/tags/tag6.xml" ContentType="application/vnd.openxmlformats-officedocument.presentationml.tags+xml"/>
  <Override PartName="/ppt/tags/tag1.xml" ContentType="application/vnd.openxmlformats-officedocument.presentationml.tags+xml"/>
  <Override PartName="/ppt/tags/tag4.xml" ContentType="application/vnd.openxmlformats-officedocument.presentationml.tag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ppt/tags/tag2.xml" ContentType="application/vnd.openxmlformats-officedocument.presentationml.tags+xml"/>
  <Override PartName="/ppt/tags/tag7.xml" ContentType="application/vnd.openxmlformats-officedocument.presentationml.tag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1"/>
  </p:notesMasterIdLst>
  <p:handoutMasterIdLst>
    <p:handoutMasterId r:id="rId12"/>
  </p:handoutMasterIdLst>
  <p:sldIdLst>
    <p:sldId id="511" r:id="rId5"/>
    <p:sldId id="514" r:id="rId6"/>
    <p:sldId id="328" r:id="rId7"/>
    <p:sldId id="335" r:id="rId8"/>
    <p:sldId id="562" r:id="rId9"/>
    <p:sldId id="329" r:id="rId10"/>
  </p:sldIdLst>
  <p:sldSz cx="12192000" cy="6858000"/>
  <p:notesSz cx="6858000" cy="9144000"/>
  <p:custDataLst>
    <p:tags r:id="rId1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gan Pepper" initials="MP" lastIdx="2" clrIdx="0">
    <p:extLst>
      <p:ext uri="{19B8F6BF-5375-455C-9EA6-DF929625EA0E}">
        <p15:presenceInfo xmlns:p15="http://schemas.microsoft.com/office/powerpoint/2012/main" userId="S::megan.pepper@mariestopes.org.uk::9c8f9645-672c-4cf6-ba48-c88e8923825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6037620-BF72-4F10-AD6B-C309F8440E98}" v="17" dt="2020-10-07T12:38:32.34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85" autoAdjust="0"/>
    <p:restoredTop sz="94660"/>
  </p:normalViewPr>
  <p:slideViewPr>
    <p:cSldViewPr snapToGrid="0">
      <p:cViewPr varScale="1">
        <p:scale>
          <a:sx n="81" d="100"/>
          <a:sy n="81" d="100"/>
        </p:scale>
        <p:origin x="658" y="62"/>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ags" Target="tags/tag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handoutMaster" Target="handoutMasters/handoutMaster1.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D8E02C9-9302-4EEB-B72A-47B0AA2EBED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8A2EC2A2-5C7A-4BB7-8560-B4762CEE835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79C473E-6EA4-4321-950A-334BAD237A91}" type="datetimeFigureOut">
              <a:rPr lang="en-GB" smtClean="0"/>
              <a:t>07/10/2020</a:t>
            </a:fld>
            <a:endParaRPr lang="en-GB" dirty="0"/>
          </a:p>
        </p:txBody>
      </p:sp>
      <p:sp>
        <p:nvSpPr>
          <p:cNvPr id="4" name="Footer Placeholder 3">
            <a:extLst>
              <a:ext uri="{FF2B5EF4-FFF2-40B4-BE49-F238E27FC236}">
                <a16:creationId xmlns:a16="http://schemas.microsoft.com/office/drawing/2014/main" id="{9394FB7E-EACD-41E0-B8E7-D575AA9D1AF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85496184-EA88-4EEA-906F-CBBA61AFB0D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B727D68-0D41-4FEE-B6B3-92AA0543DCBA}" type="slidenum">
              <a:rPr lang="en-GB" smtClean="0"/>
              <a:t>‹#›</a:t>
            </a:fld>
            <a:endParaRPr lang="en-GB" dirty="0"/>
          </a:p>
        </p:txBody>
      </p:sp>
    </p:spTree>
    <p:extLst>
      <p:ext uri="{BB962C8B-B14F-4D97-AF65-F5344CB8AC3E}">
        <p14:creationId xmlns:p14="http://schemas.microsoft.com/office/powerpoint/2010/main" val="13297499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9916C0-4A2C-49D5-830C-67F58FAF7F9B}" type="datetimeFigureOut">
              <a:rPr lang="en-GB" smtClean="0"/>
              <a:t>07/10/2020</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CD47D37-E485-45E3-B06B-795B919BA7AD}" type="slidenum">
              <a:rPr lang="en-GB" smtClean="0"/>
              <a:t>‹#›</a:t>
            </a:fld>
            <a:endParaRPr lang="en-GB" dirty="0"/>
          </a:p>
        </p:txBody>
      </p:sp>
    </p:spTree>
    <p:extLst>
      <p:ext uri="{BB962C8B-B14F-4D97-AF65-F5344CB8AC3E}">
        <p14:creationId xmlns:p14="http://schemas.microsoft.com/office/powerpoint/2010/main" val="35121525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CD47D37-E485-45E3-B06B-795B919BA7AD}" type="slidenum">
              <a:rPr lang="en-GB" smtClean="0"/>
              <a:t>1</a:t>
            </a:fld>
            <a:endParaRPr lang="en-GB" dirty="0"/>
          </a:p>
        </p:txBody>
      </p:sp>
    </p:spTree>
    <p:extLst>
      <p:ext uri="{BB962C8B-B14F-4D97-AF65-F5344CB8AC3E}">
        <p14:creationId xmlns:p14="http://schemas.microsoft.com/office/powerpoint/2010/main" val="1384169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Discussion points &gt; range of options&gt; not a full-scale proposal.</a:t>
            </a:r>
          </a:p>
          <a:p>
            <a:r>
              <a:rPr lang="en-GB" dirty="0"/>
              <a:t>Set the scene&gt; Help to build the business case</a:t>
            </a:r>
          </a:p>
        </p:txBody>
      </p:sp>
      <p:sp>
        <p:nvSpPr>
          <p:cNvPr id="4" name="Slide Number Placeholder 3"/>
          <p:cNvSpPr>
            <a:spLocks noGrp="1"/>
          </p:cNvSpPr>
          <p:nvPr>
            <p:ph type="sldNum" sz="quarter" idx="5"/>
          </p:nvPr>
        </p:nvSpPr>
        <p:spPr/>
        <p:txBody>
          <a:bodyPr/>
          <a:lstStyle/>
          <a:p>
            <a:fld id="{F1457ABF-1A55-4E22-926C-CB8B21E052E7}" type="slidenum">
              <a:rPr lang="en-GB" smtClean="0"/>
              <a:t>2</a:t>
            </a:fld>
            <a:endParaRPr lang="en-GB" dirty="0"/>
          </a:p>
        </p:txBody>
      </p:sp>
    </p:spTree>
    <p:extLst>
      <p:ext uri="{BB962C8B-B14F-4D97-AF65-F5344CB8AC3E}">
        <p14:creationId xmlns:p14="http://schemas.microsoft.com/office/powerpoint/2010/main" val="11183437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D26236-F85D-4E06-9727-029463FA728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B09C372-CF3D-4AE8-8AB8-1D4485F400C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813D2D4-9A4D-4C06-A25F-906BD088CBDA}"/>
              </a:ext>
            </a:extLst>
          </p:cNvPr>
          <p:cNvSpPr>
            <a:spLocks noGrp="1"/>
          </p:cNvSpPr>
          <p:nvPr>
            <p:ph type="dt" sz="half" idx="10"/>
          </p:nvPr>
        </p:nvSpPr>
        <p:spPr/>
        <p:txBody>
          <a:bodyPr/>
          <a:lstStyle/>
          <a:p>
            <a:fld id="{102E175E-12F0-4E19-9919-44054A1EE029}" type="datetime1">
              <a:rPr lang="en-GB" smtClean="0"/>
              <a:t>07/10/2020</a:t>
            </a:fld>
            <a:endParaRPr lang="en-GB" dirty="0"/>
          </a:p>
        </p:txBody>
      </p:sp>
      <p:sp>
        <p:nvSpPr>
          <p:cNvPr id="5" name="Footer Placeholder 4">
            <a:extLst>
              <a:ext uri="{FF2B5EF4-FFF2-40B4-BE49-F238E27FC236}">
                <a16:creationId xmlns:a16="http://schemas.microsoft.com/office/drawing/2014/main" id="{C0A736B8-28C0-4CDD-BBC0-A3CBA20CB9D2}"/>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E04C7799-BDF5-4AB0-956E-B14429CBE5D2}"/>
              </a:ext>
            </a:extLst>
          </p:cNvPr>
          <p:cNvSpPr>
            <a:spLocks noGrp="1"/>
          </p:cNvSpPr>
          <p:nvPr>
            <p:ph type="sldNum" sz="quarter" idx="12"/>
          </p:nvPr>
        </p:nvSpPr>
        <p:spPr/>
        <p:txBody>
          <a:bodyPr/>
          <a:lstStyle/>
          <a:p>
            <a:fld id="{7029E787-B1FE-4763-A050-12B326FAF8C6}" type="slidenum">
              <a:rPr lang="en-GB" smtClean="0"/>
              <a:t>‹#›</a:t>
            </a:fld>
            <a:endParaRPr lang="en-GB" dirty="0"/>
          </a:p>
        </p:txBody>
      </p:sp>
    </p:spTree>
    <p:extLst>
      <p:ext uri="{BB962C8B-B14F-4D97-AF65-F5344CB8AC3E}">
        <p14:creationId xmlns:p14="http://schemas.microsoft.com/office/powerpoint/2010/main" val="3753894462"/>
      </p:ext>
    </p:extLst>
  </p:cSld>
  <p:clrMapOvr>
    <a:masterClrMapping/>
  </p:clrMapOvr>
  <mc:AlternateContent xmlns:mc="http://schemas.openxmlformats.org/markup-compatibility/2006" xmlns:p14="http://schemas.microsoft.com/office/powerpoint/2010/main">
    <mc:Choice Requires="p14">
      <p:transition spd="slow" p14:dur="13000" advClick="0" advTm="12000"/>
    </mc:Choice>
    <mc:Fallback xmlns="">
      <p:transition spd="slow" advClick="0" advTm="12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E32ADC-206A-4095-A594-44C8EEF8030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096720D-31A0-4CBF-9E99-9ADD272B703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C5FD0F7-F1C9-483D-96E0-DC9A5BE4E946}"/>
              </a:ext>
            </a:extLst>
          </p:cNvPr>
          <p:cNvSpPr>
            <a:spLocks noGrp="1"/>
          </p:cNvSpPr>
          <p:nvPr>
            <p:ph type="dt" sz="half" idx="10"/>
          </p:nvPr>
        </p:nvSpPr>
        <p:spPr/>
        <p:txBody>
          <a:bodyPr/>
          <a:lstStyle/>
          <a:p>
            <a:fld id="{B24A1374-607B-425F-807D-376CE139F5C0}" type="datetime1">
              <a:rPr lang="en-GB" smtClean="0"/>
              <a:t>07/10/2020</a:t>
            </a:fld>
            <a:endParaRPr lang="en-GB" dirty="0"/>
          </a:p>
        </p:txBody>
      </p:sp>
      <p:sp>
        <p:nvSpPr>
          <p:cNvPr id="5" name="Footer Placeholder 4">
            <a:extLst>
              <a:ext uri="{FF2B5EF4-FFF2-40B4-BE49-F238E27FC236}">
                <a16:creationId xmlns:a16="http://schemas.microsoft.com/office/drawing/2014/main" id="{811241DE-AB01-4198-B881-70EBE9B68B6B}"/>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022A748B-A528-44B0-9E35-9C0119088461}"/>
              </a:ext>
            </a:extLst>
          </p:cNvPr>
          <p:cNvSpPr>
            <a:spLocks noGrp="1"/>
          </p:cNvSpPr>
          <p:nvPr>
            <p:ph type="sldNum" sz="quarter" idx="12"/>
          </p:nvPr>
        </p:nvSpPr>
        <p:spPr/>
        <p:txBody>
          <a:bodyPr/>
          <a:lstStyle/>
          <a:p>
            <a:fld id="{7029E787-B1FE-4763-A050-12B326FAF8C6}" type="slidenum">
              <a:rPr lang="en-GB" smtClean="0"/>
              <a:t>‹#›</a:t>
            </a:fld>
            <a:endParaRPr lang="en-GB" dirty="0"/>
          </a:p>
        </p:txBody>
      </p:sp>
    </p:spTree>
    <p:extLst>
      <p:ext uri="{BB962C8B-B14F-4D97-AF65-F5344CB8AC3E}">
        <p14:creationId xmlns:p14="http://schemas.microsoft.com/office/powerpoint/2010/main" val="2323984346"/>
      </p:ext>
    </p:extLst>
  </p:cSld>
  <p:clrMapOvr>
    <a:masterClrMapping/>
  </p:clrMapOvr>
  <mc:AlternateContent xmlns:mc="http://schemas.openxmlformats.org/markup-compatibility/2006" xmlns:p14="http://schemas.microsoft.com/office/powerpoint/2010/main">
    <mc:Choice Requires="p14">
      <p:transition spd="slow" p14:dur="13000" advClick="0" advTm="12000"/>
    </mc:Choice>
    <mc:Fallback xmlns="">
      <p:transition spd="slow" advClick="0" advTm="12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C122630-1886-489E-BEC5-379913F10F5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DED2A91-6D76-454D-8F56-7CF17EEA279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73AF668-65D6-4EFF-B6F4-FE1D44E93EE3}"/>
              </a:ext>
            </a:extLst>
          </p:cNvPr>
          <p:cNvSpPr>
            <a:spLocks noGrp="1"/>
          </p:cNvSpPr>
          <p:nvPr>
            <p:ph type="dt" sz="half" idx="10"/>
          </p:nvPr>
        </p:nvSpPr>
        <p:spPr/>
        <p:txBody>
          <a:bodyPr/>
          <a:lstStyle/>
          <a:p>
            <a:fld id="{3948F90A-0888-4E05-B299-EDB33DACBD06}" type="datetime1">
              <a:rPr lang="en-GB" smtClean="0"/>
              <a:t>07/10/2020</a:t>
            </a:fld>
            <a:endParaRPr lang="en-GB" dirty="0"/>
          </a:p>
        </p:txBody>
      </p:sp>
      <p:sp>
        <p:nvSpPr>
          <p:cNvPr id="5" name="Footer Placeholder 4">
            <a:extLst>
              <a:ext uri="{FF2B5EF4-FFF2-40B4-BE49-F238E27FC236}">
                <a16:creationId xmlns:a16="http://schemas.microsoft.com/office/drawing/2014/main" id="{F568CC31-5B01-497C-94F8-AFC97B76E09D}"/>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7BAE3784-65CF-4AA5-BE51-EF20A9522C80}"/>
              </a:ext>
            </a:extLst>
          </p:cNvPr>
          <p:cNvSpPr>
            <a:spLocks noGrp="1"/>
          </p:cNvSpPr>
          <p:nvPr>
            <p:ph type="sldNum" sz="quarter" idx="12"/>
          </p:nvPr>
        </p:nvSpPr>
        <p:spPr/>
        <p:txBody>
          <a:bodyPr/>
          <a:lstStyle/>
          <a:p>
            <a:fld id="{7029E787-B1FE-4763-A050-12B326FAF8C6}" type="slidenum">
              <a:rPr lang="en-GB" smtClean="0"/>
              <a:t>‹#›</a:t>
            </a:fld>
            <a:endParaRPr lang="en-GB" dirty="0"/>
          </a:p>
        </p:txBody>
      </p:sp>
    </p:spTree>
    <p:extLst>
      <p:ext uri="{BB962C8B-B14F-4D97-AF65-F5344CB8AC3E}">
        <p14:creationId xmlns:p14="http://schemas.microsoft.com/office/powerpoint/2010/main" val="3708132631"/>
      </p:ext>
    </p:extLst>
  </p:cSld>
  <p:clrMapOvr>
    <a:masterClrMapping/>
  </p:clrMapOvr>
  <mc:AlternateContent xmlns:mc="http://schemas.openxmlformats.org/markup-compatibility/2006" xmlns:p14="http://schemas.microsoft.com/office/powerpoint/2010/main">
    <mc:Choice Requires="p14">
      <p:transition spd="slow" p14:dur="13000" advClick="0" advTm="12000"/>
    </mc:Choice>
    <mc:Fallback xmlns="">
      <p:transition spd="slow" advClick="0" advTm="1200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slide 1">
    <p:spTree>
      <p:nvGrpSpPr>
        <p:cNvPr id="1" name=""/>
        <p:cNvGrpSpPr/>
        <p:nvPr/>
      </p:nvGrpSpPr>
      <p:grpSpPr>
        <a:xfrm>
          <a:off x="0" y="0"/>
          <a:ext cx="0" cy="0"/>
          <a:chOff x="0" y="0"/>
          <a:chExt cx="0" cy="0"/>
        </a:xfrm>
      </p:grpSpPr>
      <p:sp>
        <p:nvSpPr>
          <p:cNvPr id="5" name="Rectangle 4"/>
          <p:cNvSpPr/>
          <p:nvPr userDrawn="1"/>
        </p:nvSpPr>
        <p:spPr>
          <a:xfrm>
            <a:off x="251886" y="1157288"/>
            <a:ext cx="11688233" cy="54483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tIns="0" rIns="0" bIns="0" anchor="ctr"/>
          <a:lstStyle/>
          <a:p>
            <a:pPr algn="ctr" eaLnBrk="1" fontAlgn="auto" hangingPunct="1">
              <a:spcBef>
                <a:spcPts val="0"/>
              </a:spcBef>
              <a:spcAft>
                <a:spcPts val="0"/>
              </a:spcAft>
              <a:defRPr/>
            </a:pPr>
            <a:endParaRPr lang="en-US" sz="1350" dirty="0">
              <a:solidFill>
                <a:srgbClr val="FFFFFF"/>
              </a:solidFill>
            </a:endParaRPr>
          </a:p>
        </p:txBody>
      </p:sp>
      <p:sp>
        <p:nvSpPr>
          <p:cNvPr id="7" name="Footer Placeholder 4"/>
          <p:cNvSpPr txBox="1">
            <a:spLocks/>
          </p:cNvSpPr>
          <p:nvPr userDrawn="1"/>
        </p:nvSpPr>
        <p:spPr>
          <a:xfrm>
            <a:off x="5668435" y="6116641"/>
            <a:ext cx="5844117" cy="269875"/>
          </a:xfrm>
          <a:prstGeom prst="rect">
            <a:avLst/>
          </a:prstGeom>
        </p:spPr>
        <p:txBody>
          <a:bodyPr lIns="0" rIns="0" anchor="ctr"/>
          <a:lstStyle>
            <a:defPPr>
              <a:defRPr lang="en-US"/>
            </a:defPPr>
            <a:lvl1pPr marL="0" algn="r" defTabSz="914400" rtl="0" eaLnBrk="1" latinLnBrk="0" hangingPunct="1">
              <a:defRPr sz="1100" kern="1200" baseline="0">
                <a:solidFill>
                  <a:schemeClr val="bg2"/>
                </a:solidFill>
                <a:latin typeface="Arial" charset="0"/>
                <a:ea typeface="ヒラギノ角ゴ Pro W3" charset="0"/>
                <a:cs typeface="ヒラギノ角ゴ Pro W3"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GB" sz="825" dirty="0">
                <a:solidFill>
                  <a:srgbClr val="FFFFFF"/>
                </a:solidFill>
                <a:ea typeface="Arial Unicode MS" panose="020B0604020202020204" pitchFamily="34" charset="-128"/>
                <a:cs typeface="Arial Unicode MS" panose="020B0604020202020204" pitchFamily="34" charset="-128"/>
              </a:rPr>
              <a:t>Marie Stopes International</a:t>
            </a:r>
          </a:p>
        </p:txBody>
      </p:sp>
      <p:cxnSp>
        <p:nvCxnSpPr>
          <p:cNvPr id="8" name="Straight Connector 7"/>
          <p:cNvCxnSpPr/>
          <p:nvPr userDrawn="1"/>
        </p:nvCxnSpPr>
        <p:spPr>
          <a:xfrm>
            <a:off x="370419" y="6105525"/>
            <a:ext cx="11142133"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
          <p:cNvSpPr>
            <a:spLocks noGrp="1"/>
          </p:cNvSpPr>
          <p:nvPr>
            <p:ph type="ctrTitle" hasCustomPrompt="1"/>
          </p:nvPr>
        </p:nvSpPr>
        <p:spPr>
          <a:xfrm>
            <a:off x="732368" y="1552893"/>
            <a:ext cx="10905451" cy="533544"/>
          </a:xfrm>
          <a:prstGeom prst="rect">
            <a:avLst/>
          </a:prstGeom>
        </p:spPr>
        <p:txBody>
          <a:bodyPr wrap="square" bIns="0">
            <a:spAutoFit/>
          </a:bodyPr>
          <a:lstStyle>
            <a:lvl1pPr algn="l">
              <a:lnSpc>
                <a:spcPts val="3750"/>
              </a:lnSpc>
              <a:defRPr sz="3600" b="1">
                <a:solidFill>
                  <a:srgbClr val="FFFFFF"/>
                </a:solidFill>
              </a:defRPr>
            </a:lvl1pPr>
          </a:lstStyle>
          <a:p>
            <a:r>
              <a:rPr lang="en-US"/>
              <a:t>-</a:t>
            </a:r>
          </a:p>
        </p:txBody>
      </p:sp>
      <p:sp>
        <p:nvSpPr>
          <p:cNvPr id="11" name="Subtitle 2"/>
          <p:cNvSpPr>
            <a:spLocks noGrp="1"/>
          </p:cNvSpPr>
          <p:nvPr>
            <p:ph type="subTitle" idx="1" hasCustomPrompt="1"/>
          </p:nvPr>
        </p:nvSpPr>
        <p:spPr>
          <a:xfrm>
            <a:off x="732368" y="3119138"/>
            <a:ext cx="8495429" cy="464038"/>
          </a:xfrm>
          <a:prstGeom prst="rect">
            <a:avLst/>
          </a:prstGeom>
        </p:spPr>
        <p:txBody>
          <a:bodyPr bIns="0">
            <a:spAutoFit/>
          </a:bodyPr>
          <a:lstStyle>
            <a:lvl1pPr marL="0" indent="0" algn="l">
              <a:lnSpc>
                <a:spcPts val="3525"/>
              </a:lnSpc>
              <a:buNone/>
              <a:defRPr sz="2400" b="1" baseline="0">
                <a:solidFill>
                  <a:schemeClr val="accent3"/>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a:t>
            </a:r>
          </a:p>
        </p:txBody>
      </p:sp>
      <p:sp>
        <p:nvSpPr>
          <p:cNvPr id="12" name="Text Placeholder 12"/>
          <p:cNvSpPr>
            <a:spLocks noGrp="1"/>
          </p:cNvSpPr>
          <p:nvPr>
            <p:ph type="body" sz="quarter" idx="11"/>
          </p:nvPr>
        </p:nvSpPr>
        <p:spPr>
          <a:xfrm>
            <a:off x="385502" y="6116181"/>
            <a:ext cx="8495428" cy="263798"/>
          </a:xfrm>
          <a:prstGeom prst="rect">
            <a:avLst/>
          </a:prstGeom>
        </p:spPr>
        <p:txBody>
          <a:bodyPr tIns="46800" bIns="36000" anchor="ctr">
            <a:normAutofit/>
          </a:bodyPr>
          <a:lstStyle>
            <a:lvl1pPr algn="l">
              <a:lnSpc>
                <a:spcPts val="1050"/>
              </a:lnSpc>
              <a:buNone/>
              <a:defRPr sz="825" b="0">
                <a:solidFill>
                  <a:srgbClr val="FFFFFF"/>
                </a:solidFill>
              </a:defRPr>
            </a:lvl1pPr>
          </a:lstStyle>
          <a:p>
            <a:pPr lvl="0"/>
            <a:r>
              <a:rPr lang="en-US"/>
              <a:t>Click to edit Master text styles</a:t>
            </a:r>
          </a:p>
        </p:txBody>
      </p:sp>
      <p:pic>
        <p:nvPicPr>
          <p:cNvPr id="3" name="Picture 2" descr="A picture containing plate&#10;&#10;Description automatically generated">
            <a:extLst>
              <a:ext uri="{FF2B5EF4-FFF2-40B4-BE49-F238E27FC236}">
                <a16:creationId xmlns:a16="http://schemas.microsoft.com/office/drawing/2014/main" id="{EB1BB2DA-7DB7-4951-A48C-48FF34C27C8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1883" y="166484"/>
            <a:ext cx="2629864" cy="726157"/>
          </a:xfrm>
          <a:prstGeom prst="rect">
            <a:avLst/>
          </a:prstGeom>
        </p:spPr>
      </p:pic>
    </p:spTree>
    <p:extLst>
      <p:ext uri="{BB962C8B-B14F-4D97-AF65-F5344CB8AC3E}">
        <p14:creationId xmlns:p14="http://schemas.microsoft.com/office/powerpoint/2010/main" val="4144479553"/>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1A2A09-4820-4421-8449-6047BDE6A92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AD6A33B-973A-478E-B66C-B635735C5AF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3C1B1B8-690D-416C-955B-DAD15FAC61E4}"/>
              </a:ext>
            </a:extLst>
          </p:cNvPr>
          <p:cNvSpPr>
            <a:spLocks noGrp="1"/>
          </p:cNvSpPr>
          <p:nvPr>
            <p:ph type="dt" sz="half" idx="10"/>
          </p:nvPr>
        </p:nvSpPr>
        <p:spPr/>
        <p:txBody>
          <a:bodyPr/>
          <a:lstStyle/>
          <a:p>
            <a:fld id="{208F458F-1B31-43EC-BBA6-03007CB5AB40}" type="datetime1">
              <a:rPr lang="en-GB" smtClean="0"/>
              <a:t>07/10/2020</a:t>
            </a:fld>
            <a:endParaRPr lang="en-GB" dirty="0"/>
          </a:p>
        </p:txBody>
      </p:sp>
      <p:sp>
        <p:nvSpPr>
          <p:cNvPr id="5" name="Footer Placeholder 4">
            <a:extLst>
              <a:ext uri="{FF2B5EF4-FFF2-40B4-BE49-F238E27FC236}">
                <a16:creationId xmlns:a16="http://schemas.microsoft.com/office/drawing/2014/main" id="{B780B209-606F-4252-9812-B7C15E090A0E}"/>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64A49A49-0F54-411E-8F46-C22F9CD1F4A9}"/>
              </a:ext>
            </a:extLst>
          </p:cNvPr>
          <p:cNvSpPr>
            <a:spLocks noGrp="1"/>
          </p:cNvSpPr>
          <p:nvPr>
            <p:ph type="sldNum" sz="quarter" idx="12"/>
          </p:nvPr>
        </p:nvSpPr>
        <p:spPr/>
        <p:txBody>
          <a:bodyPr/>
          <a:lstStyle/>
          <a:p>
            <a:fld id="{7029E787-B1FE-4763-A050-12B326FAF8C6}" type="slidenum">
              <a:rPr lang="en-GB" smtClean="0"/>
              <a:t>‹#›</a:t>
            </a:fld>
            <a:endParaRPr lang="en-GB" dirty="0"/>
          </a:p>
        </p:txBody>
      </p:sp>
    </p:spTree>
    <p:extLst>
      <p:ext uri="{BB962C8B-B14F-4D97-AF65-F5344CB8AC3E}">
        <p14:creationId xmlns:p14="http://schemas.microsoft.com/office/powerpoint/2010/main" val="644809199"/>
      </p:ext>
    </p:extLst>
  </p:cSld>
  <p:clrMapOvr>
    <a:masterClrMapping/>
  </p:clrMapOvr>
  <mc:AlternateContent xmlns:mc="http://schemas.openxmlformats.org/markup-compatibility/2006" xmlns:p14="http://schemas.microsoft.com/office/powerpoint/2010/main">
    <mc:Choice Requires="p14">
      <p:transition spd="slow" p14:dur="13000" advClick="0" advTm="12000"/>
    </mc:Choice>
    <mc:Fallback xmlns="">
      <p:transition spd="slow" advClick="0" advTm="12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9822A-C6F8-41ED-87EF-B5AD09F0A73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9FFBC8D-2B85-49E6-B0F1-A5928FECC12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5568B3B-F393-4C25-B2FD-F99E9FEE0455}"/>
              </a:ext>
            </a:extLst>
          </p:cNvPr>
          <p:cNvSpPr>
            <a:spLocks noGrp="1"/>
          </p:cNvSpPr>
          <p:nvPr>
            <p:ph type="dt" sz="half" idx="10"/>
          </p:nvPr>
        </p:nvSpPr>
        <p:spPr/>
        <p:txBody>
          <a:bodyPr/>
          <a:lstStyle/>
          <a:p>
            <a:fld id="{F6509062-05CC-44B4-A183-93DB46CD73D1}" type="datetime1">
              <a:rPr lang="en-GB" smtClean="0"/>
              <a:t>07/10/2020</a:t>
            </a:fld>
            <a:endParaRPr lang="en-GB" dirty="0"/>
          </a:p>
        </p:txBody>
      </p:sp>
      <p:sp>
        <p:nvSpPr>
          <p:cNvPr id="5" name="Footer Placeholder 4">
            <a:extLst>
              <a:ext uri="{FF2B5EF4-FFF2-40B4-BE49-F238E27FC236}">
                <a16:creationId xmlns:a16="http://schemas.microsoft.com/office/drawing/2014/main" id="{C6677776-E001-4A42-BB72-58927548244E}"/>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065ECB5A-62CB-456D-8CC9-13A9D7A68B59}"/>
              </a:ext>
            </a:extLst>
          </p:cNvPr>
          <p:cNvSpPr>
            <a:spLocks noGrp="1"/>
          </p:cNvSpPr>
          <p:nvPr>
            <p:ph type="sldNum" sz="quarter" idx="12"/>
          </p:nvPr>
        </p:nvSpPr>
        <p:spPr/>
        <p:txBody>
          <a:bodyPr/>
          <a:lstStyle/>
          <a:p>
            <a:fld id="{7029E787-B1FE-4763-A050-12B326FAF8C6}" type="slidenum">
              <a:rPr lang="en-GB" smtClean="0"/>
              <a:t>‹#›</a:t>
            </a:fld>
            <a:endParaRPr lang="en-GB" dirty="0"/>
          </a:p>
        </p:txBody>
      </p:sp>
    </p:spTree>
    <p:extLst>
      <p:ext uri="{BB962C8B-B14F-4D97-AF65-F5344CB8AC3E}">
        <p14:creationId xmlns:p14="http://schemas.microsoft.com/office/powerpoint/2010/main" val="1121233593"/>
      </p:ext>
    </p:extLst>
  </p:cSld>
  <p:clrMapOvr>
    <a:masterClrMapping/>
  </p:clrMapOvr>
  <mc:AlternateContent xmlns:mc="http://schemas.openxmlformats.org/markup-compatibility/2006" xmlns:p14="http://schemas.microsoft.com/office/powerpoint/2010/main">
    <mc:Choice Requires="p14">
      <p:transition spd="slow" p14:dur="13000" advClick="0" advTm="12000"/>
    </mc:Choice>
    <mc:Fallback xmlns="">
      <p:transition spd="slow" advClick="0" advTm="12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73EF2-055F-4E64-94BE-327C4966ED9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29030C4-9528-4F39-866E-2BBF1173399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C180DEA-FABF-41C1-BF0A-AA9741F60C1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3AD19A2-3DAE-47BE-AD86-FEE75AB67ABB}"/>
              </a:ext>
            </a:extLst>
          </p:cNvPr>
          <p:cNvSpPr>
            <a:spLocks noGrp="1"/>
          </p:cNvSpPr>
          <p:nvPr>
            <p:ph type="dt" sz="half" idx="10"/>
          </p:nvPr>
        </p:nvSpPr>
        <p:spPr/>
        <p:txBody>
          <a:bodyPr/>
          <a:lstStyle/>
          <a:p>
            <a:fld id="{B252AAC1-57EB-4F66-A5E5-D72A2142A98F}" type="datetime1">
              <a:rPr lang="en-GB" smtClean="0"/>
              <a:t>07/10/2020</a:t>
            </a:fld>
            <a:endParaRPr lang="en-GB" dirty="0"/>
          </a:p>
        </p:txBody>
      </p:sp>
      <p:sp>
        <p:nvSpPr>
          <p:cNvPr id="6" name="Footer Placeholder 5">
            <a:extLst>
              <a:ext uri="{FF2B5EF4-FFF2-40B4-BE49-F238E27FC236}">
                <a16:creationId xmlns:a16="http://schemas.microsoft.com/office/drawing/2014/main" id="{17BF0E0D-8182-4A83-9CD0-7ABBC1F0D43C}"/>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3115F32F-EEB8-4B01-BC57-3F614E796CB0}"/>
              </a:ext>
            </a:extLst>
          </p:cNvPr>
          <p:cNvSpPr>
            <a:spLocks noGrp="1"/>
          </p:cNvSpPr>
          <p:nvPr>
            <p:ph type="sldNum" sz="quarter" idx="12"/>
          </p:nvPr>
        </p:nvSpPr>
        <p:spPr/>
        <p:txBody>
          <a:bodyPr/>
          <a:lstStyle/>
          <a:p>
            <a:fld id="{7029E787-B1FE-4763-A050-12B326FAF8C6}" type="slidenum">
              <a:rPr lang="en-GB" smtClean="0"/>
              <a:t>‹#›</a:t>
            </a:fld>
            <a:endParaRPr lang="en-GB" dirty="0"/>
          </a:p>
        </p:txBody>
      </p:sp>
    </p:spTree>
    <p:extLst>
      <p:ext uri="{BB962C8B-B14F-4D97-AF65-F5344CB8AC3E}">
        <p14:creationId xmlns:p14="http://schemas.microsoft.com/office/powerpoint/2010/main" val="593315064"/>
      </p:ext>
    </p:extLst>
  </p:cSld>
  <p:clrMapOvr>
    <a:masterClrMapping/>
  </p:clrMapOvr>
  <mc:AlternateContent xmlns:mc="http://schemas.openxmlformats.org/markup-compatibility/2006" xmlns:p14="http://schemas.microsoft.com/office/powerpoint/2010/main">
    <mc:Choice Requires="p14">
      <p:transition spd="slow" p14:dur="13000" advClick="0" advTm="12000"/>
    </mc:Choice>
    <mc:Fallback xmlns="">
      <p:transition spd="slow" advClick="0" advTm="12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3C7CAC-9333-40C8-88E2-72419A3A06FF}"/>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CCF4794-40DA-43D1-B45F-54F10D06A4F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ED66874-D313-4118-827F-32F64E0A13E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A42EBAD-03AB-4361-A89F-5FB4A99C01F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016DBF9-D802-4D84-B0D1-0A00F94E8EF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6257C70-6D32-4D30-85AA-E8C37DADEEA9}"/>
              </a:ext>
            </a:extLst>
          </p:cNvPr>
          <p:cNvSpPr>
            <a:spLocks noGrp="1"/>
          </p:cNvSpPr>
          <p:nvPr>
            <p:ph type="dt" sz="half" idx="10"/>
          </p:nvPr>
        </p:nvSpPr>
        <p:spPr/>
        <p:txBody>
          <a:bodyPr/>
          <a:lstStyle/>
          <a:p>
            <a:fld id="{D2A9541F-0762-4F7E-8D4F-03552ABA9B46}" type="datetime1">
              <a:rPr lang="en-GB" smtClean="0"/>
              <a:t>07/10/2020</a:t>
            </a:fld>
            <a:endParaRPr lang="en-GB" dirty="0"/>
          </a:p>
        </p:txBody>
      </p:sp>
      <p:sp>
        <p:nvSpPr>
          <p:cNvPr id="8" name="Footer Placeholder 7">
            <a:extLst>
              <a:ext uri="{FF2B5EF4-FFF2-40B4-BE49-F238E27FC236}">
                <a16:creationId xmlns:a16="http://schemas.microsoft.com/office/drawing/2014/main" id="{9406A1BB-6FD7-4A1F-92C3-9A79AECDFF5D}"/>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1DBDF35D-8DF3-4AC7-A446-16A48FD8C468}"/>
              </a:ext>
            </a:extLst>
          </p:cNvPr>
          <p:cNvSpPr>
            <a:spLocks noGrp="1"/>
          </p:cNvSpPr>
          <p:nvPr>
            <p:ph type="sldNum" sz="quarter" idx="12"/>
          </p:nvPr>
        </p:nvSpPr>
        <p:spPr/>
        <p:txBody>
          <a:bodyPr/>
          <a:lstStyle/>
          <a:p>
            <a:fld id="{7029E787-B1FE-4763-A050-12B326FAF8C6}" type="slidenum">
              <a:rPr lang="en-GB" smtClean="0"/>
              <a:t>‹#›</a:t>
            </a:fld>
            <a:endParaRPr lang="en-GB" dirty="0"/>
          </a:p>
        </p:txBody>
      </p:sp>
    </p:spTree>
    <p:extLst>
      <p:ext uri="{BB962C8B-B14F-4D97-AF65-F5344CB8AC3E}">
        <p14:creationId xmlns:p14="http://schemas.microsoft.com/office/powerpoint/2010/main" val="1874963503"/>
      </p:ext>
    </p:extLst>
  </p:cSld>
  <p:clrMapOvr>
    <a:masterClrMapping/>
  </p:clrMapOvr>
  <mc:AlternateContent xmlns:mc="http://schemas.openxmlformats.org/markup-compatibility/2006" xmlns:p14="http://schemas.microsoft.com/office/powerpoint/2010/main">
    <mc:Choice Requires="p14">
      <p:transition spd="slow" p14:dur="13000" advClick="0" advTm="12000"/>
    </mc:Choice>
    <mc:Fallback xmlns="">
      <p:transition spd="slow" advClick="0" advTm="12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5FBBB7-20DC-465B-B8BD-9AB46EFEB0D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92932C2-4426-4241-B839-2E9F7948CBBC}"/>
              </a:ext>
            </a:extLst>
          </p:cNvPr>
          <p:cNvSpPr>
            <a:spLocks noGrp="1"/>
          </p:cNvSpPr>
          <p:nvPr>
            <p:ph type="dt" sz="half" idx="10"/>
          </p:nvPr>
        </p:nvSpPr>
        <p:spPr/>
        <p:txBody>
          <a:bodyPr/>
          <a:lstStyle/>
          <a:p>
            <a:fld id="{A57F773E-5990-4108-87E0-4BFBA771BD15}" type="datetime1">
              <a:rPr lang="en-GB" smtClean="0"/>
              <a:t>07/10/2020</a:t>
            </a:fld>
            <a:endParaRPr lang="en-GB" dirty="0"/>
          </a:p>
        </p:txBody>
      </p:sp>
      <p:sp>
        <p:nvSpPr>
          <p:cNvPr id="4" name="Footer Placeholder 3">
            <a:extLst>
              <a:ext uri="{FF2B5EF4-FFF2-40B4-BE49-F238E27FC236}">
                <a16:creationId xmlns:a16="http://schemas.microsoft.com/office/drawing/2014/main" id="{7633CC80-987B-4AFE-9F60-3DE0F48D3910}"/>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90E41CD7-DA8A-4764-9661-5ED7A1E345F5}"/>
              </a:ext>
            </a:extLst>
          </p:cNvPr>
          <p:cNvSpPr>
            <a:spLocks noGrp="1"/>
          </p:cNvSpPr>
          <p:nvPr>
            <p:ph type="sldNum" sz="quarter" idx="12"/>
          </p:nvPr>
        </p:nvSpPr>
        <p:spPr/>
        <p:txBody>
          <a:bodyPr/>
          <a:lstStyle/>
          <a:p>
            <a:fld id="{7029E787-B1FE-4763-A050-12B326FAF8C6}" type="slidenum">
              <a:rPr lang="en-GB" smtClean="0"/>
              <a:t>‹#›</a:t>
            </a:fld>
            <a:endParaRPr lang="en-GB" dirty="0"/>
          </a:p>
        </p:txBody>
      </p:sp>
    </p:spTree>
    <p:extLst>
      <p:ext uri="{BB962C8B-B14F-4D97-AF65-F5344CB8AC3E}">
        <p14:creationId xmlns:p14="http://schemas.microsoft.com/office/powerpoint/2010/main" val="287232279"/>
      </p:ext>
    </p:extLst>
  </p:cSld>
  <p:clrMapOvr>
    <a:masterClrMapping/>
  </p:clrMapOvr>
  <mc:AlternateContent xmlns:mc="http://schemas.openxmlformats.org/markup-compatibility/2006" xmlns:p14="http://schemas.microsoft.com/office/powerpoint/2010/main">
    <mc:Choice Requires="p14">
      <p:transition spd="slow" p14:dur="13000" advClick="0" advTm="12000"/>
    </mc:Choice>
    <mc:Fallback xmlns="">
      <p:transition spd="slow" advClick="0" advTm="12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906BA3F-F39B-4CD1-9DE7-BCFDB272EF39}"/>
              </a:ext>
            </a:extLst>
          </p:cNvPr>
          <p:cNvSpPr>
            <a:spLocks noGrp="1"/>
          </p:cNvSpPr>
          <p:nvPr>
            <p:ph type="dt" sz="half" idx="10"/>
          </p:nvPr>
        </p:nvSpPr>
        <p:spPr/>
        <p:txBody>
          <a:bodyPr/>
          <a:lstStyle/>
          <a:p>
            <a:fld id="{E3526250-C01B-4988-A06D-07ECE5F747FC}" type="datetime1">
              <a:rPr lang="en-GB" smtClean="0"/>
              <a:t>07/10/2020</a:t>
            </a:fld>
            <a:endParaRPr lang="en-GB" dirty="0"/>
          </a:p>
        </p:txBody>
      </p:sp>
      <p:sp>
        <p:nvSpPr>
          <p:cNvPr id="3" name="Footer Placeholder 2">
            <a:extLst>
              <a:ext uri="{FF2B5EF4-FFF2-40B4-BE49-F238E27FC236}">
                <a16:creationId xmlns:a16="http://schemas.microsoft.com/office/drawing/2014/main" id="{28DC5362-2F29-4C92-837E-698E469F5077}"/>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42C1A128-CE80-4C17-BD1A-BD4DDC8DED9C}"/>
              </a:ext>
            </a:extLst>
          </p:cNvPr>
          <p:cNvSpPr>
            <a:spLocks noGrp="1"/>
          </p:cNvSpPr>
          <p:nvPr>
            <p:ph type="sldNum" sz="quarter" idx="12"/>
          </p:nvPr>
        </p:nvSpPr>
        <p:spPr/>
        <p:txBody>
          <a:bodyPr/>
          <a:lstStyle/>
          <a:p>
            <a:fld id="{7029E787-B1FE-4763-A050-12B326FAF8C6}" type="slidenum">
              <a:rPr lang="en-GB" smtClean="0"/>
              <a:t>‹#›</a:t>
            </a:fld>
            <a:endParaRPr lang="en-GB" dirty="0"/>
          </a:p>
        </p:txBody>
      </p:sp>
    </p:spTree>
    <p:extLst>
      <p:ext uri="{BB962C8B-B14F-4D97-AF65-F5344CB8AC3E}">
        <p14:creationId xmlns:p14="http://schemas.microsoft.com/office/powerpoint/2010/main" val="1126164695"/>
      </p:ext>
    </p:extLst>
  </p:cSld>
  <p:clrMapOvr>
    <a:masterClrMapping/>
  </p:clrMapOvr>
  <mc:AlternateContent xmlns:mc="http://schemas.openxmlformats.org/markup-compatibility/2006" xmlns:p14="http://schemas.microsoft.com/office/powerpoint/2010/main">
    <mc:Choice Requires="p14">
      <p:transition spd="slow" p14:dur="13000" advClick="0" advTm="12000"/>
    </mc:Choice>
    <mc:Fallback xmlns="">
      <p:transition spd="slow" advClick="0" advTm="12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AD030-17A7-49E6-AA3B-A0C17C24619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E4728BA-B685-4041-A5CF-85E4268EC1C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52107F6-A965-46E7-A09E-42C7756125C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D10C263-5A57-4285-866C-A484D41BBF6B}"/>
              </a:ext>
            </a:extLst>
          </p:cNvPr>
          <p:cNvSpPr>
            <a:spLocks noGrp="1"/>
          </p:cNvSpPr>
          <p:nvPr>
            <p:ph type="dt" sz="half" idx="10"/>
          </p:nvPr>
        </p:nvSpPr>
        <p:spPr/>
        <p:txBody>
          <a:bodyPr/>
          <a:lstStyle/>
          <a:p>
            <a:fld id="{641319BB-E861-4619-B2E7-2C76A49EC66B}" type="datetime1">
              <a:rPr lang="en-GB" smtClean="0"/>
              <a:t>07/10/2020</a:t>
            </a:fld>
            <a:endParaRPr lang="en-GB" dirty="0"/>
          </a:p>
        </p:txBody>
      </p:sp>
      <p:sp>
        <p:nvSpPr>
          <p:cNvPr id="6" name="Footer Placeholder 5">
            <a:extLst>
              <a:ext uri="{FF2B5EF4-FFF2-40B4-BE49-F238E27FC236}">
                <a16:creationId xmlns:a16="http://schemas.microsoft.com/office/drawing/2014/main" id="{3979E69C-75EB-4739-97C4-5187ECB7833A}"/>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8BF281F6-96A9-41CD-808A-69CC43EDD220}"/>
              </a:ext>
            </a:extLst>
          </p:cNvPr>
          <p:cNvSpPr>
            <a:spLocks noGrp="1"/>
          </p:cNvSpPr>
          <p:nvPr>
            <p:ph type="sldNum" sz="quarter" idx="12"/>
          </p:nvPr>
        </p:nvSpPr>
        <p:spPr/>
        <p:txBody>
          <a:bodyPr/>
          <a:lstStyle/>
          <a:p>
            <a:fld id="{7029E787-B1FE-4763-A050-12B326FAF8C6}" type="slidenum">
              <a:rPr lang="en-GB" smtClean="0"/>
              <a:t>‹#›</a:t>
            </a:fld>
            <a:endParaRPr lang="en-GB" dirty="0"/>
          </a:p>
        </p:txBody>
      </p:sp>
    </p:spTree>
    <p:extLst>
      <p:ext uri="{BB962C8B-B14F-4D97-AF65-F5344CB8AC3E}">
        <p14:creationId xmlns:p14="http://schemas.microsoft.com/office/powerpoint/2010/main" val="626873359"/>
      </p:ext>
    </p:extLst>
  </p:cSld>
  <p:clrMapOvr>
    <a:masterClrMapping/>
  </p:clrMapOvr>
  <mc:AlternateContent xmlns:mc="http://schemas.openxmlformats.org/markup-compatibility/2006" xmlns:p14="http://schemas.microsoft.com/office/powerpoint/2010/main">
    <mc:Choice Requires="p14">
      <p:transition spd="slow" p14:dur="13000" advClick="0" advTm="12000"/>
    </mc:Choice>
    <mc:Fallback xmlns="">
      <p:transition spd="slow" advClick="0" advTm="12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BB408-FD5C-4928-A3F0-2D7E5CEDDCA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D4614F8-933B-4CF0-9E2A-19C115ECECD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AC39D597-5CB6-4A64-B0A3-2DA1925B52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7152C50-0784-4179-8106-D8AA39093EEB}"/>
              </a:ext>
            </a:extLst>
          </p:cNvPr>
          <p:cNvSpPr>
            <a:spLocks noGrp="1"/>
          </p:cNvSpPr>
          <p:nvPr>
            <p:ph type="dt" sz="half" idx="10"/>
          </p:nvPr>
        </p:nvSpPr>
        <p:spPr/>
        <p:txBody>
          <a:bodyPr/>
          <a:lstStyle/>
          <a:p>
            <a:fld id="{5A250A7C-95CE-4943-88D3-319A8147BC0C}" type="datetime1">
              <a:rPr lang="en-GB" smtClean="0"/>
              <a:t>07/10/2020</a:t>
            </a:fld>
            <a:endParaRPr lang="en-GB" dirty="0"/>
          </a:p>
        </p:txBody>
      </p:sp>
      <p:sp>
        <p:nvSpPr>
          <p:cNvPr id="6" name="Footer Placeholder 5">
            <a:extLst>
              <a:ext uri="{FF2B5EF4-FFF2-40B4-BE49-F238E27FC236}">
                <a16:creationId xmlns:a16="http://schemas.microsoft.com/office/drawing/2014/main" id="{1FA119A5-3B74-4447-8A10-47E7BF06E67E}"/>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6EA651D0-BFA0-4EAD-B282-33699C3D4DE5}"/>
              </a:ext>
            </a:extLst>
          </p:cNvPr>
          <p:cNvSpPr>
            <a:spLocks noGrp="1"/>
          </p:cNvSpPr>
          <p:nvPr>
            <p:ph type="sldNum" sz="quarter" idx="12"/>
          </p:nvPr>
        </p:nvSpPr>
        <p:spPr/>
        <p:txBody>
          <a:bodyPr/>
          <a:lstStyle/>
          <a:p>
            <a:fld id="{7029E787-B1FE-4763-A050-12B326FAF8C6}" type="slidenum">
              <a:rPr lang="en-GB" smtClean="0"/>
              <a:t>‹#›</a:t>
            </a:fld>
            <a:endParaRPr lang="en-GB" dirty="0"/>
          </a:p>
        </p:txBody>
      </p:sp>
    </p:spTree>
    <p:extLst>
      <p:ext uri="{BB962C8B-B14F-4D97-AF65-F5344CB8AC3E}">
        <p14:creationId xmlns:p14="http://schemas.microsoft.com/office/powerpoint/2010/main" val="3627359061"/>
      </p:ext>
    </p:extLst>
  </p:cSld>
  <p:clrMapOvr>
    <a:masterClrMapping/>
  </p:clrMapOvr>
  <mc:AlternateContent xmlns:mc="http://schemas.openxmlformats.org/markup-compatibility/2006" xmlns:p14="http://schemas.microsoft.com/office/powerpoint/2010/main">
    <mc:Choice Requires="p14">
      <p:transition spd="slow" p14:dur="13000" advClick="0" advTm="12000"/>
    </mc:Choice>
    <mc:Fallback xmlns="">
      <p:transition spd="slow" advClick="0" advTm="12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4E6AD2B-655A-4ECF-A3B2-732DAAE4584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1952D87-64BF-408B-BDCE-9ADA5157BFD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EA5595D-FDF2-49A6-B538-383E1AD38E6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4A530A-34EF-41A3-AC0F-7FD3DE32B751}" type="datetime1">
              <a:rPr lang="en-GB" smtClean="0"/>
              <a:t>07/10/2020</a:t>
            </a:fld>
            <a:endParaRPr lang="en-GB" dirty="0"/>
          </a:p>
        </p:txBody>
      </p:sp>
      <p:sp>
        <p:nvSpPr>
          <p:cNvPr id="5" name="Footer Placeholder 4">
            <a:extLst>
              <a:ext uri="{FF2B5EF4-FFF2-40B4-BE49-F238E27FC236}">
                <a16:creationId xmlns:a16="http://schemas.microsoft.com/office/drawing/2014/main" id="{8F6BEC58-7AEE-4358-AB8D-833DA3ECF66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4D5F7D57-1729-4220-8950-DEDA5A0A44F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29E787-B1FE-4763-A050-12B326FAF8C6}" type="slidenum">
              <a:rPr lang="en-GB" smtClean="0"/>
              <a:t>‹#›</a:t>
            </a:fld>
            <a:endParaRPr lang="en-GB" dirty="0"/>
          </a:p>
        </p:txBody>
      </p:sp>
    </p:spTree>
    <p:extLst>
      <p:ext uri="{BB962C8B-B14F-4D97-AF65-F5344CB8AC3E}">
        <p14:creationId xmlns:p14="http://schemas.microsoft.com/office/powerpoint/2010/main" val="23999606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xmlns:p14="http://schemas.microsoft.com/office/powerpoint/2010/main">
    <mc:Choice Requires="p14">
      <p:transition spd="slow" p14:dur="13000" advClick="0" advTm="12000"/>
    </mc:Choice>
    <mc:Fallback xmlns="">
      <p:transition spd="slow" advClick="0" advTm="12000"/>
    </mc:Fallback>
  </mc:AlternateConten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2.xml"/><Relationship Id="rId1" Type="http://schemas.openxmlformats.org/officeDocument/2006/relationships/tags" Target="../tags/tag3.xml"/><Relationship Id="rId5" Type="http://schemas.openxmlformats.org/officeDocument/2006/relationships/image" Target="../media/image2.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2.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5.xml"/><Relationship Id="rId5" Type="http://schemas.openxmlformats.org/officeDocument/2006/relationships/image" Target="../media/image2.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ags" Target="../tags/tag7.xml"/><Relationship Id="rId5" Type="http://schemas.openxmlformats.org/officeDocument/2006/relationships/image" Target="../media/image2.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 name="Rectangle 42">
            <a:extLst>
              <a:ext uri="{FF2B5EF4-FFF2-40B4-BE49-F238E27FC236}">
                <a16:creationId xmlns:a16="http://schemas.microsoft.com/office/drawing/2014/main" id="{7905BA41-EE6E-4F80-8636-447F22DD72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5" name="Oval 44">
            <a:extLst>
              <a:ext uri="{FF2B5EF4-FFF2-40B4-BE49-F238E27FC236}">
                <a16:creationId xmlns:a16="http://schemas.microsoft.com/office/drawing/2014/main" id="{CD7549B2-EE05-4558-8C64-AC46755F2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25914" y="889251"/>
            <a:ext cx="2140172" cy="2140172"/>
          </a:xfrm>
          <a:prstGeom prst="ellipse">
            <a:avLst/>
          </a:prstGeom>
          <a:solidFill>
            <a:srgbClr val="FFFFFF"/>
          </a:solidFill>
          <a:ln w="19050">
            <a:solidFill>
              <a:srgbClr val="00A2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5FCA06D3-5575-4009-BCA9-83D8F1183A00}"/>
              </a:ext>
            </a:extLst>
          </p:cNvPr>
          <p:cNvSpPr/>
          <p:nvPr/>
        </p:nvSpPr>
        <p:spPr>
          <a:xfrm>
            <a:off x="1838528" y="3029423"/>
            <a:ext cx="8667345" cy="3416320"/>
          </a:xfrm>
          <a:prstGeom prst="rect">
            <a:avLst/>
          </a:prstGeom>
          <a:noFill/>
        </p:spPr>
        <p:txBody>
          <a:bodyPr wrap="square" lIns="91440" tIns="45720" rIns="91440" bIns="45720">
            <a:spAutoFit/>
          </a:bodyPr>
          <a:lstStyle/>
          <a:p>
            <a:pPr algn="ctr"/>
            <a:r>
              <a:rPr lang="en-US" sz="5400" b="1" cap="none" spc="50" dirty="0">
                <a:ln w="0"/>
                <a:solidFill>
                  <a:schemeClr val="bg1"/>
                </a:solidFill>
                <a:effectLst>
                  <a:innerShdw blurRad="63500" dist="50800" dir="13500000">
                    <a:srgbClr val="000000">
                      <a:alpha val="50000"/>
                    </a:srgbClr>
                  </a:innerShdw>
                </a:effectLst>
              </a:rPr>
              <a:t>Digital transformation in response to the Covid-19 pandemic</a:t>
            </a:r>
          </a:p>
          <a:p>
            <a:pPr algn="ctr"/>
            <a:endParaRPr lang="en-US" sz="5400" b="1" cap="none" spc="50" dirty="0">
              <a:ln w="0"/>
              <a:solidFill>
                <a:schemeClr val="bg2"/>
              </a:solidFill>
              <a:effectLst>
                <a:innerShdw blurRad="63500" dist="50800" dir="13500000">
                  <a:srgbClr val="000000">
                    <a:alpha val="50000"/>
                  </a:srgbClr>
                </a:innerShdw>
              </a:effectLst>
            </a:endParaRPr>
          </a:p>
        </p:txBody>
      </p:sp>
      <p:pic>
        <p:nvPicPr>
          <p:cNvPr id="10" name="Picture 9">
            <a:extLst>
              <a:ext uri="{FF2B5EF4-FFF2-40B4-BE49-F238E27FC236}">
                <a16:creationId xmlns:a16="http://schemas.microsoft.com/office/drawing/2014/main" id="{F3D7D513-90F3-47D7-97A6-ABEBD3B1F9A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53037" y="1735500"/>
            <a:ext cx="1685925" cy="447675"/>
          </a:xfrm>
          <a:prstGeom prst="rect">
            <a:avLst/>
          </a:prstGeom>
        </p:spPr>
      </p:pic>
      <p:pic>
        <p:nvPicPr>
          <p:cNvPr id="16" name="Picture 15">
            <a:extLst>
              <a:ext uri="{FF2B5EF4-FFF2-40B4-BE49-F238E27FC236}">
                <a16:creationId xmlns:a16="http://schemas.microsoft.com/office/drawing/2014/main" id="{27C76BDF-FCF0-4A02-B9E5-E52A2AA71B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27149" y="5980359"/>
            <a:ext cx="1685925" cy="447675"/>
          </a:xfrm>
          <a:prstGeom prst="rect">
            <a:avLst/>
          </a:prstGeom>
        </p:spPr>
      </p:pic>
    </p:spTree>
    <p:custDataLst>
      <p:tags r:id="rId1"/>
    </p:custDataLst>
    <p:extLst>
      <p:ext uri="{BB962C8B-B14F-4D97-AF65-F5344CB8AC3E}">
        <p14:creationId xmlns:p14="http://schemas.microsoft.com/office/powerpoint/2010/main" val="4180179770"/>
      </p:ext>
    </p:extLst>
  </p:cSld>
  <p:clrMapOvr>
    <a:masterClrMapping/>
  </p:clrMapOvr>
  <mc:AlternateContent xmlns:mc="http://schemas.openxmlformats.org/markup-compatibility/2006" xmlns:p14="http://schemas.microsoft.com/office/powerpoint/2010/main">
    <mc:Choice Requires="p14">
      <p:transition spd="slow" p14:dur="13000"/>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 name="Rectangle 76">
            <a:extLst>
              <a:ext uri="{FF2B5EF4-FFF2-40B4-BE49-F238E27FC236}">
                <a16:creationId xmlns:a16="http://schemas.microsoft.com/office/drawing/2014/main" id="{9BFE1AD3-B2BC-4567-8B4A-DCB8F90809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a:extLst>
              <a:ext uri="{FF2B5EF4-FFF2-40B4-BE49-F238E27FC236}">
                <a16:creationId xmlns:a16="http://schemas.microsoft.com/office/drawing/2014/main" id="{CD70A28E-4FD8-4474-A206-E15B5EBB30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85801"/>
            <a:ext cx="12188952" cy="5217670"/>
          </a:xfrm>
          <a:prstGeom prst="rect">
            <a:avLst/>
          </a:prstGeom>
          <a:gradFill>
            <a:gsLst>
              <a:gs pos="0">
                <a:schemeClr val="accent1"/>
              </a:gs>
              <a:gs pos="25000">
                <a:schemeClr val="accent1"/>
              </a:gs>
              <a:gs pos="94000">
                <a:schemeClr val="accent5"/>
              </a:gs>
              <a:gs pos="100000">
                <a:schemeClr val="accent5"/>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1" name="Picture 80">
            <a:extLst>
              <a:ext uri="{FF2B5EF4-FFF2-40B4-BE49-F238E27FC236}">
                <a16:creationId xmlns:a16="http://schemas.microsoft.com/office/drawing/2014/main" id="{FDE75AAD-F4A4-4ED2-9A2F-B2412F936C4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8235" t="20008" r="8214" b="52759"/>
          <a:stretch/>
        </p:blipFill>
        <p:spPr>
          <a:xfrm flipV="1">
            <a:off x="2" y="0"/>
            <a:ext cx="12191999" cy="2235323"/>
          </a:xfrm>
          <a:custGeom>
            <a:avLst/>
            <a:gdLst>
              <a:gd name="connsiteX0" fmla="*/ 0 w 12191999"/>
              <a:gd name="connsiteY0" fmla="*/ 2235323 h 2235323"/>
              <a:gd name="connsiteX1" fmla="*/ 12191999 w 12191999"/>
              <a:gd name="connsiteY1" fmla="*/ 2235323 h 2235323"/>
              <a:gd name="connsiteX2" fmla="*/ 12191999 w 12191999"/>
              <a:gd name="connsiteY2" fmla="*/ 0 h 2235323"/>
              <a:gd name="connsiteX3" fmla="*/ 0 w 12191999"/>
              <a:gd name="connsiteY3" fmla="*/ 0 h 2235323"/>
            </a:gdLst>
            <a:ahLst/>
            <a:cxnLst>
              <a:cxn ang="0">
                <a:pos x="connsiteX0" y="connsiteY0"/>
              </a:cxn>
              <a:cxn ang="0">
                <a:pos x="connsiteX1" y="connsiteY1"/>
              </a:cxn>
              <a:cxn ang="0">
                <a:pos x="connsiteX2" y="connsiteY2"/>
              </a:cxn>
              <a:cxn ang="0">
                <a:pos x="connsiteX3" y="connsiteY3"/>
              </a:cxn>
            </a:cxnLst>
            <a:rect l="l" t="t" r="r" b="b"/>
            <a:pathLst>
              <a:path w="12191999" h="2235323">
                <a:moveTo>
                  <a:pt x="0" y="2235323"/>
                </a:moveTo>
                <a:lnTo>
                  <a:pt x="12191999" y="2235323"/>
                </a:lnTo>
                <a:lnTo>
                  <a:pt x="12191999" y="0"/>
                </a:lnTo>
                <a:lnTo>
                  <a:pt x="0" y="0"/>
                </a:lnTo>
                <a:close/>
              </a:path>
            </a:pathLst>
          </a:custGeom>
        </p:spPr>
      </p:pic>
      <p:sp>
        <p:nvSpPr>
          <p:cNvPr id="95234" name="Title 3"/>
          <p:cNvSpPr>
            <a:spLocks noGrp="1"/>
          </p:cNvSpPr>
          <p:nvPr>
            <p:ph type="ctrTitle"/>
          </p:nvPr>
        </p:nvSpPr>
        <p:spPr>
          <a:xfrm>
            <a:off x="752400" y="2810179"/>
            <a:ext cx="10684151" cy="1991979"/>
          </a:xfrm>
        </p:spPr>
        <p:txBody>
          <a:bodyPr vert="horz" lIns="91440" tIns="45720" rIns="91440" bIns="45720" rtlCol="0" anchor="b">
            <a:noAutofit/>
          </a:bodyPr>
          <a:lstStyle/>
          <a:p>
            <a:pPr algn="ctr">
              <a:lnSpc>
                <a:spcPct val="90000"/>
              </a:lnSpc>
            </a:pPr>
            <a:r>
              <a:rPr lang="en-GB" sz="2400" dirty="0">
                <a:solidFill>
                  <a:schemeClr val="bg1"/>
                </a:solidFill>
              </a:rPr>
              <a:t>Like all organisations, coronavirus and the subsequent national lockdown have led to huge changes for Marie Stopes UK.</a:t>
            </a:r>
            <a:br>
              <a:rPr lang="en-GB" sz="2400" dirty="0">
                <a:solidFill>
                  <a:schemeClr val="bg1"/>
                </a:solidFill>
              </a:rPr>
            </a:br>
            <a:br>
              <a:rPr lang="en-GB" sz="2400" dirty="0">
                <a:solidFill>
                  <a:schemeClr val="bg1"/>
                </a:solidFill>
              </a:rPr>
            </a:br>
            <a:r>
              <a:rPr lang="en-GB" sz="2400" dirty="0">
                <a:solidFill>
                  <a:schemeClr val="bg1"/>
                </a:solidFill>
              </a:rPr>
              <a:t>It has been a catalyst for digital innovation and has demonstrated the importance of transforming the way we use technology.</a:t>
            </a:r>
            <a:br>
              <a:rPr lang="en-GB" sz="2400" dirty="0">
                <a:solidFill>
                  <a:schemeClr val="bg1"/>
                </a:solidFill>
              </a:rPr>
            </a:br>
            <a:br>
              <a:rPr lang="en-GB" sz="2400" dirty="0">
                <a:solidFill>
                  <a:schemeClr val="bg1"/>
                </a:solidFill>
              </a:rPr>
            </a:br>
            <a:r>
              <a:rPr lang="en-GB" sz="2400" dirty="0">
                <a:solidFill>
                  <a:schemeClr val="bg1"/>
                </a:solidFill>
              </a:rPr>
              <a:t>We were determined to keep the impact to our services minimal and acted quickly to implement alternative ways for clients to receive support, by introducing a live webchat and video consultations for telemedicine.</a:t>
            </a:r>
            <a:endParaRPr lang="en-US" sz="2400" kern="1200" dirty="0">
              <a:latin typeface="+mj-lt"/>
              <a:ea typeface="+mj-ea"/>
              <a:cs typeface="+mj-cs"/>
            </a:endParaRPr>
          </a:p>
        </p:txBody>
      </p:sp>
      <p:pic>
        <p:nvPicPr>
          <p:cNvPr id="83" name="Picture 82">
            <a:extLst>
              <a:ext uri="{FF2B5EF4-FFF2-40B4-BE49-F238E27FC236}">
                <a16:creationId xmlns:a16="http://schemas.microsoft.com/office/drawing/2014/main" id="{DA20CE0B-92EC-45FD-8F68-38003D6D8CA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8235" t="-1" r="8214" b="80325"/>
          <a:stretch/>
        </p:blipFill>
        <p:spPr>
          <a:xfrm flipV="1">
            <a:off x="0" y="4586080"/>
            <a:ext cx="12191999" cy="1614974"/>
          </a:xfrm>
          <a:custGeom>
            <a:avLst/>
            <a:gdLst>
              <a:gd name="connsiteX0" fmla="*/ 0 w 12191999"/>
              <a:gd name="connsiteY0" fmla="*/ 1614974 h 1614974"/>
              <a:gd name="connsiteX1" fmla="*/ 12191999 w 12191999"/>
              <a:gd name="connsiteY1" fmla="*/ 1614974 h 1614974"/>
              <a:gd name="connsiteX2" fmla="*/ 12191999 w 12191999"/>
              <a:gd name="connsiteY2" fmla="*/ 0 h 1614974"/>
              <a:gd name="connsiteX3" fmla="*/ 0 w 12191999"/>
              <a:gd name="connsiteY3" fmla="*/ 0 h 1614974"/>
            </a:gdLst>
            <a:ahLst/>
            <a:cxnLst>
              <a:cxn ang="0">
                <a:pos x="connsiteX0" y="connsiteY0"/>
              </a:cxn>
              <a:cxn ang="0">
                <a:pos x="connsiteX1" y="connsiteY1"/>
              </a:cxn>
              <a:cxn ang="0">
                <a:pos x="connsiteX2" y="connsiteY2"/>
              </a:cxn>
              <a:cxn ang="0">
                <a:pos x="connsiteX3" y="connsiteY3"/>
              </a:cxn>
            </a:cxnLst>
            <a:rect l="l" t="t" r="r" b="b"/>
            <a:pathLst>
              <a:path w="12191999" h="1614974">
                <a:moveTo>
                  <a:pt x="0" y="1614974"/>
                </a:moveTo>
                <a:lnTo>
                  <a:pt x="12191999" y="1614974"/>
                </a:lnTo>
                <a:lnTo>
                  <a:pt x="12191999" y="0"/>
                </a:lnTo>
                <a:lnTo>
                  <a:pt x="0" y="0"/>
                </a:lnTo>
                <a:close/>
              </a:path>
            </a:pathLst>
          </a:custGeom>
        </p:spPr>
      </p:pic>
      <p:pic>
        <p:nvPicPr>
          <p:cNvPr id="9" name="Picture 8">
            <a:extLst>
              <a:ext uri="{FF2B5EF4-FFF2-40B4-BE49-F238E27FC236}">
                <a16:creationId xmlns:a16="http://schemas.microsoft.com/office/drawing/2014/main" id="{2BF35159-B7DC-43A2-8DAD-94031FECAFE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67489" y="6008106"/>
            <a:ext cx="1685925" cy="447675"/>
          </a:xfrm>
          <a:prstGeom prst="rect">
            <a:avLst/>
          </a:prstGeom>
        </p:spPr>
      </p:pic>
    </p:spTree>
    <p:custDataLst>
      <p:tags r:id="rId1"/>
    </p:custDataLst>
    <p:extLst>
      <p:ext uri="{BB962C8B-B14F-4D97-AF65-F5344CB8AC3E}">
        <p14:creationId xmlns:p14="http://schemas.microsoft.com/office/powerpoint/2010/main" val="3168704623"/>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FFE8938-552A-4759-8029-F2344E045195}"/>
              </a:ext>
            </a:extLst>
          </p:cNvPr>
          <p:cNvPicPr>
            <a:picLocks noChangeAspect="1"/>
          </p:cNvPicPr>
          <p:nvPr/>
        </p:nvPicPr>
        <p:blipFill rotWithShape="1">
          <a:blip r:embed="rId3">
            <a:alphaModFix/>
          </a:blip>
          <a:srcRect l="14686" r="14689" b="2"/>
          <a:stretch/>
        </p:blipFill>
        <p:spPr>
          <a:xfrm>
            <a:off x="5995588" y="10"/>
            <a:ext cx="6196412" cy="6145151"/>
          </a:xfrm>
          <a:prstGeom prst="rect">
            <a:avLst/>
          </a:prstGeom>
        </p:spPr>
      </p:pic>
      <p:pic>
        <p:nvPicPr>
          <p:cNvPr id="47" name="Picture 46">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3" name="Content Placeholder 2">
            <a:extLst>
              <a:ext uri="{FF2B5EF4-FFF2-40B4-BE49-F238E27FC236}">
                <a16:creationId xmlns:a16="http://schemas.microsoft.com/office/drawing/2014/main" id="{55F62A2E-37EA-408D-90DB-CD403DCAD18B}"/>
              </a:ext>
            </a:extLst>
          </p:cNvPr>
          <p:cNvSpPr>
            <a:spLocks noGrp="1"/>
          </p:cNvSpPr>
          <p:nvPr>
            <p:ph idx="1"/>
          </p:nvPr>
        </p:nvSpPr>
        <p:spPr>
          <a:xfrm>
            <a:off x="0" y="2328728"/>
            <a:ext cx="5994978" cy="5358337"/>
          </a:xfrm>
        </p:spPr>
        <p:txBody>
          <a:bodyPr anchor="ctr">
            <a:normAutofit lnSpcReduction="10000"/>
          </a:bodyPr>
          <a:lstStyle/>
          <a:p>
            <a:pPr marL="0" indent="0">
              <a:buNone/>
            </a:pPr>
            <a:r>
              <a:rPr lang="en-GB" sz="2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Video consultations:</a:t>
            </a:r>
          </a:p>
          <a:p>
            <a:pPr marL="0" indent="0">
              <a:buNone/>
            </a:pPr>
            <a:endParaRPr lang="en-GB" sz="1800" dirty="0">
              <a:solidFill>
                <a:srgbClr val="000000"/>
              </a:solidFill>
            </a:endParaRPr>
          </a:p>
          <a:p>
            <a:pPr marL="0" indent="0">
              <a:buNone/>
            </a:pPr>
            <a:r>
              <a:rPr lang="en-GB" sz="1800" dirty="0">
                <a:solidFill>
                  <a:srgbClr val="000000"/>
                </a:solidFill>
              </a:rPr>
              <a:t>Since July 2020, Marie Stopes UK has also been offering clients the option of having a video consultation via Microsoft Teams. This service is particularly important to clients who cannot, or do not want to attend a clinic for a variety of reasons from lockdown restrictions or childcare commitments to mobility or travel limitations. </a:t>
            </a:r>
          </a:p>
          <a:p>
            <a:pPr marL="0" indent="0">
              <a:buNone/>
            </a:pPr>
            <a:br>
              <a:rPr lang="en-GB" dirty="0">
                <a:solidFill>
                  <a:srgbClr val="000000"/>
                </a:solidFill>
              </a:rPr>
            </a:br>
            <a:endParaRPr lang="en-GB" dirty="0">
              <a:solidFill>
                <a:srgbClr val="000000"/>
              </a:solidFill>
            </a:endParaRPr>
          </a:p>
          <a:p>
            <a:pPr marL="0" indent="0">
              <a:buNone/>
            </a:pPr>
            <a:r>
              <a:rPr lang="en-GB" sz="1800" dirty="0">
                <a:solidFill>
                  <a:srgbClr val="000000"/>
                </a:solidFill>
              </a:rPr>
              <a:t>In June 2020, Marie Stopes UK launched a live webchat tool enabling clients to ask contact centre staff questions without the risk of being overheard. This service has been particularly useful for young people living at home with their parents, women in domestic violence environments and people who do not speak English as their first language, allowing them to independently use programmes like Google Translate to chat with an adviser.</a:t>
            </a:r>
          </a:p>
          <a:p>
            <a:pPr marL="0" indent="0">
              <a:buNone/>
            </a:pPr>
            <a:endParaRPr lang="en-GB" dirty="0">
              <a:solidFill>
                <a:srgbClr val="000000"/>
              </a:solidFill>
            </a:endParaRPr>
          </a:p>
          <a:p>
            <a:endParaRPr lang="en-GB" dirty="0">
              <a:solidFill>
                <a:srgbClr val="000000"/>
              </a:solidFill>
            </a:endParaRPr>
          </a:p>
          <a:p>
            <a:endParaRPr lang="en-GB" dirty="0">
              <a:solidFill>
                <a:srgbClr val="000000"/>
              </a:solidFill>
            </a:endParaRPr>
          </a:p>
          <a:p>
            <a:endParaRPr lang="en-GB" dirty="0">
              <a:solidFill>
                <a:srgbClr val="000000"/>
              </a:solidFill>
            </a:endParaRPr>
          </a:p>
        </p:txBody>
      </p:sp>
      <p:sp>
        <p:nvSpPr>
          <p:cNvPr id="7" name="Rectangle 6">
            <a:extLst>
              <a:ext uri="{FF2B5EF4-FFF2-40B4-BE49-F238E27FC236}">
                <a16:creationId xmlns:a16="http://schemas.microsoft.com/office/drawing/2014/main" id="{0883D3C4-9E54-41D5-992B-F74A9FC6BCD4}"/>
              </a:ext>
            </a:extLst>
          </p:cNvPr>
          <p:cNvSpPr/>
          <p:nvPr/>
        </p:nvSpPr>
        <p:spPr>
          <a:xfrm>
            <a:off x="-42479" y="3947999"/>
            <a:ext cx="1408335" cy="461665"/>
          </a:xfrm>
          <a:prstGeom prst="rect">
            <a:avLst/>
          </a:prstGeom>
          <a:noFill/>
        </p:spPr>
        <p:txBody>
          <a:bodyPr wrap="none" lIns="91440" tIns="45720" rIns="91440" bIns="45720">
            <a:spAutoFit/>
          </a:bodyPr>
          <a:lstStyle/>
          <a:p>
            <a:pPr algn="ctr"/>
            <a:r>
              <a:rPr lang="en-GB" sz="2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Webchat:</a:t>
            </a:r>
          </a:p>
        </p:txBody>
      </p:sp>
      <p:sp>
        <p:nvSpPr>
          <p:cNvPr id="8" name="Rectangle 7">
            <a:extLst>
              <a:ext uri="{FF2B5EF4-FFF2-40B4-BE49-F238E27FC236}">
                <a16:creationId xmlns:a16="http://schemas.microsoft.com/office/drawing/2014/main" id="{8990DA93-E5C7-43E3-AE3D-59B450638D06}"/>
              </a:ext>
            </a:extLst>
          </p:cNvPr>
          <p:cNvSpPr/>
          <p:nvPr/>
        </p:nvSpPr>
        <p:spPr>
          <a:xfrm>
            <a:off x="144458" y="176224"/>
            <a:ext cx="6196413" cy="1323439"/>
          </a:xfrm>
          <a:prstGeom prst="rect">
            <a:avLst/>
          </a:prstGeom>
          <a:noFill/>
        </p:spPr>
        <p:txBody>
          <a:bodyPr wrap="square" lIns="91440" tIns="45720" rIns="91440" bIns="45720">
            <a:spAutoFit/>
          </a:bodyPr>
          <a:lstStyle/>
          <a:p>
            <a:pPr algn="ctr"/>
            <a:r>
              <a:rPr lang="en-GB" sz="4000" b="1" u="sng"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Supporting clients through Covid-19</a:t>
            </a:r>
          </a:p>
        </p:txBody>
      </p:sp>
      <p:pic>
        <p:nvPicPr>
          <p:cNvPr id="12" name="Picture 11">
            <a:extLst>
              <a:ext uri="{FF2B5EF4-FFF2-40B4-BE49-F238E27FC236}">
                <a16:creationId xmlns:a16="http://schemas.microsoft.com/office/drawing/2014/main" id="{600C13A5-82DD-47E0-8331-36CEA48ADA9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46147" y="6277743"/>
            <a:ext cx="1685925" cy="447675"/>
          </a:xfrm>
          <a:prstGeom prst="rect">
            <a:avLst/>
          </a:prstGeom>
        </p:spPr>
      </p:pic>
    </p:spTree>
    <p:custDataLst>
      <p:tags r:id="rId1"/>
    </p:custDataLst>
    <p:extLst>
      <p:ext uri="{BB962C8B-B14F-4D97-AF65-F5344CB8AC3E}">
        <p14:creationId xmlns:p14="http://schemas.microsoft.com/office/powerpoint/2010/main" val="3972634729"/>
      </p:ext>
    </p:extLst>
  </p:cSld>
  <p:clrMapOvr>
    <a:masterClrMapping/>
  </p:clrMapOvr>
  <mc:AlternateContent xmlns:mc="http://schemas.openxmlformats.org/markup-compatibility/2006" xmlns:p14="http://schemas.microsoft.com/office/powerpoint/2010/main">
    <mc:Choice Requires="p14">
      <p:transition spd="slow" p14:dur="13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7">
            <a:extLst>
              <a:ext uri="{FF2B5EF4-FFF2-40B4-BE49-F238E27FC236}">
                <a16:creationId xmlns:a16="http://schemas.microsoft.com/office/drawing/2014/main" id="{6055F968-8BDE-4442-B47B-354D893BDCCC}"/>
              </a:ext>
            </a:extLst>
          </p:cNvPr>
          <p:cNvSpPr txBox="1">
            <a:spLocks/>
          </p:cNvSpPr>
          <p:nvPr/>
        </p:nvSpPr>
        <p:spPr>
          <a:xfrm>
            <a:off x="6251418" y="3225869"/>
            <a:ext cx="5529250" cy="3250933"/>
          </a:xfrm>
          <a:prstGeom prst="rect">
            <a:avLst/>
          </a:prstGeom>
        </p:spPr>
        <p:txBody>
          <a:bodyPr vert="horz" lIns="91440" tIns="45720" rIns="91440" bIns="45720" rtlCol="0" anchor="b">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90000"/>
              </a:lnSpc>
              <a:spcBef>
                <a:spcPct val="0"/>
              </a:spcBef>
              <a:spcAft>
                <a:spcPts val="600"/>
              </a:spcAft>
              <a:buNone/>
            </a:pPr>
            <a:endParaRPr lang="en-US" sz="1400" b="1" dirty="0">
              <a:latin typeface="+mj-lt"/>
              <a:ea typeface="+mj-ea"/>
              <a:cs typeface="+mj-cs"/>
            </a:endParaRPr>
          </a:p>
        </p:txBody>
      </p:sp>
      <p:pic>
        <p:nvPicPr>
          <p:cNvPr id="5" name="Picture 4">
            <a:extLst>
              <a:ext uri="{FF2B5EF4-FFF2-40B4-BE49-F238E27FC236}">
                <a16:creationId xmlns:a16="http://schemas.microsoft.com/office/drawing/2014/main" id="{93F4B080-5FA1-4186-BBE1-EACE070BC4DE}"/>
              </a:ext>
            </a:extLst>
          </p:cNvPr>
          <p:cNvPicPr>
            <a:picLocks noChangeAspect="1"/>
          </p:cNvPicPr>
          <p:nvPr/>
        </p:nvPicPr>
        <p:blipFill rotWithShape="1">
          <a:blip r:embed="rId3"/>
          <a:srcRect t="6311" r="3" b="6314"/>
          <a:stretch/>
        </p:blipFill>
        <p:spPr>
          <a:xfrm>
            <a:off x="493988" y="1950308"/>
            <a:ext cx="5757430" cy="4238389"/>
          </a:xfrm>
          <a:custGeom>
            <a:avLst/>
            <a:gdLst/>
            <a:ahLst/>
            <a:cxnLst/>
            <a:rect l="l" t="t" r="r" b="b"/>
            <a:pathLst>
              <a:path w="7676573" h="4238389">
                <a:moveTo>
                  <a:pt x="6948167" y="1839459"/>
                </a:moveTo>
                <a:lnTo>
                  <a:pt x="6948167" y="1853646"/>
                </a:lnTo>
                <a:lnTo>
                  <a:pt x="6946213" y="1846552"/>
                </a:lnTo>
                <a:close/>
                <a:moveTo>
                  <a:pt x="888708" y="0"/>
                </a:moveTo>
                <a:cubicBezTo>
                  <a:pt x="888708" y="0"/>
                  <a:pt x="888708" y="0"/>
                  <a:pt x="4932171" y="0"/>
                </a:cubicBezTo>
                <a:cubicBezTo>
                  <a:pt x="5185434" y="0"/>
                  <a:pt x="5429962" y="139215"/>
                  <a:pt x="5552228" y="365439"/>
                </a:cubicBezTo>
                <a:cubicBezTo>
                  <a:pt x="5552228" y="365439"/>
                  <a:pt x="5552228" y="365439"/>
                  <a:pt x="7578324" y="3854515"/>
                </a:cubicBezTo>
                <a:cubicBezTo>
                  <a:pt x="7643823" y="3963277"/>
                  <a:pt x="7676573" y="4087266"/>
                  <a:pt x="7676573" y="4211255"/>
                </a:cubicBezTo>
                <a:lnTo>
                  <a:pt x="7672952" y="4238389"/>
                </a:lnTo>
                <a:lnTo>
                  <a:pt x="0" y="4238389"/>
                </a:lnTo>
                <a:lnTo>
                  <a:pt x="0" y="814976"/>
                </a:lnTo>
                <a:lnTo>
                  <a:pt x="76640" y="682425"/>
                </a:lnTo>
                <a:cubicBezTo>
                  <a:pt x="135804" y="580099"/>
                  <a:pt x="196877" y="474473"/>
                  <a:pt x="259919" y="365439"/>
                </a:cubicBezTo>
                <a:cubicBezTo>
                  <a:pt x="390917" y="139215"/>
                  <a:pt x="626713" y="0"/>
                  <a:pt x="888708" y="0"/>
                </a:cubicBezTo>
                <a:close/>
              </a:path>
            </a:pathLst>
          </a:custGeom>
        </p:spPr>
      </p:pic>
      <p:pic>
        <p:nvPicPr>
          <p:cNvPr id="28" name="Picture 27">
            <a:extLst>
              <a:ext uri="{FF2B5EF4-FFF2-40B4-BE49-F238E27FC236}">
                <a16:creationId xmlns:a16="http://schemas.microsoft.com/office/drawing/2014/main" id="{4B98F11F-1EB2-430B-BC69-BF0AA6861EFF}"/>
              </a:ext>
            </a:extLst>
          </p:cNvPr>
          <p:cNvPicPr>
            <a:picLocks noChangeAspect="1"/>
          </p:cNvPicPr>
          <p:nvPr/>
        </p:nvPicPr>
        <p:blipFill>
          <a:blip r:embed="rId4"/>
          <a:stretch>
            <a:fillRect/>
          </a:stretch>
        </p:blipFill>
        <p:spPr>
          <a:xfrm>
            <a:off x="6533913" y="209655"/>
            <a:ext cx="4964260" cy="2971514"/>
          </a:xfrm>
          <a:prstGeom prst="rect">
            <a:avLst/>
          </a:prstGeom>
        </p:spPr>
      </p:pic>
      <p:sp>
        <p:nvSpPr>
          <p:cNvPr id="14" name="Content Placeholder 7">
            <a:extLst>
              <a:ext uri="{FF2B5EF4-FFF2-40B4-BE49-F238E27FC236}">
                <a16:creationId xmlns:a16="http://schemas.microsoft.com/office/drawing/2014/main" id="{695F21B7-B7F0-41BB-B936-7DBEF90712E0}"/>
              </a:ext>
            </a:extLst>
          </p:cNvPr>
          <p:cNvSpPr txBox="1">
            <a:spLocks/>
          </p:cNvSpPr>
          <p:nvPr/>
        </p:nvSpPr>
        <p:spPr>
          <a:xfrm>
            <a:off x="397501" y="1320681"/>
            <a:ext cx="3268470" cy="864096"/>
          </a:xfrm>
          <a:prstGeom prst="rect">
            <a:avLst/>
          </a:prstGeom>
        </p:spPr>
        <p:txBody>
          <a:bodyPr vert="horz" lIns="91440" tIns="45720" rIns="91440" bIns="45720" rtlCol="0" anchor="b">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lnSpc>
                <a:spcPct val="90000"/>
              </a:lnSpc>
              <a:spcBef>
                <a:spcPct val="0"/>
              </a:spcBef>
              <a:spcAft>
                <a:spcPts val="600"/>
              </a:spcAft>
              <a:buNone/>
            </a:pPr>
            <a:endParaRPr lang="en-US" sz="4000" b="1" u="sng" dirty="0">
              <a:solidFill>
                <a:srgbClr val="00B0F0"/>
              </a:solidFill>
              <a:latin typeface="+mj-lt"/>
              <a:ea typeface="+mj-ea"/>
              <a:cs typeface="+mj-cs"/>
            </a:endParaRPr>
          </a:p>
          <a:p>
            <a:pPr algn="r">
              <a:lnSpc>
                <a:spcPct val="90000"/>
              </a:lnSpc>
              <a:spcBef>
                <a:spcPct val="0"/>
              </a:spcBef>
              <a:spcAft>
                <a:spcPts val="600"/>
              </a:spcAft>
              <a:buNone/>
            </a:pPr>
            <a:endParaRPr lang="en-US" sz="3800" b="1" dirty="0">
              <a:solidFill>
                <a:srgbClr val="00B0F0"/>
              </a:solidFill>
              <a:latin typeface="+mj-lt"/>
              <a:ea typeface="+mj-ea"/>
              <a:cs typeface="+mj-cs"/>
            </a:endParaRPr>
          </a:p>
        </p:txBody>
      </p:sp>
      <p:sp>
        <p:nvSpPr>
          <p:cNvPr id="2" name="TextBox 1">
            <a:extLst>
              <a:ext uri="{FF2B5EF4-FFF2-40B4-BE49-F238E27FC236}">
                <a16:creationId xmlns:a16="http://schemas.microsoft.com/office/drawing/2014/main" id="{8E7EB98E-17B2-4D64-8828-3C590D52678C}"/>
              </a:ext>
            </a:extLst>
          </p:cNvPr>
          <p:cNvSpPr txBox="1"/>
          <p:nvPr/>
        </p:nvSpPr>
        <p:spPr>
          <a:xfrm>
            <a:off x="6613641" y="4112555"/>
            <a:ext cx="5353524" cy="2031325"/>
          </a:xfrm>
          <a:prstGeom prst="rect">
            <a:avLst/>
          </a:prstGeom>
          <a:noFill/>
        </p:spPr>
        <p:txBody>
          <a:bodyPr wrap="square" rtlCol="0">
            <a:spAutoFit/>
          </a:bodyPr>
          <a:lstStyle/>
          <a:p>
            <a:pPr marL="285750" indent="-285750">
              <a:buFont typeface="Arial" panose="020B0604020202020204" pitchFamily="34" charset="0"/>
              <a:buChar char="•"/>
            </a:pPr>
            <a:r>
              <a:rPr lang="en-GB" dirty="0"/>
              <a:t>11,157 unique chats since launch (20 Jun to 22 Sep) </a:t>
            </a:r>
          </a:p>
          <a:p>
            <a:pPr marL="285750" indent="-285750">
              <a:buFont typeface="Arial" panose="020B0604020202020204" pitchFamily="34" charset="0"/>
              <a:buChar char="•"/>
            </a:pPr>
            <a:r>
              <a:rPr lang="en-GB" dirty="0"/>
              <a:t>On average clients rated chat 4.8/5 stars </a:t>
            </a:r>
          </a:p>
          <a:p>
            <a:pPr marL="285750" indent="-285750">
              <a:buFont typeface="Arial" panose="020B0604020202020204" pitchFamily="34" charset="0"/>
              <a:buChar char="•"/>
            </a:pPr>
            <a:r>
              <a:rPr lang="en-GB" dirty="0"/>
              <a:t>Webchat enables us to generate reports and FAQs from the viewed chat content i.e. 0.6% of chats were safeguarding, 12.8% post treatment, 0.9% overseas, and 0.2% GP </a:t>
            </a:r>
          </a:p>
          <a:p>
            <a:pPr marL="285750" indent="-285750">
              <a:buFont typeface="Arial" panose="020B0604020202020204" pitchFamily="34" charset="0"/>
              <a:buChar char="•"/>
            </a:pPr>
            <a:endParaRPr lang="en-GB" dirty="0"/>
          </a:p>
        </p:txBody>
      </p:sp>
      <p:sp>
        <p:nvSpPr>
          <p:cNvPr id="3" name="Rectangle 2">
            <a:extLst>
              <a:ext uri="{FF2B5EF4-FFF2-40B4-BE49-F238E27FC236}">
                <a16:creationId xmlns:a16="http://schemas.microsoft.com/office/drawing/2014/main" id="{BAAB9248-D779-4265-B8E0-2130E8A99B79}"/>
              </a:ext>
            </a:extLst>
          </p:cNvPr>
          <p:cNvSpPr/>
          <p:nvPr/>
        </p:nvSpPr>
        <p:spPr>
          <a:xfrm>
            <a:off x="1291832" y="667660"/>
            <a:ext cx="2745624" cy="923330"/>
          </a:xfrm>
          <a:prstGeom prst="rect">
            <a:avLst/>
          </a:prstGeom>
          <a:noFill/>
        </p:spPr>
        <p:txBody>
          <a:bodyPr wrap="none" lIns="91440" tIns="45720" rIns="91440" bIns="45720">
            <a:spAutoFit/>
          </a:bodyPr>
          <a:lstStyle/>
          <a:p>
            <a:pPr algn="ctr"/>
            <a:r>
              <a:rPr lang="en-US" sz="5400" b="1" u="sng"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Webchat</a:t>
            </a:r>
          </a:p>
        </p:txBody>
      </p:sp>
      <p:sp>
        <p:nvSpPr>
          <p:cNvPr id="6" name="Rectangle 5">
            <a:extLst>
              <a:ext uri="{FF2B5EF4-FFF2-40B4-BE49-F238E27FC236}">
                <a16:creationId xmlns:a16="http://schemas.microsoft.com/office/drawing/2014/main" id="{2478B350-07E1-4699-8702-7FCBDA736AF8}"/>
              </a:ext>
            </a:extLst>
          </p:cNvPr>
          <p:cNvSpPr/>
          <p:nvPr/>
        </p:nvSpPr>
        <p:spPr>
          <a:xfrm>
            <a:off x="6655323" y="3359969"/>
            <a:ext cx="2635080" cy="707886"/>
          </a:xfrm>
          <a:prstGeom prst="rect">
            <a:avLst/>
          </a:prstGeom>
          <a:noFill/>
        </p:spPr>
        <p:txBody>
          <a:bodyPr wrap="none" lIns="91440" tIns="45720" rIns="91440" bIns="45720">
            <a:spAutoFit/>
          </a:bodyPr>
          <a:lstStyle/>
          <a:p>
            <a:pPr algn="ctr"/>
            <a:r>
              <a:rPr lang="en-US" sz="40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Key results:</a:t>
            </a:r>
          </a:p>
        </p:txBody>
      </p:sp>
      <p:pic>
        <p:nvPicPr>
          <p:cNvPr id="15" name="Picture 14">
            <a:extLst>
              <a:ext uri="{FF2B5EF4-FFF2-40B4-BE49-F238E27FC236}">
                <a16:creationId xmlns:a16="http://schemas.microsoft.com/office/drawing/2014/main" id="{BB5C4041-C327-48BE-BC7A-259DBB3FBED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68469" y="6073827"/>
            <a:ext cx="1685925" cy="447675"/>
          </a:xfrm>
          <a:prstGeom prst="rect">
            <a:avLst/>
          </a:prstGeom>
        </p:spPr>
      </p:pic>
    </p:spTree>
    <p:custDataLst>
      <p:tags r:id="rId1"/>
    </p:custDataLst>
    <p:extLst>
      <p:ext uri="{BB962C8B-B14F-4D97-AF65-F5344CB8AC3E}">
        <p14:creationId xmlns:p14="http://schemas.microsoft.com/office/powerpoint/2010/main" val="1330551243"/>
      </p:ext>
    </p:extLst>
  </p:cSld>
  <p:clrMapOvr>
    <a:masterClrMapping/>
  </p:clrMapOvr>
  <mc:AlternateContent xmlns:mc="http://schemas.openxmlformats.org/markup-compatibility/2006" xmlns:p14="http://schemas.microsoft.com/office/powerpoint/2010/main">
    <mc:Choice Requires="p14">
      <p:transition spd="slow" p14:dur="1300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E168C9D-E2E0-4348-9048-E229DA29068A}"/>
              </a:ext>
            </a:extLst>
          </p:cNvPr>
          <p:cNvSpPr/>
          <p:nvPr/>
        </p:nvSpPr>
        <p:spPr>
          <a:xfrm>
            <a:off x="933095" y="3703886"/>
            <a:ext cx="3290887" cy="2452687"/>
          </a:xfrm>
          <a:prstGeom prst="rect">
            <a:avLst/>
          </a:prstGeom>
        </p:spPr>
        <p:txBody>
          <a:bodyPr vert="horz" lIns="91440" tIns="45720" rIns="91440" bIns="45720" rtlCol="0" anchor="ctr">
            <a:normAutofit/>
          </a:bodyPr>
          <a:lstStyle/>
          <a:p>
            <a:pPr>
              <a:lnSpc>
                <a:spcPct val="90000"/>
              </a:lnSpc>
              <a:spcBef>
                <a:spcPct val="0"/>
              </a:spcBef>
              <a:spcAft>
                <a:spcPts val="600"/>
              </a:spcAft>
            </a:pPr>
            <a:endParaRPr lang="en-US" sz="3600" b="1" u="sng" cap="none" spc="0" dirty="0">
              <a:ln w="12700">
                <a:solidFill>
                  <a:schemeClr val="accent1"/>
                </a:solidFill>
                <a:prstDash val="solid"/>
              </a:ln>
              <a:effectLst>
                <a:outerShdw dist="38100" dir="2640000" algn="bl" rotWithShape="0">
                  <a:schemeClr val="accent1"/>
                </a:outerShdw>
              </a:effectLst>
              <a:latin typeface="+mj-lt"/>
              <a:ea typeface="+mj-ea"/>
              <a:cs typeface="+mj-cs"/>
            </a:endParaRPr>
          </a:p>
        </p:txBody>
      </p:sp>
      <p:pic>
        <p:nvPicPr>
          <p:cNvPr id="1026" name="Picture 2" descr="Graphical user interface, application, website&#10;&#10;Description automatically generated">
            <a:extLst>
              <a:ext uri="{FF2B5EF4-FFF2-40B4-BE49-F238E27FC236}">
                <a16:creationId xmlns:a16="http://schemas.microsoft.com/office/drawing/2014/main" id="{B2442071-42D3-43D4-8672-07045F8440B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5636" b="4394"/>
          <a:stretch/>
        </p:blipFill>
        <p:spPr bwMode="auto">
          <a:xfrm>
            <a:off x="20" y="-6717"/>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a:noFill/>
          <a:extLst>
            <a:ext uri="{909E8E84-426E-40DD-AFC4-6F175D3DCCD1}">
              <a14:hiddenFill xmlns:a14="http://schemas.microsoft.com/office/drawing/2010/main">
                <a:solidFill>
                  <a:srgbClr val="FFFFFF"/>
                </a:solidFill>
              </a14:hiddenFill>
            </a:ext>
          </a:extLst>
        </p:spPr>
      </p:pic>
      <p:sp>
        <p:nvSpPr>
          <p:cNvPr id="13" name="Content Placeholder 7">
            <a:extLst>
              <a:ext uri="{FF2B5EF4-FFF2-40B4-BE49-F238E27FC236}">
                <a16:creationId xmlns:a16="http://schemas.microsoft.com/office/drawing/2014/main" id="{6055F968-8BDE-4442-B47B-354D893BDCCC}"/>
              </a:ext>
            </a:extLst>
          </p:cNvPr>
          <p:cNvSpPr txBox="1">
            <a:spLocks/>
          </p:cNvSpPr>
          <p:nvPr/>
        </p:nvSpPr>
        <p:spPr>
          <a:xfrm>
            <a:off x="4329298" y="4058881"/>
            <a:ext cx="7485413" cy="2037556"/>
          </a:xfrm>
          <a:prstGeom prst="rect">
            <a:avLst/>
          </a:prstGeom>
        </p:spPr>
        <p:txBody>
          <a:bodyPr vert="horz" lIns="91440" tIns="45720" rIns="91440" bIns="45720" rtlCol="0" anchor="ctr">
            <a:normAutofit fontScale="55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r>
              <a:rPr lang="en-GB" dirty="0"/>
              <a:t>Clients rated video 4.75/5 stars </a:t>
            </a:r>
          </a:p>
          <a:p>
            <a:pPr lvl="0"/>
            <a:r>
              <a:rPr lang="en-GB" dirty="0"/>
              <a:t>97% say video offers a more personal service than telephone, and 93% would choose video again over a face-to-face visit or phone call </a:t>
            </a:r>
          </a:p>
          <a:p>
            <a:pPr lvl="0"/>
            <a:r>
              <a:rPr lang="en-GB" dirty="0"/>
              <a:t>53% video consultations were completed without difficulty (majority of others were completed via telephone as an alternative) </a:t>
            </a:r>
          </a:p>
          <a:p>
            <a:pPr lvl="0"/>
            <a:r>
              <a:rPr lang="en-GB" dirty="0"/>
              <a:t>19% of video consultations were converted to telephone </a:t>
            </a:r>
          </a:p>
          <a:p>
            <a:pPr lvl="0"/>
            <a:r>
              <a:rPr lang="en-GB" dirty="0"/>
              <a:t>9% clients did not proceed due to technical difficulties </a:t>
            </a:r>
          </a:p>
        </p:txBody>
      </p:sp>
      <p:sp>
        <p:nvSpPr>
          <p:cNvPr id="14" name="Content Placeholder 7">
            <a:extLst>
              <a:ext uri="{FF2B5EF4-FFF2-40B4-BE49-F238E27FC236}">
                <a16:creationId xmlns:a16="http://schemas.microsoft.com/office/drawing/2014/main" id="{695F21B7-B7F0-41BB-B936-7DBEF90712E0}"/>
              </a:ext>
            </a:extLst>
          </p:cNvPr>
          <p:cNvSpPr txBox="1">
            <a:spLocks/>
          </p:cNvSpPr>
          <p:nvPr/>
        </p:nvSpPr>
        <p:spPr>
          <a:xfrm>
            <a:off x="397501" y="1320681"/>
            <a:ext cx="3268470" cy="864096"/>
          </a:xfrm>
          <a:prstGeom prst="rect">
            <a:avLst/>
          </a:prstGeom>
        </p:spPr>
        <p:txBody>
          <a:bodyPr vert="horz" lIns="91440" tIns="45720" rIns="91440" bIns="45720" rtlCol="0" anchor="b">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r">
              <a:lnSpc>
                <a:spcPct val="90000"/>
              </a:lnSpc>
              <a:spcBef>
                <a:spcPct val="0"/>
              </a:spcBef>
              <a:spcAft>
                <a:spcPts val="600"/>
              </a:spcAft>
              <a:buNone/>
            </a:pPr>
            <a:endParaRPr lang="en-US" sz="3800" b="1" dirty="0">
              <a:solidFill>
                <a:srgbClr val="00B0F0"/>
              </a:solidFill>
              <a:latin typeface="+mj-lt"/>
              <a:ea typeface="+mj-ea"/>
              <a:cs typeface="+mj-cs"/>
            </a:endParaRPr>
          </a:p>
        </p:txBody>
      </p:sp>
      <p:sp>
        <p:nvSpPr>
          <p:cNvPr id="3" name="Rectangle 2">
            <a:extLst>
              <a:ext uri="{FF2B5EF4-FFF2-40B4-BE49-F238E27FC236}">
                <a16:creationId xmlns:a16="http://schemas.microsoft.com/office/drawing/2014/main" id="{DF72CB20-DFBD-4533-A5EC-DDCC0398F7A9}"/>
              </a:ext>
            </a:extLst>
          </p:cNvPr>
          <p:cNvSpPr/>
          <p:nvPr/>
        </p:nvSpPr>
        <p:spPr>
          <a:xfrm>
            <a:off x="4329298" y="3654395"/>
            <a:ext cx="1655517" cy="461665"/>
          </a:xfrm>
          <a:prstGeom prst="rect">
            <a:avLst/>
          </a:prstGeom>
          <a:noFill/>
        </p:spPr>
        <p:txBody>
          <a:bodyPr wrap="none" lIns="91440" tIns="45720" rIns="91440" bIns="45720">
            <a:spAutoFit/>
          </a:bodyPr>
          <a:lstStyle/>
          <a:p>
            <a:pPr algn="ctr"/>
            <a:r>
              <a:rPr lang="en-US" sz="2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Key results:</a:t>
            </a:r>
            <a:endParaRPr lang="en-US" sz="2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4" name="Rectangle 3">
            <a:extLst>
              <a:ext uri="{FF2B5EF4-FFF2-40B4-BE49-F238E27FC236}">
                <a16:creationId xmlns:a16="http://schemas.microsoft.com/office/drawing/2014/main" id="{D6CE1DCA-2B8F-4DA3-A976-1EFCAC74E75F}"/>
              </a:ext>
            </a:extLst>
          </p:cNvPr>
          <p:cNvSpPr/>
          <p:nvPr/>
        </p:nvSpPr>
        <p:spPr>
          <a:xfrm>
            <a:off x="85615" y="3934718"/>
            <a:ext cx="4138367" cy="1754326"/>
          </a:xfrm>
          <a:prstGeom prst="rect">
            <a:avLst/>
          </a:prstGeom>
          <a:noFill/>
        </p:spPr>
        <p:txBody>
          <a:bodyPr wrap="square" lIns="91440" tIns="45720" rIns="91440" bIns="45720">
            <a:spAutoFit/>
          </a:bodyPr>
          <a:lstStyle/>
          <a:p>
            <a:pPr algn="ctr"/>
            <a:r>
              <a:rPr lang="en-US" sz="5400" b="1" u="sng"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Video consultations</a:t>
            </a:r>
            <a:endParaRPr lang="en-GB" sz="5400" b="1" u="sng"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12" name="Picture 11">
            <a:extLst>
              <a:ext uri="{FF2B5EF4-FFF2-40B4-BE49-F238E27FC236}">
                <a16:creationId xmlns:a16="http://schemas.microsoft.com/office/drawing/2014/main" id="{78EBD368-610B-4245-A069-8E9901195D8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83263" y="6096437"/>
            <a:ext cx="1685925" cy="447675"/>
          </a:xfrm>
          <a:prstGeom prst="rect">
            <a:avLst/>
          </a:prstGeom>
        </p:spPr>
      </p:pic>
    </p:spTree>
    <p:custDataLst>
      <p:tags r:id="rId1"/>
    </p:custDataLst>
    <p:extLst>
      <p:ext uri="{BB962C8B-B14F-4D97-AF65-F5344CB8AC3E}">
        <p14:creationId xmlns:p14="http://schemas.microsoft.com/office/powerpoint/2010/main" val="648041496"/>
      </p:ext>
    </p:extLst>
  </p:cSld>
  <p:clrMapOvr>
    <a:masterClrMapping/>
  </p:clrMapOvr>
  <mc:AlternateContent xmlns:mc="http://schemas.openxmlformats.org/markup-compatibility/2006" xmlns:p14="http://schemas.microsoft.com/office/powerpoint/2010/main">
    <mc:Choice Requires="p14">
      <p:transition spd="slow" p14:dur="1300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9A7E2D5-66CE-44D8-BC68-558BCB49AC20}"/>
              </a:ext>
            </a:extLst>
          </p:cNvPr>
          <p:cNvPicPr>
            <a:picLocks noChangeAspect="1"/>
          </p:cNvPicPr>
          <p:nvPr/>
        </p:nvPicPr>
        <p:blipFill rotWithShape="1">
          <a:blip r:embed="rId3">
            <a:alphaModFix/>
          </a:blip>
          <a:srcRect l="1162" r="23085" b="2"/>
          <a:stretch/>
        </p:blipFill>
        <p:spPr>
          <a:xfrm>
            <a:off x="5797848" y="1"/>
            <a:ext cx="6394152" cy="6060687"/>
          </a:xfrm>
          <a:prstGeom prst="rect">
            <a:avLst/>
          </a:prstGeom>
        </p:spPr>
      </p:pic>
      <p:pic>
        <p:nvPicPr>
          <p:cNvPr id="28" name="Picture 23">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19" name="Content Placeholder 2">
            <a:extLst>
              <a:ext uri="{FF2B5EF4-FFF2-40B4-BE49-F238E27FC236}">
                <a16:creationId xmlns:a16="http://schemas.microsoft.com/office/drawing/2014/main" id="{4AD8E393-8B10-4C4C-A731-63F6C20C29A4}"/>
              </a:ext>
            </a:extLst>
          </p:cNvPr>
          <p:cNvSpPr>
            <a:spLocks noGrp="1"/>
          </p:cNvSpPr>
          <p:nvPr>
            <p:ph idx="1"/>
          </p:nvPr>
        </p:nvSpPr>
        <p:spPr>
          <a:xfrm>
            <a:off x="154978" y="1248618"/>
            <a:ext cx="5859323" cy="5491547"/>
          </a:xfrm>
        </p:spPr>
        <p:txBody>
          <a:bodyPr anchor="ctr">
            <a:normAutofit fontScale="77500" lnSpcReduction="20000"/>
          </a:bodyPr>
          <a:lstStyle/>
          <a:p>
            <a:r>
              <a:rPr lang="en-GB" sz="2300" dirty="0">
                <a:solidFill>
                  <a:srgbClr val="000000"/>
                </a:solidFill>
                <a:cs typeface="Calibri"/>
              </a:rPr>
              <a:t>Webchat offers a vital communication channel regardless of the Covid-19 pandemic, which is demonstrated by the volume of chats received</a:t>
            </a:r>
          </a:p>
          <a:p>
            <a:r>
              <a:rPr lang="en-GB" sz="2300" dirty="0">
                <a:solidFill>
                  <a:srgbClr val="000000"/>
                </a:solidFill>
                <a:cs typeface="Calibri"/>
              </a:rPr>
              <a:t>Webchat is reaching clients earlier in their journey, with many clients contacted Marie Stopes UK prior to taking a pregnancy test or with general queries making discussions about sexual health more accessible </a:t>
            </a:r>
          </a:p>
          <a:p>
            <a:r>
              <a:rPr lang="en-GB" sz="2300" dirty="0">
                <a:solidFill>
                  <a:srgbClr val="000000"/>
                </a:solidFill>
                <a:cs typeface="Calibri"/>
              </a:rPr>
              <a:t>Webchat offers a lifeline for people with safeguarding concerns as we can provide discreet advice and support</a:t>
            </a:r>
          </a:p>
          <a:p>
            <a:r>
              <a:rPr lang="en-GB" sz="2300" dirty="0">
                <a:solidFill>
                  <a:srgbClr val="000000"/>
                </a:solidFill>
                <a:cs typeface="Calibri"/>
              </a:rPr>
              <a:t>Video consultations are essential for clients who cannot or do not want to travel to a clinic but want to see a medical professional </a:t>
            </a:r>
          </a:p>
          <a:p>
            <a:r>
              <a:rPr lang="en-GB" sz="2300" dirty="0">
                <a:solidFill>
                  <a:srgbClr val="000000"/>
                </a:solidFill>
                <a:cs typeface="Calibri"/>
              </a:rPr>
              <a:t>Although video uptake is not exceptionally high, for the clients that have used it they have benefitted from it and would use it again</a:t>
            </a:r>
          </a:p>
          <a:p>
            <a:r>
              <a:rPr lang="en-GB" sz="2300" dirty="0">
                <a:solidFill>
                  <a:srgbClr val="000000"/>
                </a:solidFill>
                <a:cs typeface="Calibri"/>
              </a:rPr>
              <a:t>Video consultations present the possibility of client technical challenges which cannot be controlled. Although measures have been implemented to make guidance around video consultations clearer, a back-up telephone line to continue the appointment must be available </a:t>
            </a:r>
          </a:p>
          <a:p>
            <a:r>
              <a:rPr lang="en-GB" sz="2300" dirty="0">
                <a:solidFill>
                  <a:srgbClr val="000000"/>
                </a:solidFill>
                <a:cs typeface="Calibri"/>
              </a:rPr>
              <a:t>Continuing digital transformation will provide more choice for clients, enhance the quality of the service and allow clients to take ownership of their care</a:t>
            </a:r>
          </a:p>
          <a:p>
            <a:pPr marL="0" indent="0">
              <a:buNone/>
            </a:pPr>
            <a:endParaRPr lang="en-GB" sz="1600" dirty="0">
              <a:solidFill>
                <a:srgbClr val="000000"/>
              </a:solidFill>
              <a:cs typeface="Calibri"/>
            </a:endParaRPr>
          </a:p>
          <a:p>
            <a:endParaRPr lang="en-GB" sz="1600" dirty="0">
              <a:solidFill>
                <a:srgbClr val="000000"/>
              </a:solidFill>
              <a:cs typeface="Calibri"/>
            </a:endParaRPr>
          </a:p>
        </p:txBody>
      </p:sp>
      <p:sp>
        <p:nvSpPr>
          <p:cNvPr id="3" name="Rectangle 2">
            <a:extLst>
              <a:ext uri="{FF2B5EF4-FFF2-40B4-BE49-F238E27FC236}">
                <a16:creationId xmlns:a16="http://schemas.microsoft.com/office/drawing/2014/main" id="{DAC45B30-B862-4D2E-B944-3451C2FC2AC7}"/>
              </a:ext>
            </a:extLst>
          </p:cNvPr>
          <p:cNvSpPr/>
          <p:nvPr/>
        </p:nvSpPr>
        <p:spPr>
          <a:xfrm>
            <a:off x="1426171" y="162644"/>
            <a:ext cx="3316935" cy="923330"/>
          </a:xfrm>
          <a:prstGeom prst="rect">
            <a:avLst/>
          </a:prstGeom>
          <a:noFill/>
        </p:spPr>
        <p:txBody>
          <a:bodyPr wrap="none" lIns="91440" tIns="45720" rIns="91440" bIns="45720">
            <a:spAutoFit/>
          </a:bodyPr>
          <a:lstStyle/>
          <a:p>
            <a:pPr algn="ctr"/>
            <a:r>
              <a:rPr lang="en-US" sz="5400" b="1" u="sng"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Conclusion</a:t>
            </a:r>
          </a:p>
        </p:txBody>
      </p:sp>
      <p:pic>
        <p:nvPicPr>
          <p:cNvPr id="11" name="Picture 10">
            <a:extLst>
              <a:ext uri="{FF2B5EF4-FFF2-40B4-BE49-F238E27FC236}">
                <a16:creationId xmlns:a16="http://schemas.microsoft.com/office/drawing/2014/main" id="{D88DEE66-1BB6-4894-B15A-A2402803949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51097" y="6186488"/>
            <a:ext cx="1685925" cy="447675"/>
          </a:xfrm>
          <a:prstGeom prst="rect">
            <a:avLst/>
          </a:prstGeom>
        </p:spPr>
      </p:pic>
    </p:spTree>
    <p:custDataLst>
      <p:tags r:id="rId1"/>
    </p:custDataLst>
    <p:extLst>
      <p:ext uri="{BB962C8B-B14F-4D97-AF65-F5344CB8AC3E}">
        <p14:creationId xmlns:p14="http://schemas.microsoft.com/office/powerpoint/2010/main" val="2060626747"/>
      </p:ext>
    </p:extLst>
  </p:cSld>
  <p:clrMapOvr>
    <a:masterClrMapping/>
  </p:clrMapOvr>
  <mc:AlternateContent xmlns:mc="http://schemas.openxmlformats.org/markup-compatibility/2006" xmlns:p14="http://schemas.microsoft.com/office/powerpoint/2010/main">
    <mc:Choice Requires="p14">
      <p:transition spd="slow" p14:dur="13000"/>
    </mc:Choice>
    <mc:Fallback xmlns="">
      <p:transition spd="slow"/>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34"/>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RSM Document" ma:contentTypeID="0x010100781FF2BE60EEEB418E2664451213F77A00721EF79AF5D40F46920958BAA75D5046" ma:contentTypeVersion="14" ma:contentTypeDescription="" ma:contentTypeScope="" ma:versionID="af517d9dfb440d7014b5a09b5bea951c">
  <xsd:schema xmlns:xsd="http://www.w3.org/2001/XMLSchema" xmlns:xs="http://www.w3.org/2001/XMLSchema" xmlns:p="http://schemas.microsoft.com/office/2006/metadata/properties" xmlns:ns2="955e8c58-e7a4-47fd-ba8b-ff0752dc4d43" xmlns:ns3="c9f032c1-e223-4c38-ab65-db5049232575" targetNamespace="http://schemas.microsoft.com/office/2006/metadata/properties" ma:root="true" ma:fieldsID="4ed680f14c6e41d90745b095613ef6b5" ns2:_="" ns3:_="">
    <xsd:import namespace="955e8c58-e7a4-47fd-ba8b-ff0752dc4d43"/>
    <xsd:import namespace="c9f032c1-e223-4c38-ab65-db5049232575"/>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3:SharedWithUsers" minOccurs="0"/>
                <xsd:element ref="ns3:SharedWithDetails" minOccurs="0"/>
                <xsd:element ref="ns2:MediaServiceEventHashCode" minOccurs="0"/>
                <xsd:element ref="ns2:MediaServiceGenerationTim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55e8c58-e7a4-47fd-ba8b-ff0752dc4d4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9f032c1-e223-4c38-ab65-db5049232575"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82B2660-DA70-4C73-9492-94547F06E79E}">
  <ds:schemaRefs>
    <ds:schemaRef ds:uri="http://schemas.microsoft.com/sharepoint/v3/contenttype/forms"/>
  </ds:schemaRefs>
</ds:datastoreItem>
</file>

<file path=customXml/itemProps2.xml><?xml version="1.0" encoding="utf-8"?>
<ds:datastoreItem xmlns:ds="http://schemas.openxmlformats.org/officeDocument/2006/customXml" ds:itemID="{8734D580-F802-4832-8CEF-21A61790C196}">
  <ds:schemaRefs>
    <ds:schemaRef ds:uri="http://purl.org/dc/elements/1.1/"/>
    <ds:schemaRef ds:uri="http://schemas.microsoft.com/office/2006/metadata/properties"/>
    <ds:schemaRef ds:uri="6e659a3c-9bea-46b7-8232-01347ba98e25"/>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e08452d5-d494-4157-9daf-c411876453b2"/>
    <ds:schemaRef ds:uri="http://www.w3.org/XML/1998/namespace"/>
    <ds:schemaRef ds:uri="http://purl.org/dc/dcmitype/"/>
  </ds:schemaRefs>
</ds:datastoreItem>
</file>

<file path=customXml/itemProps3.xml><?xml version="1.0" encoding="utf-8"?>
<ds:datastoreItem xmlns:ds="http://schemas.openxmlformats.org/officeDocument/2006/customXml" ds:itemID="{F228ABD7-9B08-49C4-A1F7-ADC18EAFA8F9}"/>
</file>

<file path=docProps/app.xml><?xml version="1.0" encoding="utf-8"?>
<Properties xmlns="http://schemas.openxmlformats.org/officeDocument/2006/extended-properties" xmlns:vt="http://schemas.openxmlformats.org/officeDocument/2006/docPropsVTypes">
  <TotalTime>217</TotalTime>
  <Words>574</Words>
  <Application>Microsoft Office PowerPoint</Application>
  <PresentationFormat>Widescreen</PresentationFormat>
  <Paragraphs>35</Paragraphs>
  <Slides>6</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Calibri Light</vt:lpstr>
      <vt:lpstr>Office Theme</vt:lpstr>
      <vt:lpstr>PowerPoint Presentation</vt:lpstr>
      <vt:lpstr>Like all organisations, coronavirus and the subsequent national lockdown have led to huge changes for Marie Stopes UK.  It has been a catalyst for digital innovation and has demonstrated the importance of transforming the way we use technology.  We were determined to keep the impact to our services minimal and acted quickly to implement alternative ways for clients to receive support, by introducing a live webchat and video consultations for telemedicine.</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Abigail Storan</dc:creator>
  <cp:lastModifiedBy>Abigail Storan</cp:lastModifiedBy>
  <cp:revision>2</cp:revision>
  <dcterms:created xsi:type="dcterms:W3CDTF">2020-10-07T09:03:03Z</dcterms:created>
  <dcterms:modified xsi:type="dcterms:W3CDTF">2020-10-07T13:58:33Z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0x010100781FF2BE60EEEB418E2664451213F77A00721EF79AF5D40F46920958BAA75D5046</vt:lpwstr>
  </property>
</Properties>
</file>