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handoutMasterIdLst>
    <p:handoutMasterId r:id="rId36"/>
  </p:handoutMasterIdLst>
  <p:sldIdLst>
    <p:sldId id="296" r:id="rId2"/>
    <p:sldId id="314" r:id="rId3"/>
    <p:sldId id="259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275" r:id="rId12"/>
    <p:sldId id="308" r:id="rId13"/>
    <p:sldId id="309" r:id="rId14"/>
    <p:sldId id="311" r:id="rId15"/>
    <p:sldId id="312" r:id="rId16"/>
    <p:sldId id="313" r:id="rId17"/>
    <p:sldId id="257" r:id="rId18"/>
    <p:sldId id="260" r:id="rId19"/>
    <p:sldId id="262" r:id="rId20"/>
    <p:sldId id="263" r:id="rId21"/>
    <p:sldId id="264" r:id="rId22"/>
    <p:sldId id="265" r:id="rId23"/>
    <p:sldId id="266" r:id="rId24"/>
    <p:sldId id="269" r:id="rId25"/>
    <p:sldId id="293" r:id="rId26"/>
    <p:sldId id="276" r:id="rId27"/>
    <p:sldId id="277" r:id="rId28"/>
    <p:sldId id="294" r:id="rId29"/>
    <p:sldId id="295" r:id="rId30"/>
    <p:sldId id="291" r:id="rId31"/>
    <p:sldId id="297" r:id="rId32"/>
    <p:sldId id="298" r:id="rId33"/>
    <p:sldId id="299" r:id="rId3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94660"/>
  </p:normalViewPr>
  <p:slideViewPr>
    <p:cSldViewPr snapToGrid="0">
      <p:cViewPr varScale="1">
        <p:scale>
          <a:sx n="62" d="100"/>
          <a:sy n="62" d="100"/>
        </p:scale>
        <p:origin x="15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ustomXml" Target="../customXml/item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openxmlformats.org/officeDocument/2006/relationships/customXml" Target="../customXml/item3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330" cy="4660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435" y="1"/>
            <a:ext cx="3038330" cy="4660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DBEFB-E43D-4134-99DF-8E415178FC43}" type="datetimeFigureOut">
              <a:rPr lang="en-GB" smtClean="0"/>
              <a:t>15/10/2019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0393"/>
            <a:ext cx="3038330" cy="4660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435" y="8830393"/>
            <a:ext cx="3038330" cy="4660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D2961-5C33-464E-8F56-144A36D4C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3198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37B14-D3DF-4262-BB35-EB93DDCB65C1}" type="datetimeFigureOut">
              <a:rPr lang="en-GB" smtClean="0"/>
              <a:t>15/10/2019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4CC3B-4BEF-491A-B468-E87F818052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551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6509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62445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3641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2558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8031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9814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3415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3007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0039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4751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823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9726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0224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7374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8328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04587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53952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8223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62519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20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2953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11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82020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37809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6185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4880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631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991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808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629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0944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19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04CC3B-4BEF-491A-B468-E87F8180527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116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6104" y="1960886"/>
            <a:ext cx="7909688" cy="4235293"/>
          </a:xfrm>
        </p:spPr>
        <p:txBody>
          <a:bodyPr anchor="ctr">
            <a:normAutofit/>
          </a:bodyPr>
          <a:lstStyle>
            <a:lvl1pPr marL="457200" indent="0" algn="l">
              <a:defRPr sz="40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15/10/2019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75"/>
          <a:stretch/>
        </p:blipFill>
        <p:spPr>
          <a:xfrm>
            <a:off x="628650" y="524083"/>
            <a:ext cx="2750321" cy="70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989" y="524083"/>
            <a:ext cx="2029322" cy="70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28650" y="1600886"/>
            <a:ext cx="8280000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8545792" y="1597252"/>
            <a:ext cx="362934" cy="4952351"/>
            <a:chOff x="8545792" y="1491844"/>
            <a:chExt cx="362934" cy="5044507"/>
          </a:xfrm>
        </p:grpSpPr>
        <p:sp>
          <p:nvSpPr>
            <p:cNvPr id="12" name="Rectangle 11"/>
            <p:cNvSpPr/>
            <p:nvPr userDrawn="1"/>
          </p:nvSpPr>
          <p:spPr>
            <a:xfrm>
              <a:off x="8554967" y="1491844"/>
              <a:ext cx="353759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" name="Isosceles Triangle 12"/>
            <p:cNvSpPr/>
            <p:nvPr userDrawn="1"/>
          </p:nvSpPr>
          <p:spPr>
            <a:xfrm>
              <a:off x="8545792" y="6176351"/>
              <a:ext cx="360000" cy="360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22044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728" y="1960886"/>
            <a:ext cx="7916064" cy="423529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457200" indent="0"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15/10/2019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75"/>
          <a:stretch/>
        </p:blipFill>
        <p:spPr>
          <a:xfrm>
            <a:off x="628650" y="524083"/>
            <a:ext cx="2750321" cy="70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989" y="524083"/>
            <a:ext cx="2029322" cy="70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28650" y="1600886"/>
            <a:ext cx="8280000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8545792" y="1597252"/>
            <a:ext cx="362934" cy="4952351"/>
            <a:chOff x="8545792" y="1491844"/>
            <a:chExt cx="362934" cy="5044507"/>
          </a:xfrm>
        </p:grpSpPr>
        <p:sp>
          <p:nvSpPr>
            <p:cNvPr id="12" name="Rectangle 11"/>
            <p:cNvSpPr/>
            <p:nvPr userDrawn="1"/>
          </p:nvSpPr>
          <p:spPr>
            <a:xfrm>
              <a:off x="8554967" y="1491844"/>
              <a:ext cx="353759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" name="Isosceles Triangle 12"/>
            <p:cNvSpPr/>
            <p:nvPr userDrawn="1"/>
          </p:nvSpPr>
          <p:spPr>
            <a:xfrm>
              <a:off x="8545792" y="6176351"/>
              <a:ext cx="360000" cy="360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759778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3778"/>
            <a:ext cx="7886700" cy="951612"/>
          </a:xfrm>
        </p:spPr>
        <p:txBody>
          <a:bodyPr anchor="b">
            <a:normAutofit/>
          </a:bodyPr>
          <a:lstStyle>
            <a:lvl1pPr marL="233363" indent="0">
              <a:defRPr sz="30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4175"/>
            <a:ext cx="7886700" cy="3592788"/>
          </a:xfrm>
        </p:spPr>
        <p:txBody>
          <a:bodyPr>
            <a:normAutofit/>
          </a:bodyPr>
          <a:lstStyle>
            <a:lvl1pPr marL="457200" indent="-22383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2400">
                <a:solidFill>
                  <a:schemeClr val="tx1"/>
                </a:solidFill>
              </a:defRPr>
            </a:lvl1pPr>
            <a:lvl2pPr marL="461963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1963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1963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1963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15/10/2019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524083"/>
            <a:ext cx="1648602" cy="540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28650" y="1197006"/>
            <a:ext cx="8280000" cy="16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8743133" y="1197006"/>
            <a:ext cx="164858" cy="5046666"/>
            <a:chOff x="8743133" y="1197006"/>
            <a:chExt cx="164858" cy="5046666"/>
          </a:xfrm>
        </p:grpSpPr>
        <p:sp>
          <p:nvSpPr>
            <p:cNvPr id="10" name="Rectangle 9"/>
            <p:cNvSpPr/>
            <p:nvPr userDrawn="1"/>
          </p:nvSpPr>
          <p:spPr>
            <a:xfrm>
              <a:off x="8745991" y="1197006"/>
              <a:ext cx="162000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Isosceles Triangle 10"/>
            <p:cNvSpPr/>
            <p:nvPr userDrawn="1"/>
          </p:nvSpPr>
          <p:spPr>
            <a:xfrm>
              <a:off x="8743133" y="6081672"/>
              <a:ext cx="162000" cy="162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67354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3778"/>
            <a:ext cx="7886700" cy="951612"/>
          </a:xfrm>
        </p:spPr>
        <p:txBody>
          <a:bodyPr anchor="b">
            <a:normAutofit/>
          </a:bodyPr>
          <a:lstStyle>
            <a:lvl1pPr marL="233363" indent="0">
              <a:defRPr sz="30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4175"/>
            <a:ext cx="7886700" cy="3592788"/>
          </a:xfrm>
        </p:spPr>
        <p:txBody>
          <a:bodyPr>
            <a:normAutofit/>
          </a:bodyPr>
          <a:lstStyle>
            <a:lvl1pPr marL="233363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15/10/2019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524083"/>
            <a:ext cx="1648602" cy="540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28650" y="1197006"/>
            <a:ext cx="8280000" cy="16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8743133" y="1197006"/>
            <a:ext cx="164858" cy="5046666"/>
            <a:chOff x="8743133" y="1197006"/>
            <a:chExt cx="164858" cy="5046666"/>
          </a:xfrm>
        </p:grpSpPr>
        <p:sp>
          <p:nvSpPr>
            <p:cNvPr id="10" name="Rectangle 9"/>
            <p:cNvSpPr/>
            <p:nvPr userDrawn="1"/>
          </p:nvSpPr>
          <p:spPr>
            <a:xfrm>
              <a:off x="8745991" y="1197006"/>
              <a:ext cx="162000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Isosceles Triangle 10"/>
            <p:cNvSpPr/>
            <p:nvPr userDrawn="1"/>
          </p:nvSpPr>
          <p:spPr>
            <a:xfrm>
              <a:off x="8743133" y="6081672"/>
              <a:ext cx="162000" cy="162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512619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3778"/>
            <a:ext cx="7886700" cy="951612"/>
          </a:xfrm>
        </p:spPr>
        <p:txBody>
          <a:bodyPr anchor="b">
            <a:normAutofit/>
          </a:bodyPr>
          <a:lstStyle>
            <a:lvl1pPr marL="233363" indent="0">
              <a:defRPr sz="30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15/10/2019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524083"/>
            <a:ext cx="1648602" cy="540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28650" y="1197006"/>
            <a:ext cx="8280000" cy="16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8743133" y="1197006"/>
            <a:ext cx="164858" cy="5046666"/>
            <a:chOff x="8743133" y="1197006"/>
            <a:chExt cx="164858" cy="5046666"/>
          </a:xfrm>
        </p:grpSpPr>
        <p:sp>
          <p:nvSpPr>
            <p:cNvPr id="10" name="Rectangle 9"/>
            <p:cNvSpPr/>
            <p:nvPr userDrawn="1"/>
          </p:nvSpPr>
          <p:spPr>
            <a:xfrm>
              <a:off x="8745991" y="1197006"/>
              <a:ext cx="162000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Isosceles Triangle 10"/>
            <p:cNvSpPr/>
            <p:nvPr userDrawn="1"/>
          </p:nvSpPr>
          <p:spPr>
            <a:xfrm>
              <a:off x="8743133" y="6081672"/>
              <a:ext cx="162000" cy="162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3" name="Content Placeholder 2"/>
          <p:cNvSpPr>
            <a:spLocks noGrp="1"/>
          </p:cNvSpPr>
          <p:nvPr>
            <p:ph idx="13"/>
          </p:nvPr>
        </p:nvSpPr>
        <p:spPr>
          <a:xfrm>
            <a:off x="628650" y="4267200"/>
            <a:ext cx="7886700" cy="1775791"/>
          </a:xfrm>
        </p:spPr>
        <p:txBody>
          <a:bodyPr>
            <a:normAutofit/>
          </a:bodyPr>
          <a:lstStyle>
            <a:lvl1pPr marL="457200" indent="-22383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2400"/>
            </a:lvl1pPr>
            <a:lvl2pPr marL="457200" indent="-22383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2400"/>
            </a:lvl2pPr>
            <a:lvl3pPr marL="457200" indent="-22383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2400"/>
            </a:lvl3pPr>
            <a:lvl4pPr marL="0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2400"/>
            </a:lvl4pPr>
            <a:lvl5pPr marL="0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628650" y="2584174"/>
            <a:ext cx="7886700" cy="1590261"/>
          </a:xfrm>
        </p:spPr>
        <p:txBody>
          <a:bodyPr>
            <a:normAutofit/>
          </a:bodyPr>
          <a:lstStyle>
            <a:lvl1pPr marL="233363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9247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/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15/10/2019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75"/>
          <a:stretch/>
        </p:blipFill>
        <p:spPr>
          <a:xfrm>
            <a:off x="628650" y="524083"/>
            <a:ext cx="2750321" cy="70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989" y="524083"/>
            <a:ext cx="2029322" cy="70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28650" y="1600886"/>
            <a:ext cx="8280000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8545792" y="1597252"/>
            <a:ext cx="362934" cy="4952351"/>
            <a:chOff x="8545792" y="1491844"/>
            <a:chExt cx="362934" cy="5044507"/>
          </a:xfrm>
        </p:grpSpPr>
        <p:sp>
          <p:nvSpPr>
            <p:cNvPr id="12" name="Rectangle 11"/>
            <p:cNvSpPr/>
            <p:nvPr userDrawn="1"/>
          </p:nvSpPr>
          <p:spPr>
            <a:xfrm>
              <a:off x="8554967" y="1491844"/>
              <a:ext cx="353759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" name="Isosceles Triangle 12"/>
            <p:cNvSpPr/>
            <p:nvPr userDrawn="1"/>
          </p:nvSpPr>
          <p:spPr>
            <a:xfrm>
              <a:off x="8545792" y="6176351"/>
              <a:ext cx="360000" cy="360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" name="TextBox 2"/>
          <p:cNvSpPr txBox="1"/>
          <p:nvPr userDrawn="1"/>
        </p:nvSpPr>
        <p:spPr>
          <a:xfrm>
            <a:off x="1219200" y="5661692"/>
            <a:ext cx="2059859" cy="461665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en-GB" sz="2400" dirty="0"/>
              <a:t>rcog.org.uk/nga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19200" y="3974737"/>
            <a:ext cx="7296150" cy="450000"/>
          </a:xfrm>
        </p:spPr>
        <p:txBody>
          <a:bodyPr lIns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 baseline="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Surname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1219200" y="4451816"/>
            <a:ext cx="7296150" cy="450000"/>
          </a:xfrm>
        </p:spPr>
        <p:txBody>
          <a:bodyPr lIns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 baseline="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5pPr>
          </a:lstStyle>
          <a:p>
            <a:pPr lvl="0"/>
            <a:r>
              <a:rPr lang="en-US" dirty="0"/>
              <a:t>email@rcog.org.uk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4" hasCustomPrompt="1"/>
          </p:nvPr>
        </p:nvSpPr>
        <p:spPr>
          <a:xfrm>
            <a:off x="1219200" y="4915642"/>
            <a:ext cx="7296150" cy="450000"/>
          </a:xfrm>
        </p:spPr>
        <p:txBody>
          <a:bodyPr lIns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 baseline="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5pPr>
          </a:lstStyle>
          <a:p>
            <a:pPr lvl="0"/>
            <a:r>
              <a:rPr lang="en-US" dirty="0"/>
              <a:t>T: 000 0000 0000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1219200" y="3229160"/>
            <a:ext cx="5143396" cy="492443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en-GB" sz="2600" b="1" dirty="0">
                <a:solidFill>
                  <a:schemeClr val="accent1"/>
                </a:solidFill>
              </a:rPr>
              <a:t>For more information please contact</a:t>
            </a:r>
          </a:p>
        </p:txBody>
      </p:sp>
    </p:spTree>
    <p:extLst>
      <p:ext uri="{BB962C8B-B14F-4D97-AF65-F5344CB8AC3E}">
        <p14:creationId xmlns:p14="http://schemas.microsoft.com/office/powerpoint/2010/main" val="2779376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42377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928729"/>
            <a:ext cx="7886700" cy="32482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4F54C-7401-42A7-B185-8B990062683E}" type="datetimeFigureOut">
              <a:rPr lang="en-GB" smtClean="0"/>
              <a:t>15/10/2019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4650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4" r:id="rId2"/>
    <p:sldLayoutId id="2147483662" r:id="rId3"/>
    <p:sldLayoutId id="2147483672" r:id="rId4"/>
    <p:sldLayoutId id="2147483673" r:id="rId5"/>
    <p:sldLayoutId id="214748367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ce.org.uk/guidance/NG14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mailto:MSchmidtHansen@rcog.org.uk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Relationship Id="rId4" Type="http://schemas.openxmlformats.org/officeDocument/2006/relationships/hyperlink" Target="mailto:LOShea@rcog.org.uk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D558-CC84-4E45-9948-DCEAE376B5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/>
              <a:t>Antibiotic Prophylaxis for Abortion</a:t>
            </a:r>
            <a:br>
              <a:rPr lang="en-GB" dirty="0"/>
            </a:br>
            <a:br>
              <a:rPr lang="en-GB" dirty="0"/>
            </a:br>
            <a:r>
              <a:rPr lang="en-GB" dirty="0"/>
              <a:t>Michael Nevill</a:t>
            </a:r>
            <a:br>
              <a:rPr lang="en-GB" dirty="0"/>
            </a:br>
            <a:br>
              <a:rPr lang="en-GB" dirty="0"/>
            </a:br>
            <a:r>
              <a:rPr lang="en-GB" sz="3600" dirty="0"/>
              <a:t>Director of Nursing, BPAS</a:t>
            </a:r>
            <a:br>
              <a:rPr lang="en-GB" sz="3600" dirty="0"/>
            </a:br>
            <a:r>
              <a:rPr lang="en-GB" sz="3600" dirty="0"/>
              <a:t>NICE Guideline Committee Member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4099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7059" y="204578"/>
            <a:ext cx="7126941" cy="951612"/>
          </a:xfrm>
        </p:spPr>
        <p:txBody>
          <a:bodyPr>
            <a:normAutofit fontScale="90000"/>
          </a:bodyPr>
          <a:lstStyle/>
          <a:p>
            <a:r>
              <a:rPr lang="en-GB" sz="2000" i="1" dirty="0"/>
              <a:t>Antibiotic prophylaxis with doxycycline versus no antibiotic prophylaxis</a:t>
            </a:r>
            <a:br>
              <a:rPr lang="en-GB" sz="2000" i="1" dirty="0"/>
            </a:br>
            <a:r>
              <a:rPr lang="en-GB" sz="2400" dirty="0"/>
              <a:t>Outcome: Severe infection within 1 month of termination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69041" y="2259199"/>
            <a:ext cx="7239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276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5644" y="138676"/>
            <a:ext cx="6604172" cy="951612"/>
          </a:xfrm>
        </p:spPr>
        <p:txBody>
          <a:bodyPr>
            <a:normAutofit/>
          </a:bodyPr>
          <a:lstStyle/>
          <a:p>
            <a:r>
              <a:rPr lang="en-GB" sz="1800" i="1" dirty="0">
                <a:solidFill>
                  <a:srgbClr val="8EB8C9"/>
                </a:solidFill>
              </a:rPr>
              <a:t>Antibiotic prophylaxis with doxycycline versus no antibiotic prophylaxis</a:t>
            </a:r>
            <a:br>
              <a:rPr lang="en-GB" sz="1800" i="1" dirty="0">
                <a:solidFill>
                  <a:srgbClr val="8EB8C9"/>
                </a:solidFill>
              </a:rPr>
            </a:br>
            <a:r>
              <a:rPr lang="en-GB" sz="2200" dirty="0">
                <a:solidFill>
                  <a:srgbClr val="8EB8C9"/>
                </a:solidFill>
              </a:rPr>
              <a:t>Outcome: Nausea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73211" y="3583459"/>
            <a:ext cx="2339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NNT= 1 in 91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906" y="1707777"/>
            <a:ext cx="7229475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49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5645" y="163389"/>
            <a:ext cx="6579458" cy="951612"/>
          </a:xfrm>
        </p:spPr>
        <p:txBody>
          <a:bodyPr/>
          <a:lstStyle/>
          <a:p>
            <a:r>
              <a:rPr lang="en-GB" sz="1800" i="1" dirty="0">
                <a:solidFill>
                  <a:srgbClr val="8EB8C9"/>
                </a:solidFill>
              </a:rPr>
              <a:t>Antibiotic prophylaxis with doxycycline versus no antibiotic prophylaxis</a:t>
            </a:r>
            <a:br>
              <a:rPr lang="en-GB" sz="1800" i="1" dirty="0">
                <a:solidFill>
                  <a:srgbClr val="8EB8C9"/>
                </a:solidFill>
              </a:rPr>
            </a:br>
            <a:r>
              <a:rPr lang="en-GB" sz="2200" dirty="0">
                <a:solidFill>
                  <a:srgbClr val="8EB8C9"/>
                </a:solidFill>
              </a:rPr>
              <a:t>Outcome: Vomiting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039091" y="3344562"/>
            <a:ext cx="2058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NNT= 1 in 4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7592" y="1976717"/>
            <a:ext cx="7229475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486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5645" y="196340"/>
            <a:ext cx="6587696" cy="951612"/>
          </a:xfrm>
        </p:spPr>
        <p:txBody>
          <a:bodyPr/>
          <a:lstStyle/>
          <a:p>
            <a:r>
              <a:rPr lang="en-GB" sz="1800" i="1" dirty="0">
                <a:solidFill>
                  <a:srgbClr val="8EB8C9"/>
                </a:solidFill>
              </a:rPr>
              <a:t>Antibiotic prophylaxis with doxycycline versus no antibiotic prophylaxis</a:t>
            </a:r>
            <a:br>
              <a:rPr lang="en-GB" sz="1800" i="1" dirty="0">
                <a:solidFill>
                  <a:srgbClr val="8EB8C9"/>
                </a:solidFill>
              </a:rPr>
            </a:br>
            <a:r>
              <a:rPr lang="en-GB" sz="2200" dirty="0">
                <a:solidFill>
                  <a:srgbClr val="8EB8C9"/>
                </a:solidFill>
              </a:rPr>
              <a:t>Outcome: Diarrhoea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344" y="2164977"/>
            <a:ext cx="7229475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6084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169" y="179865"/>
            <a:ext cx="6571220" cy="951612"/>
          </a:xfrm>
        </p:spPr>
        <p:txBody>
          <a:bodyPr>
            <a:normAutofit/>
          </a:bodyPr>
          <a:lstStyle/>
          <a:p>
            <a:r>
              <a:rPr lang="en-GB" sz="2800" i="1" dirty="0">
                <a:solidFill>
                  <a:srgbClr val="8EB8C9"/>
                </a:solidFill>
              </a:rPr>
              <a:t>Summary: Antibiotic prophylaxis with doxycycline vs no antibiotics</a:t>
            </a:r>
            <a:endParaRPr lang="en-GB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49623" y="1151330"/>
          <a:ext cx="8659906" cy="4192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5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44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2224">
                <a:tc>
                  <a:txBody>
                    <a:bodyPr/>
                    <a:lstStyle/>
                    <a:p>
                      <a:r>
                        <a:rPr lang="en-GB" dirty="0"/>
                        <a:t>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700" dirty="0"/>
                        <a:t>Favours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834">
                <a:tc>
                  <a:txBody>
                    <a:bodyPr/>
                    <a:lstStyle/>
                    <a:p>
                      <a:r>
                        <a:rPr lang="en-GB" sz="1700" dirty="0"/>
                        <a:t>Severe</a:t>
                      </a:r>
                      <a:r>
                        <a:rPr lang="en-GB" sz="1700" baseline="0" dirty="0"/>
                        <a:t> infection</a:t>
                      </a:r>
                      <a:endParaRPr lang="en-GB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700" dirty="0"/>
                        <a:t>Antibiotic</a:t>
                      </a:r>
                      <a:r>
                        <a:rPr lang="en-GB" sz="1700" baseline="0" dirty="0"/>
                        <a:t> prophylaxis with doxycycline</a:t>
                      </a:r>
                      <a:endParaRPr lang="en-GB" sz="17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8654">
                <a:tc rowSpan="3">
                  <a:txBody>
                    <a:bodyPr/>
                    <a:lstStyle/>
                    <a:p>
                      <a:r>
                        <a:rPr lang="en-GB" sz="1700" dirty="0"/>
                        <a:t>Nausea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700" baseline="0" dirty="0"/>
                        <a:t>Overall: No difference</a:t>
                      </a:r>
                      <a:endParaRPr lang="en-GB" sz="17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65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700" dirty="0"/>
                        <a:t>Severe: Antibiotic prophylaxis with doxycycline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65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700" dirty="0"/>
                        <a:t>&gt;1 day</a:t>
                      </a:r>
                      <a:r>
                        <a:rPr lang="en-GB" sz="1700" baseline="0" dirty="0"/>
                        <a:t> duration: No difference</a:t>
                      </a:r>
                      <a:endParaRPr lang="en-GB" sz="17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5994">
                <a:tc rowSpan="3">
                  <a:txBody>
                    <a:bodyPr/>
                    <a:lstStyle/>
                    <a:p>
                      <a:r>
                        <a:rPr lang="en-GB" sz="1700" dirty="0"/>
                        <a:t>Vomiting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baseline="0" dirty="0"/>
                        <a:t>Overall: antibiotic prophylaxis with doxycycline</a:t>
                      </a:r>
                      <a:endParaRPr lang="en-GB" sz="17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599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/>
                        <a:t>Severe: Antibiotic prophylaxis with doxycycline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599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/>
                        <a:t>&gt;1 day</a:t>
                      </a:r>
                      <a:r>
                        <a:rPr lang="en-GB" sz="1700" baseline="0" dirty="0"/>
                        <a:t> duration: </a:t>
                      </a:r>
                      <a:r>
                        <a:rPr lang="en-GB" sz="1700" dirty="0"/>
                        <a:t>Antibiotic prophylaxis with doxycycline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2099">
                <a:tc rowSpan="3">
                  <a:txBody>
                    <a:bodyPr/>
                    <a:lstStyle/>
                    <a:p>
                      <a:r>
                        <a:rPr lang="en-GB" sz="1700" dirty="0"/>
                        <a:t>Diarrhoea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baseline="0" dirty="0"/>
                        <a:t>Overall: No difference</a:t>
                      </a:r>
                      <a:endParaRPr lang="en-GB" sz="17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42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/>
                        <a:t>Severe:</a:t>
                      </a:r>
                      <a:r>
                        <a:rPr lang="en-GB" sz="1700" baseline="0" dirty="0"/>
                        <a:t> No difference</a:t>
                      </a:r>
                      <a:endParaRPr lang="en-GB" sz="17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20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/>
                        <a:t>&gt;1 day</a:t>
                      </a:r>
                      <a:r>
                        <a:rPr lang="en-GB" sz="1700" baseline="0" dirty="0"/>
                        <a:t> duration: No difference</a:t>
                      </a:r>
                      <a:endParaRPr lang="en-GB" sz="17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9065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B9B54-D9F2-4456-89EC-3ADAFF572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Making recommendations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5B0B8B-0E86-4742-9968-B38E9BD5B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84175"/>
            <a:ext cx="7886700" cy="3555368"/>
          </a:xfrm>
        </p:spPr>
        <p:txBody>
          <a:bodyPr>
            <a:normAutofit lnSpcReduction="10000"/>
          </a:bodyPr>
          <a:lstStyle/>
          <a:p>
            <a:pPr marL="576263" indent="-342900">
              <a:buFont typeface="Arial" panose="020B0604020202020204" pitchFamily="34" charset="0"/>
              <a:buChar char="•"/>
            </a:pPr>
            <a:r>
              <a:rPr lang="en-GB" dirty="0"/>
              <a:t>The evidence did show lower rates of severe infection with antibiotics than without, but the quality of the evidence was poor and the risk of severe infection was extremely low.</a:t>
            </a:r>
          </a:p>
          <a:p>
            <a:pPr marL="576263" indent="-342900">
              <a:buFont typeface="Arial" panose="020B0604020202020204" pitchFamily="34" charset="0"/>
              <a:buChar char="•"/>
            </a:pPr>
            <a:r>
              <a:rPr lang="en-GB" dirty="0"/>
              <a:t>The committee had to consider</a:t>
            </a:r>
          </a:p>
          <a:p>
            <a:pPr marL="2857500" lvl="5" indent="-342900"/>
            <a:r>
              <a:rPr lang="en-GB" sz="2400" dirty="0"/>
              <a:t>Antibiotic resistance</a:t>
            </a:r>
          </a:p>
          <a:p>
            <a:pPr marL="2857500" lvl="5" indent="-342900"/>
            <a:r>
              <a:rPr lang="en-GB" sz="2400" dirty="0"/>
              <a:t>Adherence</a:t>
            </a:r>
          </a:p>
          <a:p>
            <a:pPr marL="2857500" lvl="5" indent="-342900"/>
            <a:r>
              <a:rPr lang="en-GB" sz="2400" dirty="0"/>
              <a:t>Relative risk</a:t>
            </a:r>
          </a:p>
          <a:p>
            <a:pPr marL="2857500" lvl="5" indent="-342900"/>
            <a:r>
              <a:rPr lang="en-GB" sz="2400" dirty="0"/>
              <a:t>Side effects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95009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40857-6939-492F-BADD-361DE4ABE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Medical abortion prophylaxis – </a:t>
            </a:r>
            <a:br>
              <a:rPr lang="en-GB" dirty="0"/>
            </a:br>
            <a:r>
              <a:rPr lang="en-GB" dirty="0"/>
              <a:t>The recommendations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13849F-E1E2-4E63-ACB7-80F9BB5F9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204754"/>
            <a:ext cx="7886700" cy="3048000"/>
          </a:xfrm>
        </p:spPr>
        <p:txBody>
          <a:bodyPr>
            <a:normAutofit/>
          </a:bodyPr>
          <a:lstStyle/>
          <a:p>
            <a:r>
              <a:rPr lang="en-GB" dirty="0"/>
              <a:t>1.4.2 Do not routinely offer antibiotic prophylaxis to women who are having a medical abortion.</a:t>
            </a:r>
          </a:p>
          <a:p>
            <a:endParaRPr lang="en-GB" dirty="0"/>
          </a:p>
          <a:p>
            <a:endParaRPr lang="en-GB" dirty="0"/>
          </a:p>
          <a:p>
            <a:r>
              <a:rPr lang="en-GB" sz="1800" dirty="0"/>
              <a:t>However consider the risk and screening recommendations for STIs.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87515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/>
              <a:t>What is the optimal antibiotic prophylaxis regimen for women who are having surgical abortion?</a:t>
            </a:r>
            <a:br>
              <a:rPr lang="en-GB" dirty="0"/>
            </a:br>
            <a:br>
              <a:rPr lang="en-GB" dirty="0"/>
            </a:b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0556021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6834" y="179865"/>
            <a:ext cx="6497080" cy="951612"/>
          </a:xfrm>
        </p:spPr>
        <p:txBody>
          <a:bodyPr/>
          <a:lstStyle/>
          <a:p>
            <a:r>
              <a:rPr lang="en-GB" dirty="0"/>
              <a:t>Evidence Search Strategy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4906452"/>
              </p:ext>
            </p:extLst>
          </p:nvPr>
        </p:nvGraphicFramePr>
        <p:xfrm>
          <a:off x="628650" y="1463675"/>
          <a:ext cx="78867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20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4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Population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Women who are having</a:t>
                      </a:r>
                      <a:r>
                        <a:rPr lang="en-GB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surgical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termination of pregnancy (using</a:t>
                      </a:r>
                      <a:r>
                        <a:rPr lang="en-GB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vacuum aspiration or dilation and evacuation, but NOT sharp curettage)</a:t>
                      </a:r>
                      <a:endParaRPr lang="en-GB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Tx/>
                        <a:buNone/>
                      </a:pPr>
                      <a:r>
                        <a:rPr lang="en-GB" baseline="0" dirty="0"/>
                        <a:t>Any oral or rectal antibiotic prophylaxis (any dose)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Comparison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/>
                        <a:t>Antibiotic prophylaxis A (single agent or combination) vs antibiotic prophylaxis B (single agent or combination)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baseline="0" dirty="0"/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/>
                        <a:t>Antibiotic prophylaxis A (oral doxycycline or metronidazole only) – duration A vs antibiotic prophylaxis A (oral doxycycline or metronidazole only) – duration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84909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169" y="171626"/>
            <a:ext cx="6554745" cy="951612"/>
          </a:xfrm>
        </p:spPr>
        <p:txBody>
          <a:bodyPr/>
          <a:lstStyle/>
          <a:p>
            <a:r>
              <a:rPr lang="en-GB" dirty="0"/>
              <a:t>Evidence Search Strategy (2)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966478"/>
              </p:ext>
            </p:extLst>
          </p:nvPr>
        </p:nvGraphicFramePr>
        <p:xfrm>
          <a:off x="636588" y="1497013"/>
          <a:ext cx="78867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61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50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Critical Outcomes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Sever</a:t>
                      </a:r>
                      <a:r>
                        <a:rPr lang="en-GB" baseline="0" dirty="0"/>
                        <a:t>e infection (defined as sepsis, requiring hospitalisation, requiring intravenous antibiotics, or infection as cause of death) within 1 month of termination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/>
                        <a:t>Post-</a:t>
                      </a:r>
                      <a:r>
                        <a:rPr lang="en-GB" baseline="0" dirty="0" err="1"/>
                        <a:t>abortal</a:t>
                      </a:r>
                      <a:r>
                        <a:rPr lang="en-GB" baseline="0" dirty="0"/>
                        <a:t> pelvic inflammatory diseases (including </a:t>
                      </a:r>
                      <a:r>
                        <a:rPr lang="en-GB" baseline="0" dirty="0" err="1"/>
                        <a:t>endometritis</a:t>
                      </a:r>
                      <a:r>
                        <a:rPr lang="en-GB" baseline="0" dirty="0"/>
                        <a:t>, upper genital tract infection) within 1 month of termination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/>
                        <a:t>Adherence to antibiotics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Important Outcomes</a:t>
                      </a:r>
                      <a:r>
                        <a:rPr lang="en-GB" b="1" baseline="0" dirty="0"/>
                        <a:t> 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Gastro-intestinal</a:t>
                      </a:r>
                      <a:r>
                        <a:rPr lang="en-GB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side-effects: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GB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Nausea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GB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Vomiting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GB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Diarrhoea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 acceptability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6928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7BBE1-397F-431A-99C0-0A2457AB88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 views expressed in this presentation are those of the authors and not necessarily those of NICE</a:t>
            </a:r>
            <a:br>
              <a:rPr lang="en-GB" dirty="0"/>
            </a:br>
            <a:br>
              <a:rPr lang="en-GB" dirty="0"/>
            </a:br>
            <a:r>
              <a:rPr lang="en-GB" dirty="0"/>
              <a:t>Guideline is available from:</a:t>
            </a:r>
            <a:br>
              <a:rPr lang="en-GB" dirty="0"/>
            </a:br>
            <a:r>
              <a:rPr lang="en-GB" dirty="0">
                <a:hlinkClick r:id="rId3"/>
              </a:rPr>
              <a:t>https://www.nice.org.uk/guidance/NG140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16193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0931" y="163389"/>
            <a:ext cx="6612410" cy="951612"/>
          </a:xfrm>
        </p:spPr>
        <p:txBody>
          <a:bodyPr/>
          <a:lstStyle/>
          <a:p>
            <a:r>
              <a:rPr lang="en-GB" dirty="0"/>
              <a:t>Search results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68162" y="1837766"/>
            <a:ext cx="514681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3322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2693" y="179864"/>
            <a:ext cx="6587696" cy="951612"/>
          </a:xfrm>
        </p:spPr>
        <p:txBody>
          <a:bodyPr/>
          <a:lstStyle/>
          <a:p>
            <a:r>
              <a:rPr lang="en-GB" dirty="0"/>
              <a:t>Included Studies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76649" y="1375719"/>
            <a:ext cx="8171935" cy="5272215"/>
          </a:xfrm>
        </p:spPr>
        <p:txBody>
          <a:bodyPr>
            <a:normAutofit/>
          </a:bodyPr>
          <a:lstStyle/>
          <a:p>
            <a:endParaRPr lang="en-GB" dirty="0"/>
          </a:p>
          <a:p>
            <a:pPr marL="576263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576263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576263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502195"/>
              </p:ext>
            </p:extLst>
          </p:nvPr>
        </p:nvGraphicFramePr>
        <p:xfrm>
          <a:off x="0" y="1131476"/>
          <a:ext cx="9144001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9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28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05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37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48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1936">
                <a:tc>
                  <a:txBody>
                    <a:bodyPr/>
                    <a:lstStyle/>
                    <a:p>
                      <a:r>
                        <a:rPr lang="en-GB" sz="1600" dirty="0"/>
                        <a:t>Study and setting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Population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Comparison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Outcomes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6940">
                <a:tc>
                  <a:txBody>
                    <a:bodyPr/>
                    <a:lstStyle/>
                    <a:p>
                      <a:r>
                        <a:rPr lang="en-GB" sz="1600" b="1" baseline="0" dirty="0" err="1"/>
                        <a:t>Litchenberg</a:t>
                      </a:r>
                      <a:r>
                        <a:rPr lang="en-GB" sz="1600" b="1" baseline="0" dirty="0"/>
                        <a:t> 2003</a:t>
                      </a:r>
                    </a:p>
                    <a:p>
                      <a:endParaRPr lang="en-GB" sz="1600" baseline="0" dirty="0"/>
                    </a:p>
                    <a:p>
                      <a:r>
                        <a:rPr lang="en-GB" sz="1600" baseline="0" dirty="0"/>
                        <a:t>RCT</a:t>
                      </a:r>
                    </a:p>
                    <a:p>
                      <a:endParaRPr lang="en-GB" sz="1600" baseline="0" dirty="0"/>
                    </a:p>
                    <a:p>
                      <a:r>
                        <a:rPr lang="en-GB" sz="1600" baseline="0" dirty="0"/>
                        <a:t>USA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n=800</a:t>
                      </a:r>
                    </a:p>
                    <a:p>
                      <a:endParaRPr lang="en-GB" sz="1600" dirty="0"/>
                    </a:p>
                    <a:p>
                      <a:r>
                        <a:rPr lang="en-GB" sz="1600" baseline="0" dirty="0"/>
                        <a:t>Women no more than 13</a:t>
                      </a:r>
                      <a:r>
                        <a:rPr lang="en-GB" sz="1600" baseline="30000" dirty="0"/>
                        <a:t>+0</a:t>
                      </a:r>
                      <a:r>
                        <a:rPr lang="en-GB" sz="1600" baseline="0" dirty="0"/>
                        <a:t> weeks pregnant presenting for surgical termination of pregnancy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0" dirty="0"/>
                        <a:t>Postoperative doxycycline 100mg twice</a:t>
                      </a:r>
                      <a:r>
                        <a:rPr lang="en-GB" sz="1600" b="0" baseline="0" dirty="0"/>
                        <a:t> a day for 3 days</a:t>
                      </a:r>
                      <a:endParaRPr lang="en-GB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0" dirty="0"/>
                        <a:t>Postoperative doxycycline 100mg twice a day for 7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dirty="0"/>
                        <a:t>Post-</a:t>
                      </a:r>
                      <a:r>
                        <a:rPr lang="en-GB" sz="1600" b="0" dirty="0" err="1"/>
                        <a:t>abortal</a:t>
                      </a:r>
                      <a:r>
                        <a:rPr lang="en-GB" sz="1600" b="0" baseline="0" dirty="0"/>
                        <a:t> pelvic inflammatory disease at 2-week follow-up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/>
                        <a:t>Adherence to </a:t>
                      </a:r>
                      <a:r>
                        <a:rPr lang="en-GB" sz="1600" b="0" baseline="0" dirty="0" err="1"/>
                        <a:t>antibiotcs</a:t>
                      </a:r>
                      <a:endParaRPr lang="en-GB" sz="1600" b="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/>
                        <a:t>Vomiting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/>
                        <a:t>Diarrhoea</a:t>
                      </a:r>
                      <a:endParaRPr lang="en-GB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5429">
                <a:tc>
                  <a:txBody>
                    <a:bodyPr/>
                    <a:lstStyle/>
                    <a:p>
                      <a:r>
                        <a:rPr lang="en-GB" sz="1600" b="1" baseline="0" dirty="0"/>
                        <a:t>Miller 2004</a:t>
                      </a:r>
                      <a:endParaRPr lang="en-GB" sz="1600" b="1" baseline="30000" dirty="0"/>
                    </a:p>
                    <a:p>
                      <a:endParaRPr lang="en-GB" sz="1600" baseline="30000" dirty="0"/>
                    </a:p>
                    <a:p>
                      <a:r>
                        <a:rPr lang="en-GB" sz="1600" baseline="0" dirty="0"/>
                        <a:t>RCT</a:t>
                      </a:r>
                    </a:p>
                    <a:p>
                      <a:endParaRPr lang="en-GB" sz="1600" baseline="0" dirty="0"/>
                    </a:p>
                    <a:p>
                      <a:r>
                        <a:rPr lang="en-GB" sz="1600" baseline="0" dirty="0"/>
                        <a:t>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n=393 whole population</a:t>
                      </a:r>
                    </a:p>
                    <a:p>
                      <a:endParaRPr lang="en-GB" sz="1600" dirty="0"/>
                    </a:p>
                    <a:p>
                      <a:r>
                        <a:rPr lang="en-GB" sz="1600" dirty="0"/>
                        <a:t>Women</a:t>
                      </a:r>
                      <a:r>
                        <a:rPr lang="en-GB" sz="1600" baseline="0" dirty="0"/>
                        <a:t> presenting for 1</a:t>
                      </a:r>
                      <a:r>
                        <a:rPr lang="en-GB" sz="1600" baseline="30000" dirty="0"/>
                        <a:t>ST</a:t>
                      </a:r>
                      <a:r>
                        <a:rPr lang="en-GB" sz="1600" baseline="0" dirty="0"/>
                        <a:t> or 2</a:t>
                      </a:r>
                      <a:r>
                        <a:rPr lang="en-GB" sz="1600" baseline="30000" dirty="0"/>
                        <a:t>nd</a:t>
                      </a:r>
                      <a:r>
                        <a:rPr lang="en-GB" sz="1600" baseline="0" dirty="0"/>
                        <a:t> trimester surgical termination of pregnancy with elevated vaginal pH and amines detected in their vaginal discharge</a:t>
                      </a:r>
                    </a:p>
                    <a:p>
                      <a:endParaRPr lang="en-GB" sz="1600" baseline="0" dirty="0"/>
                    </a:p>
                    <a:p>
                      <a:r>
                        <a:rPr lang="en-GB" sz="1600" baseline="0" dirty="0"/>
                        <a:t>n=236 positive gram stain for bacterial </a:t>
                      </a:r>
                      <a:r>
                        <a:rPr lang="en-GB" sz="1600" baseline="0" dirty="0" err="1"/>
                        <a:t>vaginosis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+mn-lt"/>
                        </a:rPr>
                        <a:t>Metronidazole</a:t>
                      </a:r>
                      <a:r>
                        <a:rPr lang="en-GB" sz="1600" baseline="0" dirty="0">
                          <a:latin typeface="+mn-lt"/>
                        </a:rPr>
                        <a:t> 1g orally prior to procedure, followed by 400mg twice a day for 7-days + postoperative doxycycline 100mg twice a day for 7-days</a:t>
                      </a:r>
                      <a:endParaRPr lang="en-GB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/>
                        <a:t>Postoperative doxycycline 100mg twice a day for 7 days</a:t>
                      </a:r>
                    </a:p>
                    <a:p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Post-</a:t>
                      </a:r>
                      <a:r>
                        <a:rPr lang="en-GB" sz="160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abortal</a:t>
                      </a:r>
                      <a:r>
                        <a:rPr lang="en-GB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complication score of </a:t>
                      </a:r>
                      <a:r>
                        <a:rPr lang="en-GB" sz="160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r>
                        <a:rPr lang="en-GB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at 7-10 days*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Post-</a:t>
                      </a:r>
                      <a:r>
                        <a:rPr lang="en-GB" sz="160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abortal</a:t>
                      </a:r>
                      <a:r>
                        <a:rPr lang="en-GB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complication score of </a:t>
                      </a:r>
                      <a:r>
                        <a:rPr lang="en-GB" sz="160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r>
                        <a:rPr lang="en-GB" sz="160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GB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at 7-10 days*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6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6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*Women returning</a:t>
                      </a:r>
                      <a:r>
                        <a:rPr lang="en-GB" sz="1600" i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clinic because of suspected infection were asked the same standardised questions</a:t>
                      </a:r>
                      <a:endParaRPr lang="en-GB" sz="160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09197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703" y="3227864"/>
            <a:ext cx="7886700" cy="951612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Results from the studies </a:t>
            </a:r>
          </a:p>
        </p:txBody>
      </p:sp>
    </p:spTree>
    <p:extLst>
      <p:ext uri="{BB962C8B-B14F-4D97-AF65-F5344CB8AC3E}">
        <p14:creationId xmlns:p14="http://schemas.microsoft.com/office/powerpoint/2010/main" val="623970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374" y="2290916"/>
            <a:ext cx="8441210" cy="1740280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1. Antibiotic prophylaxis with metronidazole and doxycycline versus doxycycline</a:t>
            </a:r>
          </a:p>
        </p:txBody>
      </p:sp>
    </p:spTree>
    <p:extLst>
      <p:ext uri="{BB962C8B-B14F-4D97-AF65-F5344CB8AC3E}">
        <p14:creationId xmlns:p14="http://schemas.microsoft.com/office/powerpoint/2010/main" val="20827914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7059" y="204578"/>
            <a:ext cx="7126941" cy="951612"/>
          </a:xfrm>
        </p:spPr>
        <p:txBody>
          <a:bodyPr>
            <a:normAutofit fontScale="90000"/>
          </a:bodyPr>
          <a:lstStyle/>
          <a:p>
            <a:r>
              <a:rPr lang="en-GB" sz="2000" i="1" dirty="0"/>
              <a:t>Antibiotic prophylaxis with metronidazole and doxycycline versus doxycycline</a:t>
            </a:r>
            <a:br>
              <a:rPr lang="en-GB" sz="2000" i="1" dirty="0"/>
            </a:br>
            <a:r>
              <a:rPr lang="en-GB" sz="2400" dirty="0"/>
              <a:t>Outcome: Post-</a:t>
            </a:r>
            <a:r>
              <a:rPr lang="en-GB" sz="2400" dirty="0" err="1"/>
              <a:t>abortal</a:t>
            </a:r>
            <a:r>
              <a:rPr lang="en-GB" sz="2400" dirty="0"/>
              <a:t> pelvic inflammatory disease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89742" y="1994712"/>
            <a:ext cx="7982469" cy="1954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0835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374" y="2290916"/>
            <a:ext cx="8441210" cy="1740280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Antibiotic prophylaxis with doxycycline 3-days versus doxycycline 7-days</a:t>
            </a:r>
          </a:p>
        </p:txBody>
      </p:sp>
    </p:spTree>
    <p:extLst>
      <p:ext uri="{BB962C8B-B14F-4D97-AF65-F5344CB8AC3E}">
        <p14:creationId xmlns:p14="http://schemas.microsoft.com/office/powerpoint/2010/main" val="12743681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5645" y="163389"/>
            <a:ext cx="6579458" cy="951612"/>
          </a:xfrm>
        </p:spPr>
        <p:txBody>
          <a:bodyPr>
            <a:normAutofit/>
          </a:bodyPr>
          <a:lstStyle/>
          <a:p>
            <a:r>
              <a:rPr lang="en-GB" sz="1800" i="1" dirty="0">
                <a:solidFill>
                  <a:srgbClr val="8EB8C9"/>
                </a:solidFill>
              </a:rPr>
              <a:t>Antibiotic prophylaxis with doxycycline 3-days vs doxycycline 7-days</a:t>
            </a:r>
            <a:br>
              <a:rPr lang="en-GB" sz="1800" i="1" dirty="0">
                <a:solidFill>
                  <a:srgbClr val="8EB8C9"/>
                </a:solidFill>
              </a:rPr>
            </a:br>
            <a:r>
              <a:rPr lang="en-GB" sz="2200" dirty="0">
                <a:solidFill>
                  <a:srgbClr val="8EB8C9"/>
                </a:solidFill>
              </a:rPr>
              <a:t>Outcome: Post-</a:t>
            </a:r>
            <a:r>
              <a:rPr lang="en-GB" sz="2200" dirty="0" err="1">
                <a:solidFill>
                  <a:srgbClr val="8EB8C9"/>
                </a:solidFill>
              </a:rPr>
              <a:t>abortal</a:t>
            </a:r>
            <a:r>
              <a:rPr lang="en-GB" sz="2200" dirty="0">
                <a:solidFill>
                  <a:srgbClr val="8EB8C9"/>
                </a:solidFill>
              </a:rPr>
              <a:t> pelvic inflammatory disease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493" y="2159680"/>
            <a:ext cx="787717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3219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5645" y="196340"/>
            <a:ext cx="6587696" cy="951612"/>
          </a:xfrm>
        </p:spPr>
        <p:txBody>
          <a:bodyPr/>
          <a:lstStyle/>
          <a:p>
            <a:r>
              <a:rPr lang="en-GB" sz="1800" i="1" dirty="0">
                <a:solidFill>
                  <a:srgbClr val="8EB8C9"/>
                </a:solidFill>
              </a:rPr>
              <a:t>Antibiotic prophylaxis with doxycycline 3-days vs doxycycline 7-days</a:t>
            </a:r>
            <a:br>
              <a:rPr lang="en-GB" sz="1800" i="1" dirty="0">
                <a:solidFill>
                  <a:srgbClr val="8EB8C9"/>
                </a:solidFill>
              </a:rPr>
            </a:br>
            <a:r>
              <a:rPr lang="en-GB" sz="2200" dirty="0">
                <a:solidFill>
                  <a:srgbClr val="8EB8C9"/>
                </a:solidFill>
              </a:rPr>
              <a:t>Outcome: Adherence to antibiotics</a:t>
            </a:r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322" y="2291883"/>
            <a:ext cx="789622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2707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94777" y="1891646"/>
            <a:ext cx="7877175" cy="9144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368550" y="177800"/>
            <a:ext cx="6604000" cy="950913"/>
          </a:xfrm>
        </p:spPr>
        <p:txBody>
          <a:bodyPr>
            <a:normAutofit/>
          </a:bodyPr>
          <a:lstStyle/>
          <a:p>
            <a:r>
              <a:rPr lang="en-GB" sz="1800" i="1" dirty="0">
                <a:solidFill>
                  <a:srgbClr val="8EB8C9"/>
                </a:solidFill>
              </a:rPr>
              <a:t>Antibiotic prophylaxis with doxycycline 3-days vs doxycycline 7-days</a:t>
            </a:r>
            <a:br>
              <a:rPr lang="en-GB" sz="1800" i="1" dirty="0">
                <a:solidFill>
                  <a:srgbClr val="8EB8C9"/>
                </a:solidFill>
              </a:rPr>
            </a:br>
            <a:r>
              <a:rPr lang="en-GB" sz="2200" dirty="0">
                <a:solidFill>
                  <a:srgbClr val="8EB8C9"/>
                </a:solidFill>
              </a:rPr>
              <a:t>Outcome: Vomiting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98099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49300" y="2008187"/>
            <a:ext cx="7877175" cy="9144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332038" y="187325"/>
            <a:ext cx="6584950" cy="950913"/>
          </a:xfrm>
        </p:spPr>
        <p:txBody>
          <a:bodyPr>
            <a:normAutofit/>
          </a:bodyPr>
          <a:lstStyle/>
          <a:p>
            <a:r>
              <a:rPr lang="en-GB" sz="1800" i="1" dirty="0">
                <a:solidFill>
                  <a:srgbClr val="8EB8C9"/>
                </a:solidFill>
              </a:rPr>
              <a:t>Antibiotic prophylaxis with doxycycline 3-days vs doxycycline 7-days</a:t>
            </a:r>
            <a:br>
              <a:rPr lang="en-GB" sz="1800" i="1" dirty="0">
                <a:solidFill>
                  <a:srgbClr val="8EB8C9"/>
                </a:solidFill>
              </a:rPr>
            </a:br>
            <a:r>
              <a:rPr lang="en-GB" sz="2200" dirty="0">
                <a:solidFill>
                  <a:srgbClr val="8EB8C9"/>
                </a:solidFill>
              </a:rPr>
              <a:t>Outcome: Diarrhoea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7671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12110"/>
            <a:ext cx="7886700" cy="3592788"/>
          </a:xfrm>
        </p:spPr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8650" y="2259106"/>
            <a:ext cx="7886700" cy="2502888"/>
          </a:xfrm>
        </p:spPr>
        <p:txBody>
          <a:bodyPr>
            <a:normAutofit/>
          </a:bodyPr>
          <a:lstStyle/>
          <a:p>
            <a:r>
              <a:rPr lang="en-GB" dirty="0"/>
              <a:t>What is the optimal antibiotic prophylaxis regimen (including no antibiotic prophylaxis as an option) for women who are having medical abortion?</a:t>
            </a:r>
            <a:br>
              <a:rPr lang="en-GB" dirty="0"/>
            </a:b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97503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169" y="179865"/>
            <a:ext cx="6571220" cy="951612"/>
          </a:xfrm>
        </p:spPr>
        <p:txBody>
          <a:bodyPr>
            <a:normAutofit/>
          </a:bodyPr>
          <a:lstStyle/>
          <a:p>
            <a:r>
              <a:rPr lang="en-GB" sz="2800" i="1" dirty="0">
                <a:solidFill>
                  <a:srgbClr val="8EB8C9"/>
                </a:solidFill>
              </a:rPr>
              <a:t>Summary</a:t>
            </a:r>
            <a:endParaRPr lang="en-GB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5259453"/>
              </p:ext>
            </p:extLst>
          </p:nvPr>
        </p:nvGraphicFramePr>
        <p:xfrm>
          <a:off x="618565" y="1348553"/>
          <a:ext cx="8122022" cy="3464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33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33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2224">
                <a:tc>
                  <a:txBody>
                    <a:bodyPr/>
                    <a:lstStyle/>
                    <a:p>
                      <a:r>
                        <a:rPr lang="en-GB" dirty="0"/>
                        <a:t>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700" dirty="0"/>
                        <a:t>Metronidazole</a:t>
                      </a:r>
                      <a:r>
                        <a:rPr lang="en-GB" sz="1700" baseline="0" dirty="0"/>
                        <a:t> + doxycycline vs doxycycline</a:t>
                      </a:r>
                      <a:endParaRPr lang="en-GB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700" dirty="0"/>
                        <a:t>Doxycycline</a:t>
                      </a:r>
                      <a:r>
                        <a:rPr lang="en-GB" sz="1700" baseline="0" dirty="0"/>
                        <a:t> 3-days vs 7-days</a:t>
                      </a:r>
                      <a:endParaRPr lang="en-GB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834">
                <a:tc>
                  <a:txBody>
                    <a:bodyPr/>
                    <a:lstStyle/>
                    <a:p>
                      <a:r>
                        <a:rPr lang="en-GB" sz="1700" dirty="0"/>
                        <a:t>Post-</a:t>
                      </a:r>
                      <a:r>
                        <a:rPr lang="en-GB" sz="1700" dirty="0" err="1"/>
                        <a:t>abortal</a:t>
                      </a:r>
                      <a:r>
                        <a:rPr lang="en-GB" sz="1700" baseline="0" dirty="0"/>
                        <a:t> pelvic inflammatory disease</a:t>
                      </a:r>
                      <a:endParaRPr lang="en-GB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700" dirty="0"/>
                        <a:t>No</a:t>
                      </a:r>
                      <a:r>
                        <a:rPr lang="en-GB" sz="1700" baseline="0" dirty="0"/>
                        <a:t> difference</a:t>
                      </a:r>
                      <a:endParaRPr lang="en-GB" sz="17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/>
                        <a:t>No difference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5961">
                <a:tc>
                  <a:txBody>
                    <a:bodyPr/>
                    <a:lstStyle/>
                    <a:p>
                      <a:r>
                        <a:rPr lang="en-GB" sz="1700" dirty="0"/>
                        <a:t>Adherence</a:t>
                      </a:r>
                      <a:r>
                        <a:rPr lang="en-GB" sz="1700" baseline="0" dirty="0"/>
                        <a:t> to antibiotics</a:t>
                      </a:r>
                      <a:endParaRPr lang="en-GB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>
                    <a:pattFill prst="dk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/>
                        <a:t>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7981">
                <a:tc>
                  <a:txBody>
                    <a:bodyPr/>
                    <a:lstStyle/>
                    <a:p>
                      <a:r>
                        <a:rPr lang="en-GB" sz="1700" dirty="0"/>
                        <a:t>Vomiting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700" dirty="0"/>
                    </a:p>
                  </a:txBody>
                  <a:tcPr>
                    <a:pattFill prst="dk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/>
                        <a:t>No difference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2619">
                <a:tc>
                  <a:txBody>
                    <a:bodyPr/>
                    <a:lstStyle/>
                    <a:p>
                      <a:r>
                        <a:rPr lang="en-GB" sz="1700" dirty="0"/>
                        <a:t>Diarrhoea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700" dirty="0"/>
                    </a:p>
                  </a:txBody>
                  <a:tcPr>
                    <a:pattFill prst="dkDn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/>
                        <a:t>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76852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B9B54-D9F2-4456-89EC-3ADAFF572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Making recommendations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5B0B8B-0E86-4742-9968-B38E9BD5B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84174"/>
            <a:ext cx="7886700" cy="3503117"/>
          </a:xfrm>
        </p:spPr>
        <p:txBody>
          <a:bodyPr>
            <a:normAutofit/>
          </a:bodyPr>
          <a:lstStyle/>
          <a:p>
            <a:pPr marL="576263" indent="-342900">
              <a:buFont typeface="Arial" panose="020B0604020202020204" pitchFamily="34" charset="0"/>
              <a:buChar char="•"/>
            </a:pPr>
            <a:r>
              <a:rPr lang="en-GB" dirty="0"/>
              <a:t>It was never considered that we would be making a recommendation for no antibiotics for surgical abortion prophylaxis.</a:t>
            </a:r>
          </a:p>
          <a:p>
            <a:pPr marL="576263" indent="-342900">
              <a:buFont typeface="Arial" panose="020B0604020202020204" pitchFamily="34" charset="0"/>
              <a:buChar char="•"/>
            </a:pPr>
            <a:r>
              <a:rPr lang="en-GB" dirty="0"/>
              <a:t>The evidence did not identify which regimen is most effective</a:t>
            </a:r>
          </a:p>
          <a:p>
            <a:pPr marL="576263" indent="-342900">
              <a:buFont typeface="Arial" panose="020B0604020202020204" pitchFamily="34" charset="0"/>
              <a:buChar char="•"/>
            </a:pPr>
            <a:r>
              <a:rPr lang="en-GB" dirty="0"/>
              <a:t>No difference in 3 vs 7 days doxycycline</a:t>
            </a:r>
          </a:p>
          <a:p>
            <a:pPr marL="576263" indent="-342900">
              <a:buFont typeface="Arial" panose="020B0604020202020204" pitchFamily="34" charset="0"/>
              <a:buChar char="•"/>
            </a:pPr>
            <a:r>
              <a:rPr lang="en-GB" dirty="0"/>
              <a:t>No apparent benefit to the addition of metronidazole</a:t>
            </a:r>
          </a:p>
          <a:p>
            <a:pPr marL="576263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43330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40857-6939-492F-BADD-361DE4ABE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Surgical abortion prophylaxis – </a:t>
            </a:r>
            <a:br>
              <a:rPr lang="en-GB" dirty="0"/>
            </a:br>
            <a:r>
              <a:rPr lang="en-GB" dirty="0"/>
              <a:t>The recommendations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13849F-E1E2-4E63-ACB7-80F9BB5F9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84174"/>
            <a:ext cx="7886700" cy="3668580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1.4.3 Offer antibiotic prophylaxis to women who are having a surgical abortion</a:t>
            </a:r>
          </a:p>
          <a:p>
            <a:endParaRPr lang="en-GB" dirty="0"/>
          </a:p>
          <a:p>
            <a:r>
              <a:rPr lang="en-GB" dirty="0"/>
              <a:t>1.4.4 When using doxycycline for antibiotic prophylaxis…consider oral doxycycline 100mg twice a day for 3 days</a:t>
            </a:r>
          </a:p>
          <a:p>
            <a:endParaRPr lang="en-GB" dirty="0"/>
          </a:p>
          <a:p>
            <a:r>
              <a:rPr lang="en-GB" dirty="0"/>
              <a:t>1.4.5 When using metronidazole for antibiotic prophylaxis…do not routinely offer it in combination with another broad spectrum antibiotic such as doxycycline</a:t>
            </a:r>
          </a:p>
          <a:p>
            <a:endParaRPr lang="en-GB" dirty="0"/>
          </a:p>
          <a:p>
            <a:pPr lvl="0"/>
            <a:r>
              <a:rPr lang="en-GB" sz="1800" dirty="0">
                <a:solidFill>
                  <a:srgbClr val="333333"/>
                </a:solidFill>
              </a:rPr>
              <a:t>Again consider the risk and screening recommendations for STIs.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68161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8BFFB7E-C685-4F98-B50B-5F961EFB2496}"/>
              </a:ext>
            </a:extLst>
          </p:cNvPr>
          <p:cNvSpPr>
            <a:spLocks noGrp="1"/>
          </p:cNvSpPr>
          <p:nvPr/>
        </p:nvSpPr>
        <p:spPr>
          <a:xfrm>
            <a:off x="741680" y="1854925"/>
            <a:ext cx="7660639" cy="349213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marL="233363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Thank you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US" dirty="0"/>
              <a:t>With thanks to Mia Schmidt-Hansen </a:t>
            </a:r>
            <a:r>
              <a:rPr lang="en-US" dirty="0">
                <a:hlinkClick r:id="rId3"/>
              </a:rPr>
              <a:t>MSchmidtHansen@rcog.org.uk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and Laura O’Shea </a:t>
            </a:r>
            <a:r>
              <a:rPr lang="en-US" dirty="0">
                <a:hlinkClick r:id="rId4"/>
              </a:rPr>
              <a:t>LOShea@rcog.org.uk</a:t>
            </a:r>
            <a:br>
              <a:rPr lang="en-US" dirty="0"/>
            </a:br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5302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6834" y="179865"/>
            <a:ext cx="6497080" cy="951612"/>
          </a:xfrm>
        </p:spPr>
        <p:txBody>
          <a:bodyPr/>
          <a:lstStyle/>
          <a:p>
            <a:r>
              <a:rPr lang="en-GB" dirty="0"/>
              <a:t>Search Strategy (1)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28650" y="1463675"/>
          <a:ext cx="78867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20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4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Population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Women who are having medical termination of pregnancy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Tx/>
                        <a:buNone/>
                      </a:pPr>
                      <a:r>
                        <a:rPr lang="en-GB" baseline="0" dirty="0"/>
                        <a:t>Antibiotic prophylaxis (any dose) using: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/>
                        <a:t>Oral azithromycin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/>
                        <a:t>Oral doxycycline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/>
                        <a:t>Oral or rectal metronidazole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Comparison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/>
                        <a:t>Antibiotic prophylaxis (single agent or combination) vs placebo/ no treatment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baseline="0" dirty="0"/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/>
                        <a:t>Antibiotic prophylaxis A (single agent or combination) vs antibiotic prophylaxis B (single agent or combination)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1777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169" y="171626"/>
            <a:ext cx="6554745" cy="951612"/>
          </a:xfrm>
        </p:spPr>
        <p:txBody>
          <a:bodyPr/>
          <a:lstStyle/>
          <a:p>
            <a:r>
              <a:rPr lang="en-GB" dirty="0"/>
              <a:t>Search Strategy (2)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36588" y="1497013"/>
          <a:ext cx="78867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61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50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Critical Outcomes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Sever</a:t>
                      </a:r>
                      <a:r>
                        <a:rPr lang="en-GB" baseline="0" dirty="0"/>
                        <a:t>e infection (defined as sepsis, requiring hospitalisation, requiring intravenous antibiotics, or infection as cause of death) within 1 month of termination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/>
                        <a:t>Post-</a:t>
                      </a:r>
                      <a:r>
                        <a:rPr lang="en-GB" baseline="0" dirty="0" err="1"/>
                        <a:t>abortal</a:t>
                      </a:r>
                      <a:r>
                        <a:rPr lang="en-GB" baseline="0" dirty="0"/>
                        <a:t> pelvic inflammatory diseases (including </a:t>
                      </a:r>
                      <a:r>
                        <a:rPr lang="en-GB" baseline="0" dirty="0" err="1"/>
                        <a:t>endometritis</a:t>
                      </a:r>
                      <a:r>
                        <a:rPr lang="en-GB" baseline="0" dirty="0"/>
                        <a:t>, upper genital tract infection) within 1 month of termination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/>
                        <a:t>Adherence to antibiotics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Important Outcomes</a:t>
                      </a:r>
                      <a:r>
                        <a:rPr lang="en-GB" b="1" baseline="0" dirty="0"/>
                        <a:t> 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Gastro-intestinal</a:t>
                      </a:r>
                      <a:r>
                        <a:rPr lang="en-GB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side-effects: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GB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Nausea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GB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Vomiting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GB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Diarrhoea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 acceptability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2794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0931" y="163389"/>
            <a:ext cx="6612410" cy="951612"/>
          </a:xfrm>
        </p:spPr>
        <p:txBody>
          <a:bodyPr/>
          <a:lstStyle/>
          <a:p>
            <a:r>
              <a:rPr lang="en-GB" dirty="0"/>
              <a:t>Search Results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18447" y="1808323"/>
            <a:ext cx="5075421" cy="3005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503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2693" y="179864"/>
            <a:ext cx="6587696" cy="951612"/>
          </a:xfrm>
        </p:spPr>
        <p:txBody>
          <a:bodyPr/>
          <a:lstStyle/>
          <a:p>
            <a:r>
              <a:rPr lang="en-GB" dirty="0"/>
              <a:t>Included Studies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76649" y="1375719"/>
            <a:ext cx="8171935" cy="5272215"/>
          </a:xfrm>
        </p:spPr>
        <p:txBody>
          <a:bodyPr>
            <a:normAutofit/>
          </a:bodyPr>
          <a:lstStyle/>
          <a:p>
            <a:endParaRPr lang="en-GB" dirty="0"/>
          </a:p>
          <a:p>
            <a:pPr marL="576263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576263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576263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0" y="1131476"/>
          <a:ext cx="9144001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5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99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83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54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48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1936">
                <a:tc>
                  <a:txBody>
                    <a:bodyPr/>
                    <a:lstStyle/>
                    <a:p>
                      <a:r>
                        <a:rPr lang="en-GB" sz="1600" dirty="0"/>
                        <a:t>Study and setting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Population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Comparison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Outcomes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6940">
                <a:tc>
                  <a:txBody>
                    <a:bodyPr/>
                    <a:lstStyle/>
                    <a:p>
                      <a:r>
                        <a:rPr lang="en-GB" sz="1600" b="1" dirty="0" err="1"/>
                        <a:t>Fjerstad</a:t>
                      </a:r>
                      <a:r>
                        <a:rPr lang="en-GB" sz="1600" b="1" baseline="0" dirty="0"/>
                        <a:t> 2009</a:t>
                      </a:r>
                    </a:p>
                    <a:p>
                      <a:endParaRPr lang="en-GB" sz="1600" baseline="0" dirty="0"/>
                    </a:p>
                    <a:p>
                      <a:r>
                        <a:rPr lang="en-GB" sz="1600" baseline="0" dirty="0"/>
                        <a:t>Retrospective cohort study</a:t>
                      </a:r>
                    </a:p>
                    <a:p>
                      <a:endParaRPr lang="en-GB" sz="1600" baseline="0" dirty="0"/>
                    </a:p>
                    <a:p>
                      <a:r>
                        <a:rPr lang="en-GB" sz="1600" baseline="0" dirty="0"/>
                        <a:t>USA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n=227,823</a:t>
                      </a:r>
                      <a:r>
                        <a:rPr lang="en-GB" sz="1600" baseline="0" dirty="0"/>
                        <a:t> whole study</a:t>
                      </a:r>
                      <a:endParaRPr lang="en-GB" sz="1600" dirty="0"/>
                    </a:p>
                    <a:p>
                      <a:endParaRPr lang="en-GB" sz="1600" dirty="0"/>
                    </a:p>
                    <a:p>
                      <a:r>
                        <a:rPr lang="en-GB" sz="1600" dirty="0"/>
                        <a:t>n=</a:t>
                      </a:r>
                      <a:r>
                        <a:rPr lang="en-GB" sz="1600" baseline="0" dirty="0"/>
                        <a:t>115,562 cohorts of interest for review</a:t>
                      </a:r>
                    </a:p>
                    <a:p>
                      <a:endParaRPr lang="en-GB" sz="1600" baseline="0" dirty="0"/>
                    </a:p>
                    <a:p>
                      <a:r>
                        <a:rPr lang="en-GB" sz="1600" baseline="0" dirty="0"/>
                        <a:t>Women undergoing medical abortion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u="sng" dirty="0"/>
                        <a:t>Period 4</a:t>
                      </a:r>
                      <a:r>
                        <a:rPr lang="en-GB" sz="1600" dirty="0"/>
                        <a:t>:</a:t>
                      </a:r>
                      <a:r>
                        <a:rPr lang="en-GB" sz="1600" baseline="0" dirty="0"/>
                        <a:t> </a:t>
                      </a:r>
                      <a:r>
                        <a:rPr lang="en-GB" sz="1600" b="1" baseline="0" dirty="0"/>
                        <a:t>Buccal misoprostol</a:t>
                      </a:r>
                      <a:r>
                        <a:rPr lang="en-GB" sz="1600" baseline="0" dirty="0"/>
                        <a:t> and </a:t>
                      </a:r>
                      <a:r>
                        <a:rPr lang="en-GB" sz="1600" b="1" baseline="0" dirty="0"/>
                        <a:t>doxycycline 100mg twice a day for 7-days </a:t>
                      </a:r>
                      <a:r>
                        <a:rPr lang="en-GB" sz="1600" baseline="0" dirty="0"/>
                        <a:t>through </a:t>
                      </a:r>
                      <a:r>
                        <a:rPr lang="en-GB" sz="1600" b="1" baseline="0" dirty="0"/>
                        <a:t>63 days of gestation</a:t>
                      </a:r>
                      <a:endParaRPr lang="en-GB" sz="1600" b="1" dirty="0"/>
                    </a:p>
                    <a:p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u="sng" dirty="0"/>
                        <a:t>Period 1</a:t>
                      </a:r>
                      <a:r>
                        <a:rPr lang="en-GB" sz="1600" dirty="0"/>
                        <a:t>: </a:t>
                      </a:r>
                      <a:r>
                        <a:rPr lang="en-GB" sz="1600" b="1" dirty="0"/>
                        <a:t>Vaginal misoprostol </a:t>
                      </a:r>
                      <a:r>
                        <a:rPr lang="en-GB" sz="1600" dirty="0"/>
                        <a:t>and standard antiseptic measures through </a:t>
                      </a:r>
                      <a:r>
                        <a:rPr lang="en-GB" sz="1600" b="1" dirty="0"/>
                        <a:t>63 days</a:t>
                      </a:r>
                      <a:r>
                        <a:rPr lang="en-GB" sz="1600" b="1" baseline="0" dirty="0"/>
                        <a:t> of gestation</a:t>
                      </a:r>
                    </a:p>
                    <a:p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dirty="0"/>
                        <a:t>Severe infection within 2 weeks of termination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5429">
                <a:tc>
                  <a:txBody>
                    <a:bodyPr/>
                    <a:lstStyle/>
                    <a:p>
                      <a:r>
                        <a:rPr lang="en-GB" sz="1600" b="1" baseline="0" dirty="0"/>
                        <a:t>Frye 2015</a:t>
                      </a:r>
                      <a:endParaRPr lang="en-GB" sz="1600" b="1" baseline="30000" dirty="0"/>
                    </a:p>
                    <a:p>
                      <a:endParaRPr lang="en-GB" sz="1600" baseline="30000" dirty="0"/>
                    </a:p>
                    <a:p>
                      <a:r>
                        <a:rPr lang="en-GB" sz="1600" baseline="0" dirty="0"/>
                        <a:t>Prospective cohort study</a:t>
                      </a:r>
                    </a:p>
                    <a:p>
                      <a:endParaRPr lang="en-GB" sz="1600" baseline="0" dirty="0"/>
                    </a:p>
                    <a:p>
                      <a:r>
                        <a:rPr lang="en-GB" sz="1600" baseline="0" dirty="0"/>
                        <a:t>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n=581</a:t>
                      </a:r>
                    </a:p>
                    <a:p>
                      <a:endParaRPr lang="en-GB" sz="1600" dirty="0"/>
                    </a:p>
                    <a:p>
                      <a:r>
                        <a:rPr lang="en-GB" sz="1600" dirty="0"/>
                        <a:t>Women</a:t>
                      </a:r>
                      <a:r>
                        <a:rPr lang="en-GB" sz="1600" baseline="0" dirty="0"/>
                        <a:t> presenting for medical abortion in the study clinics who could read English or Spanish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+mn-lt"/>
                        </a:rPr>
                        <a:t>Doxycycline 7-day course (dose not specified)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antibiotic prophylaxis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Nausea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Vomiting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Diarrhoea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*Patient adherence reported in doxycycline arm only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9436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703" y="3227864"/>
            <a:ext cx="7886700" cy="951612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Results </a:t>
            </a:r>
          </a:p>
        </p:txBody>
      </p:sp>
    </p:spTree>
    <p:extLst>
      <p:ext uri="{BB962C8B-B14F-4D97-AF65-F5344CB8AC3E}">
        <p14:creationId xmlns:p14="http://schemas.microsoft.com/office/powerpoint/2010/main" val="657228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374" y="2290916"/>
            <a:ext cx="8441210" cy="1740280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Antibiotic prophylaxis with doxycycline versus no antibiotic prophylaxis</a:t>
            </a:r>
          </a:p>
        </p:txBody>
      </p:sp>
    </p:spTree>
    <p:extLst>
      <p:ext uri="{BB962C8B-B14F-4D97-AF65-F5344CB8AC3E}">
        <p14:creationId xmlns:p14="http://schemas.microsoft.com/office/powerpoint/2010/main" val="3766888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COG NGA">
      <a:dk1>
        <a:srgbClr val="333333"/>
      </a:dk1>
      <a:lt1>
        <a:sysClr val="window" lastClr="FFFFFF"/>
      </a:lt1>
      <a:dk2>
        <a:srgbClr val="4D4D4D"/>
      </a:dk2>
      <a:lt2>
        <a:srgbClr val="E7E6E6"/>
      </a:lt2>
      <a:accent1>
        <a:srgbClr val="8EB8C9"/>
      </a:accent1>
      <a:accent2>
        <a:srgbClr val="FFCE00"/>
      </a:accent2>
      <a:accent3>
        <a:srgbClr val="5B9BD5"/>
      </a:accent3>
      <a:accent4>
        <a:srgbClr val="FFC000"/>
      </a:accent4>
      <a:accent5>
        <a:srgbClr val="FFC000"/>
      </a:accent5>
      <a:accent6>
        <a:srgbClr val="5B9BD5"/>
      </a:accent6>
      <a:hlink>
        <a:srgbClr val="5B9BD5"/>
      </a:hlink>
      <a:folHlink>
        <a:srgbClr val="44546A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COG NGA.potx" id="{0C61DC81-9145-4263-819E-55F2D15AB445}" vid="{4553F4C2-27BE-4174-8E5E-5BA11B859E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79A06047688844A0B7DB9282232EA1" ma:contentTypeVersion="9" ma:contentTypeDescription="Create a new document." ma:contentTypeScope="" ma:versionID="b7d83e3641352e5dc306be8a0ac0d88b">
  <xsd:schema xmlns:xsd="http://www.w3.org/2001/XMLSchema" xmlns:xs="http://www.w3.org/2001/XMLSchema" xmlns:p="http://schemas.microsoft.com/office/2006/metadata/properties" xmlns:ns2="d9993663-5705-4d25-a4ee-eec0a4acabe5" xmlns:ns3="c9f032c1-e223-4c38-ab65-db5049232575" targetNamespace="http://schemas.microsoft.com/office/2006/metadata/properties" ma:root="true" ma:fieldsID="03a496aca23a6684bf3108dcfce3e04b" ns2:_="" ns3:_="">
    <xsd:import namespace="d9993663-5705-4d25-a4ee-eec0a4acabe5"/>
    <xsd:import namespace="c9f032c1-e223-4c38-ab65-db50492325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993663-5705-4d25-a4ee-eec0a4acab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f032c1-e223-4c38-ab65-db504923257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C2031E-0F80-4ACA-A231-927AD772638A}"/>
</file>

<file path=customXml/itemProps2.xml><?xml version="1.0" encoding="utf-8"?>
<ds:datastoreItem xmlns:ds="http://schemas.openxmlformats.org/officeDocument/2006/customXml" ds:itemID="{576F7F2A-862B-4000-B4B8-1FE910087F73}"/>
</file>

<file path=customXml/itemProps3.xml><?xml version="1.0" encoding="utf-8"?>
<ds:datastoreItem xmlns:ds="http://schemas.openxmlformats.org/officeDocument/2006/customXml" ds:itemID="{13E78CF2-CA6B-4B39-BCE1-A19B5480245C}"/>
</file>

<file path=docProps/app.xml><?xml version="1.0" encoding="utf-8"?>
<Properties xmlns="http://schemas.openxmlformats.org/officeDocument/2006/extended-properties" xmlns:vt="http://schemas.openxmlformats.org/officeDocument/2006/docPropsVTypes">
  <Template>NGA powerpoint template</Template>
  <TotalTime>955</TotalTime>
  <Words>1067</Words>
  <Application>Microsoft Office PowerPoint</Application>
  <PresentationFormat>On-screen Show (4:3)</PresentationFormat>
  <Paragraphs>230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Arial</vt:lpstr>
      <vt:lpstr>Calibri</vt:lpstr>
      <vt:lpstr>Wingdings</vt:lpstr>
      <vt:lpstr>Office Theme</vt:lpstr>
      <vt:lpstr>Antibiotic Prophylaxis for Abortion  Michael Nevill  Director of Nursing, BPAS NICE Guideline Committee Member</vt:lpstr>
      <vt:lpstr>The views expressed in this presentation are those of the authors and not necessarily those of NICE  Guideline is available from: https://www.nice.org.uk/guidance/NG140 </vt:lpstr>
      <vt:lpstr>What is the optimal antibiotic prophylaxis regimen (including no antibiotic prophylaxis as an option) for women who are having medical abortion? </vt:lpstr>
      <vt:lpstr>Search Strategy (1)</vt:lpstr>
      <vt:lpstr>Search Strategy (2)</vt:lpstr>
      <vt:lpstr>Search Results</vt:lpstr>
      <vt:lpstr>Included Studies</vt:lpstr>
      <vt:lpstr>Results </vt:lpstr>
      <vt:lpstr>Antibiotic prophylaxis with doxycycline versus no antibiotic prophylaxis</vt:lpstr>
      <vt:lpstr>Antibiotic prophylaxis with doxycycline versus no antibiotic prophylaxis Outcome: Severe infection within 1 month of termination</vt:lpstr>
      <vt:lpstr>Antibiotic prophylaxis with doxycycline versus no antibiotic prophylaxis Outcome: Nausea</vt:lpstr>
      <vt:lpstr>Antibiotic prophylaxis with doxycycline versus no antibiotic prophylaxis Outcome: Vomiting</vt:lpstr>
      <vt:lpstr>Antibiotic prophylaxis with doxycycline versus no antibiotic prophylaxis Outcome: Diarrhoea</vt:lpstr>
      <vt:lpstr>Summary: Antibiotic prophylaxis with doxycycline vs no antibiotics</vt:lpstr>
      <vt:lpstr>Making recommendations</vt:lpstr>
      <vt:lpstr>Medical abortion prophylaxis –  The recommendations</vt:lpstr>
      <vt:lpstr>What is the optimal antibiotic prophylaxis regimen for women who are having surgical abortion?  </vt:lpstr>
      <vt:lpstr>Evidence Search Strategy</vt:lpstr>
      <vt:lpstr>Evidence Search Strategy (2)</vt:lpstr>
      <vt:lpstr>Search results</vt:lpstr>
      <vt:lpstr>Included Studies</vt:lpstr>
      <vt:lpstr>Results from the studies </vt:lpstr>
      <vt:lpstr>1. Antibiotic prophylaxis with metronidazole and doxycycline versus doxycycline</vt:lpstr>
      <vt:lpstr>Antibiotic prophylaxis with metronidazole and doxycycline versus doxycycline Outcome: Post-abortal pelvic inflammatory disease</vt:lpstr>
      <vt:lpstr>Antibiotic prophylaxis with doxycycline 3-days versus doxycycline 7-days</vt:lpstr>
      <vt:lpstr>Antibiotic prophylaxis with doxycycline 3-days vs doxycycline 7-days Outcome: Post-abortal pelvic inflammatory disease</vt:lpstr>
      <vt:lpstr>Antibiotic prophylaxis with doxycycline 3-days vs doxycycline 7-days Outcome: Adherence to antibiotics</vt:lpstr>
      <vt:lpstr>Antibiotic prophylaxis with doxycycline 3-days vs doxycycline 7-days Outcome: Vomiting </vt:lpstr>
      <vt:lpstr>Antibiotic prophylaxis with doxycycline 3-days vs doxycycline 7-days Outcome: Diarrhoea</vt:lpstr>
      <vt:lpstr>Summary</vt:lpstr>
      <vt:lpstr>Making recommendations</vt:lpstr>
      <vt:lpstr>Surgical abortion prophylaxis –  The recommendations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Williams</dc:creator>
  <cp:lastModifiedBy>Patricia Lohr</cp:lastModifiedBy>
  <cp:revision>160</cp:revision>
  <cp:lastPrinted>2019-10-14T15:52:57Z</cp:lastPrinted>
  <dcterms:created xsi:type="dcterms:W3CDTF">2017-11-27T10:12:17Z</dcterms:created>
  <dcterms:modified xsi:type="dcterms:W3CDTF">2019-10-15T22:14:15Z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0x0101001679A06047688844A0B7DB9282232EA1</vt:lpwstr>
  </property>
</Properties>
</file>