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73" r:id="rId18"/>
    <p:sldId id="261" r:id="rId1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66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329" autoAdjust="0"/>
  </p:normalViewPr>
  <p:slideViewPr>
    <p:cSldViewPr snapToGrid="0">
      <p:cViewPr>
        <p:scale>
          <a:sx n="63" d="100"/>
          <a:sy n="63" d="100"/>
        </p:scale>
        <p:origin x="-3024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55" y="1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163DBEFB-E43D-4134-99DF-8E415178FC43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546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55" y="9430546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B3FD2961-5C33-464E-8F56-144A36D4C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1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955" y="1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40D27D98-758B-43EB-A5B6-83EFBCE5B1C4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4" y="4778673"/>
            <a:ext cx="5437188" cy="3908525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546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955" y="9430546"/>
            <a:ext cx="2946135" cy="497679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3F290E6F-400F-4348-8595-B653F66FE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1960886"/>
            <a:ext cx="7909688" cy="4235293"/>
          </a:xfrm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2204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728" y="1960886"/>
            <a:ext cx="7916064" cy="423529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7597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67354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51261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28650" y="4267200"/>
            <a:ext cx="7886700" cy="1775791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1pPr>
            <a:lvl2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2pPr>
            <a:lvl3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3pPr>
            <a:lvl4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4pPr>
            <a:lvl5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1590261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2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/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Box 2"/>
          <p:cNvSpPr txBox="1"/>
          <p:nvPr userDrawn="1"/>
        </p:nvSpPr>
        <p:spPr>
          <a:xfrm>
            <a:off x="1219200" y="5661692"/>
            <a:ext cx="2059859" cy="46166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400" dirty="0"/>
              <a:t>rcog.org.uk/nga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3974737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Surname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219200" y="4451816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email@rcog.org.uk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19200" y="4915642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T: 000 0000 0000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219200" y="3229160"/>
            <a:ext cx="5143396" cy="49244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600" b="1" dirty="0">
                <a:solidFill>
                  <a:schemeClr val="accent1"/>
                </a:solidFill>
              </a:rPr>
              <a:t>For more information please contact</a:t>
            </a:r>
          </a:p>
        </p:txBody>
      </p:sp>
    </p:spTree>
    <p:extLst>
      <p:ext uri="{BB962C8B-B14F-4D97-AF65-F5344CB8AC3E}">
        <p14:creationId xmlns:p14="http://schemas.microsoft.com/office/powerpoint/2010/main" val="277937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2377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928729"/>
            <a:ext cx="7886700" cy="324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F54C-7401-42A7-B185-8B990062683E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65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2" r:id="rId3"/>
    <p:sldLayoutId id="2147483672" r:id="rId4"/>
    <p:sldLayoutId id="2147483673" r:id="rId5"/>
    <p:sldLayoutId id="21474836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</a:t>
            </a:r>
            <a:r>
              <a:rPr lang="en-GB" dirty="0" smtClean="0"/>
              <a:t>nti-D prophylaxis </a:t>
            </a:r>
            <a:r>
              <a:rPr lang="en-GB" dirty="0"/>
              <a:t>after </a:t>
            </a:r>
            <a:r>
              <a:rPr lang="en-GB" dirty="0" smtClean="0"/>
              <a:t>Abortion up </a:t>
            </a:r>
            <a:r>
              <a:rPr lang="en-GB" dirty="0"/>
              <a:t>to 13+6 weeks gestation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1800" dirty="0" err="1" smtClean="0"/>
              <a:t>ToP</a:t>
            </a:r>
            <a:r>
              <a:rPr lang="en-GB" sz="1800" dirty="0" smtClean="0"/>
              <a:t> Guideline</a:t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>Dr Fiona Regan</a:t>
            </a:r>
            <a:br>
              <a:rPr lang="en-GB" sz="1800" dirty="0" smtClean="0"/>
            </a:br>
            <a:r>
              <a:rPr lang="en-GB" sz="1800" dirty="0" smtClean="0"/>
              <a:t>Consultant Haematologist</a:t>
            </a:r>
            <a:br>
              <a:rPr lang="en-GB" sz="1800" dirty="0" smtClean="0"/>
            </a:br>
            <a:r>
              <a:rPr lang="en-GB" sz="1800" dirty="0" smtClean="0"/>
              <a:t>Imperial College Healthcare NHS Trust &amp; NHSBT, Colindale.</a:t>
            </a:r>
            <a:br>
              <a:rPr lang="en-GB" sz="1800" dirty="0" smtClean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5560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07942"/>
          </a:xfrm>
        </p:spPr>
        <p:txBody>
          <a:bodyPr>
            <a:normAutofit fontScale="90000"/>
          </a:bodyPr>
          <a:lstStyle/>
          <a:p>
            <a:r>
              <a:rPr lang="en-GB" dirty="0"/>
              <a:t>Newer anti-</a:t>
            </a:r>
            <a:r>
              <a:rPr lang="en-GB" dirty="0" err="1"/>
              <a:t>HbF</a:t>
            </a:r>
            <a:r>
              <a:rPr lang="en-GB" dirty="0"/>
              <a:t> flow </a:t>
            </a:r>
            <a:r>
              <a:rPr lang="en-GB" dirty="0" err="1"/>
              <a:t>cytometry</a:t>
            </a:r>
            <a:r>
              <a:rPr lang="en-GB" dirty="0"/>
              <a:t> method to </a:t>
            </a:r>
            <a:r>
              <a:rPr lang="en-GB" dirty="0">
                <a:solidFill>
                  <a:srgbClr val="0066FF"/>
                </a:solidFill>
              </a:rPr>
              <a:t>distinguish </a:t>
            </a:r>
            <a:r>
              <a:rPr lang="en-GB" dirty="0" err="1">
                <a:solidFill>
                  <a:srgbClr val="0066FF"/>
                </a:solidFill>
              </a:rPr>
              <a:t>fetal</a:t>
            </a:r>
            <a:r>
              <a:rPr lang="en-GB" dirty="0">
                <a:solidFill>
                  <a:srgbClr val="0066FF"/>
                </a:solidFill>
              </a:rPr>
              <a:t> red cells from maternal “F cells</a:t>
            </a:r>
            <a:r>
              <a:rPr lang="en-GB" dirty="0" smtClean="0">
                <a:solidFill>
                  <a:srgbClr val="0066FF"/>
                </a:solidFill>
              </a:rPr>
              <a:t>”.</a:t>
            </a:r>
            <a:endParaRPr lang="en-GB" dirty="0">
              <a:solidFill>
                <a:srgbClr val="00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49880"/>
            <a:ext cx="7886700" cy="3718560"/>
          </a:xfrm>
        </p:spPr>
        <p:txBody>
          <a:bodyPr/>
          <a:lstStyle/>
          <a:p>
            <a:r>
              <a:rPr lang="en-GB" dirty="0" smtClean="0"/>
              <a:t>Corcoran, 2014: </a:t>
            </a:r>
          </a:p>
          <a:p>
            <a:pPr marL="457200" lvl="4" indent="-223838"/>
            <a:r>
              <a:rPr lang="en-GB" dirty="0" smtClean="0"/>
              <a:t>88 pregnant women with potentially sensitising events &amp; </a:t>
            </a:r>
            <a:r>
              <a:rPr lang="en-GB" dirty="0"/>
              <a:t>56 women at </a:t>
            </a:r>
            <a:r>
              <a:rPr lang="en-GB" dirty="0" smtClean="0"/>
              <a:t>delivery</a:t>
            </a:r>
          </a:p>
          <a:p>
            <a:pPr lvl="5"/>
            <a:r>
              <a:rPr lang="en-GB" dirty="0" smtClean="0"/>
              <a:t>32 of them were between 11-40 weeks</a:t>
            </a:r>
          </a:p>
          <a:p>
            <a:pPr lvl="5"/>
            <a:r>
              <a:rPr lang="en-GB" dirty="0" smtClean="0"/>
              <a:t>Only 5 were &lt;24 weeks: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783211"/>
              </p:ext>
            </p:extLst>
          </p:nvPr>
        </p:nvGraphicFramePr>
        <p:xfrm>
          <a:off x="1310640" y="5008880"/>
          <a:ext cx="6278880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9440"/>
                <a:gridCol w="3139440"/>
              </a:tblGrid>
              <a:tr h="55118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Kleihauer</a:t>
                      </a:r>
                      <a:r>
                        <a:rPr lang="en-GB" dirty="0" smtClean="0"/>
                        <a:t> result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HbF</a:t>
                      </a:r>
                      <a:r>
                        <a:rPr lang="en-GB" baseline="0" dirty="0" smtClean="0"/>
                        <a:t> Flow </a:t>
                      </a:r>
                      <a:r>
                        <a:rPr lang="en-GB" baseline="0" dirty="0" err="1" smtClean="0"/>
                        <a:t>Cytometry</a:t>
                      </a:r>
                      <a:r>
                        <a:rPr lang="en-GB" baseline="0" dirty="0" smtClean="0"/>
                        <a:t> result</a:t>
                      </a:r>
                      <a:endParaRPr lang="en-GB" dirty="0"/>
                    </a:p>
                  </a:txBody>
                  <a:tcPr/>
                </a:tc>
              </a:tr>
              <a:tr h="551180">
                <a:tc>
                  <a:txBody>
                    <a:bodyPr/>
                    <a:lstStyle/>
                    <a:p>
                      <a:r>
                        <a:rPr lang="en-GB" dirty="0" smtClean="0"/>
                        <a:t>Mean = 0.31 ml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 = 0.18 ml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406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618382"/>
          </a:xfrm>
        </p:spPr>
        <p:txBody>
          <a:bodyPr/>
          <a:lstStyle/>
          <a:p>
            <a:r>
              <a:rPr lang="en-GB" dirty="0" smtClean="0"/>
              <a:t>Horvath, 2018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94560"/>
            <a:ext cx="7886700" cy="3982403"/>
          </a:xfrm>
        </p:spPr>
        <p:txBody>
          <a:bodyPr/>
          <a:lstStyle/>
          <a:p>
            <a:r>
              <a:rPr lang="en-GB" dirty="0" smtClean="0"/>
              <a:t>28 women having surgical abortion (uterine aspiration) between 5</a:t>
            </a:r>
            <a:r>
              <a:rPr lang="en-GB" baseline="30000" dirty="0" smtClean="0"/>
              <a:t>+6</a:t>
            </a:r>
            <a:r>
              <a:rPr lang="en-GB" dirty="0" smtClean="0"/>
              <a:t> to 12</a:t>
            </a:r>
            <a:r>
              <a:rPr lang="en-GB" baseline="30000" dirty="0" smtClean="0"/>
              <a:t>+6</a:t>
            </a:r>
            <a:r>
              <a:rPr lang="en-GB" dirty="0" smtClean="0"/>
              <a:t> weeks’ gestation</a:t>
            </a:r>
          </a:p>
          <a:p>
            <a:pPr lvl="5"/>
            <a:r>
              <a:rPr lang="en-GB" dirty="0" smtClean="0"/>
              <a:t>Mean pre-procedure FMH = 7.3 </a:t>
            </a:r>
            <a:r>
              <a:rPr lang="en-GB" dirty="0" err="1" smtClean="0"/>
              <a:t>fetal</a:t>
            </a:r>
            <a:r>
              <a:rPr lang="en-GB" dirty="0" smtClean="0"/>
              <a:t> red cells per 10 million red cells;</a:t>
            </a:r>
          </a:p>
          <a:p>
            <a:pPr lvl="5"/>
            <a:r>
              <a:rPr lang="en-GB" dirty="0" smtClean="0"/>
              <a:t>Mean post-procedure FMH = 16.6 </a:t>
            </a:r>
            <a:r>
              <a:rPr lang="en-GB" dirty="0" err="1" smtClean="0"/>
              <a:t>fetal</a:t>
            </a:r>
            <a:r>
              <a:rPr lang="en-GB" dirty="0" smtClean="0"/>
              <a:t> red cells per 10 million red cells;</a:t>
            </a:r>
          </a:p>
          <a:p>
            <a:r>
              <a:rPr lang="en-GB" dirty="0" smtClean="0"/>
              <a:t>This is less than the dose needed for sensitisation: 2 per million (= 20 per 10 million)</a:t>
            </a:r>
          </a:p>
          <a:p>
            <a:r>
              <a:rPr lang="en-GB" dirty="0" smtClean="0"/>
              <a:t>Also noted maternal “F cells” constituted 477 per 10 million red cells (= majority of cells with </a:t>
            </a:r>
            <a:r>
              <a:rPr lang="en-GB" dirty="0" err="1" smtClean="0"/>
              <a:t>HbF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79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542182"/>
          </a:xfrm>
        </p:spPr>
        <p:txBody>
          <a:bodyPr/>
          <a:lstStyle/>
          <a:p>
            <a:r>
              <a:rPr lang="en-GB" dirty="0" smtClean="0"/>
              <a:t>Medical Abortion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" y="1965960"/>
            <a:ext cx="8290560" cy="4678680"/>
          </a:xfrm>
        </p:spPr>
        <p:txBody>
          <a:bodyPr>
            <a:normAutofit/>
          </a:bodyPr>
          <a:lstStyle/>
          <a:p>
            <a:r>
              <a:rPr lang="en-GB" dirty="0" smtClean="0"/>
              <a:t>NICE guidelines on Miscarriage (CQ154) – evidence absent / weak for offering anti-D in medical management of miscarriage (process akin to early medical abortion)</a:t>
            </a:r>
          </a:p>
          <a:p>
            <a:r>
              <a:rPr lang="en-GB" dirty="0" smtClean="0"/>
              <a:t>As sensitising events in 1</a:t>
            </a:r>
            <a:r>
              <a:rPr lang="en-GB" baseline="30000" dirty="0" smtClean="0"/>
              <a:t>st</a:t>
            </a:r>
            <a:r>
              <a:rPr lang="en-GB" dirty="0" smtClean="0"/>
              <a:t> trimester likely to be extremely low, an RCT for anti-D would be huge.</a:t>
            </a:r>
          </a:p>
          <a:p>
            <a:r>
              <a:rPr lang="en-GB" dirty="0" err="1" smtClean="0"/>
              <a:t>Predispositon</a:t>
            </a:r>
            <a:r>
              <a:rPr lang="en-GB" dirty="0" smtClean="0"/>
              <a:t> of individuals to become sensitised is multifactorial (genetic, prior exposure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Some sensitisation may be spontaneous rather than procedure related</a:t>
            </a:r>
          </a:p>
          <a:p>
            <a:pPr lvl="0"/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Some women have great difficulty in waiting long time for </a:t>
            </a:r>
            <a:r>
              <a:rPr lang="en-GB" dirty="0" err="1" smtClean="0">
                <a:solidFill>
                  <a:schemeClr val="bg2">
                    <a:lumMod val="10000"/>
                  </a:schemeClr>
                </a:solidFill>
              </a:rPr>
              <a:t>RhD</a:t>
            </a:r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 testing &amp; anti-D administration / return visit.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  <a:p>
            <a:pPr marL="233362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003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004" y="257097"/>
            <a:ext cx="7886700" cy="815492"/>
          </a:xfrm>
        </p:spPr>
        <p:txBody>
          <a:bodyPr/>
          <a:lstStyle/>
          <a:p>
            <a:r>
              <a:rPr lang="en-GB" dirty="0" smtClean="0"/>
              <a:t>	</a:t>
            </a:r>
            <a:r>
              <a:rPr lang="en-GB" smtClean="0"/>
              <a:t>		International Practice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833969"/>
              </p:ext>
            </p:extLst>
          </p:nvPr>
        </p:nvGraphicFramePr>
        <p:xfrm>
          <a:off x="192911" y="1445164"/>
          <a:ext cx="8738886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8832"/>
                <a:gridCol w="2865027"/>
                <a:gridCol w="2865027"/>
              </a:tblGrid>
              <a:tr h="347023">
                <a:tc>
                  <a:txBody>
                    <a:bodyPr/>
                    <a:lstStyle/>
                    <a:p>
                      <a:r>
                        <a:rPr lang="en-GB" dirty="0" smtClean="0"/>
                        <a:t>Guidance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Medical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Surgical</a:t>
                      </a:r>
                      <a:endParaRPr lang="en-GB" dirty="0"/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UK (NICE miscarriage), 2018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07291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UK (BCSH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2014 &amp; RCOG abortion 2011)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Sweden,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2018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(&lt;12/40)</a:t>
                      </a:r>
                      <a:endParaRPr lang="en-GB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Norway, 2017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(&lt;9/40)</a:t>
                      </a:r>
                      <a:endParaRPr lang="en-GB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GB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Denmark,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2015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(&lt;8/40)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(&lt;8/40)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WHO,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2012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(&lt;9/40)</a:t>
                      </a:r>
                      <a:endParaRPr lang="en-GB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(&lt;9/40)</a:t>
                      </a:r>
                      <a:endParaRPr lang="en-GB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Ireland,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2019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sym typeface="Wingdings" panose="05000000000000000000" pitchFamily="2" charset="2"/>
                        </a:rPr>
                        <a:t> (&lt;12/40)</a:t>
                      </a:r>
                      <a:endParaRPr lang="en-GB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TBC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7291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Australia &amp; New Zealand, 2016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Follow local guidelines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Follow local guidelines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Finland, 2013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“Usually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given”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“Usually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given”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Cochrane (miscarriage), 2013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Follow local guidelines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Follow local guidelines</a:t>
                      </a: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Canada, 2006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“Usually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given”</a:t>
                      </a:r>
                      <a:endParaRPr lang="en-GB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“Usually</a:t>
                      </a:r>
                      <a:r>
                        <a:rPr lang="en-GB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given”</a:t>
                      </a:r>
                      <a:endParaRPr lang="en-GB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023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USA, 2006</a:t>
                      </a:r>
                      <a:endParaRPr lang="en-GB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“If indicated”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“If indicated”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92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4659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" y="1920240"/>
            <a:ext cx="8305800" cy="4602480"/>
          </a:xfrm>
        </p:spPr>
        <p:txBody>
          <a:bodyPr/>
          <a:lstStyle/>
          <a:p>
            <a:r>
              <a:rPr lang="en-GB" dirty="0" smtClean="0"/>
              <a:t>International consensus for giving anti-D in abortion at/over 12 weeks;</a:t>
            </a:r>
          </a:p>
          <a:p>
            <a:pPr marL="233362" indent="0">
              <a:buNone/>
            </a:pP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Medical abortion &lt;10 weeks </a:t>
            </a:r>
            <a:r>
              <a:rPr lang="en-GB" dirty="0" smtClean="0"/>
              <a:t>–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B</a:t>
            </a:r>
            <a:r>
              <a:rPr lang="en-GB" dirty="0" smtClean="0"/>
              <a:t>enefits of anti-D not proven; sensitisation rates likely very low, so risks of omission unlikely to be significant.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Benefits of </a:t>
            </a:r>
            <a:r>
              <a:rPr lang="en-GB" b="1" dirty="0" smtClean="0"/>
              <a:t>not</a:t>
            </a:r>
            <a:r>
              <a:rPr lang="en-GB" dirty="0" smtClean="0"/>
              <a:t> testing &amp; giving anti-D are significant (women &amp; providers) and akin to medical management of miscarriage.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10 weeks is also a reasonable upper limit for routine consideration of early medical abortion at home.</a:t>
            </a:r>
          </a:p>
          <a:p>
            <a:pPr marL="233363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1664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43550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Conclusions </a:t>
            </a:r>
            <a:r>
              <a:rPr lang="en-GB" dirty="0" err="1" smtClean="0"/>
              <a:t>ctd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50720"/>
            <a:ext cx="7886700" cy="461772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Surgical abortion –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Less clear. Weak evidence &amp; theoretical concerns that FMH could be enough to sensitise. Often not same day procedures, so less impact in continuing to test &amp; offer anti-D (though aim for efficient TAT for women).</a:t>
            </a:r>
          </a:p>
          <a:p>
            <a:pPr marL="233362" indent="0">
              <a:buNone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Default is to give anti-D, but can tailor to individuals – </a:t>
            </a:r>
            <a:r>
              <a:rPr lang="en-GB" dirty="0" err="1" smtClean="0"/>
              <a:t>eg</a:t>
            </a:r>
            <a:r>
              <a:rPr lang="en-GB" dirty="0" smtClean="0"/>
              <a:t>: if later gestation, woman wants more children, no delay to care – then may give anti-D; versus same day procedure, no curettage, earlier gestation, wants no further children – then could omit anti-D.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074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526942"/>
          </a:xfrm>
        </p:spPr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" y="1981200"/>
            <a:ext cx="8321040" cy="472440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Offer anti-D to women having any abortion after 10</a:t>
            </a:r>
            <a:r>
              <a:rPr lang="en-GB" sz="2800" baseline="30000" dirty="0" smtClean="0"/>
              <a:t>+0</a:t>
            </a:r>
            <a:r>
              <a:rPr lang="en-GB" sz="2800" dirty="0" smtClean="0"/>
              <a:t> weeks;</a:t>
            </a:r>
          </a:p>
          <a:p>
            <a:pPr marL="233362" indent="0">
              <a:buNone/>
            </a:pPr>
            <a:endParaRPr lang="en-GB" sz="2800" dirty="0" smtClean="0"/>
          </a:p>
          <a:p>
            <a:r>
              <a:rPr lang="en-GB" sz="2800" dirty="0" smtClean="0"/>
              <a:t>Do not offer anti-D to women having </a:t>
            </a:r>
            <a:r>
              <a:rPr lang="en-GB" sz="2800" b="1" dirty="0" smtClean="0"/>
              <a:t>medical</a:t>
            </a:r>
            <a:r>
              <a:rPr lang="en-GB" sz="2800" dirty="0" smtClean="0"/>
              <a:t> abortion up to/including </a:t>
            </a:r>
            <a:r>
              <a:rPr lang="en-GB" sz="2800" dirty="0"/>
              <a:t>10</a:t>
            </a:r>
            <a:r>
              <a:rPr lang="en-GB" sz="2800" baseline="30000" dirty="0"/>
              <a:t>+0</a:t>
            </a:r>
            <a:r>
              <a:rPr lang="en-GB" sz="2800" dirty="0"/>
              <a:t> weeks</a:t>
            </a:r>
            <a:r>
              <a:rPr lang="en-GB" sz="2800" dirty="0" smtClean="0"/>
              <a:t>;</a:t>
            </a:r>
          </a:p>
          <a:p>
            <a:pPr marL="233362" indent="0">
              <a:buNone/>
            </a:pPr>
            <a:endParaRPr lang="en-GB" sz="2800" dirty="0" smtClean="0"/>
          </a:p>
          <a:p>
            <a:r>
              <a:rPr lang="en-GB" sz="2800" dirty="0" smtClean="0"/>
              <a:t>Consider anti-D for women having </a:t>
            </a:r>
            <a:r>
              <a:rPr lang="en-GB" sz="2800" b="1" dirty="0" smtClean="0"/>
              <a:t>surgical</a:t>
            </a:r>
            <a:r>
              <a:rPr lang="en-GB" sz="2800" dirty="0" smtClean="0"/>
              <a:t> abortion </a:t>
            </a:r>
            <a:r>
              <a:rPr lang="en-GB" sz="2800" dirty="0"/>
              <a:t>up to/including 10</a:t>
            </a:r>
            <a:r>
              <a:rPr lang="en-GB" sz="2800" baseline="30000" dirty="0"/>
              <a:t>+0</a:t>
            </a:r>
            <a:r>
              <a:rPr lang="en-GB" sz="2800" dirty="0"/>
              <a:t> weeks</a:t>
            </a:r>
            <a:r>
              <a:rPr lang="en-GB" sz="2800" dirty="0" smtClean="0"/>
              <a:t>;</a:t>
            </a:r>
          </a:p>
          <a:p>
            <a:pPr marL="233362" indent="0">
              <a:buNone/>
            </a:pPr>
            <a:endParaRPr lang="en-GB" dirty="0" smtClean="0"/>
          </a:p>
          <a:p>
            <a:r>
              <a:rPr lang="en-GB" dirty="0" smtClean="0"/>
              <a:t>For further Research: should </a:t>
            </a:r>
            <a:r>
              <a:rPr lang="en-GB" dirty="0" err="1" smtClean="0"/>
              <a:t>RhD</a:t>
            </a:r>
            <a:r>
              <a:rPr lang="en-GB" dirty="0" smtClean="0"/>
              <a:t> negative women have anti-D for surgical abortion up to/including 10+0 weeks’ gestation?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55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217" y="3112535"/>
            <a:ext cx="7886700" cy="951612"/>
          </a:xfrm>
        </p:spPr>
        <p:txBody>
          <a:bodyPr>
            <a:normAutofit/>
          </a:bodyPr>
          <a:lstStyle/>
          <a:p>
            <a:pPr algn="ctr"/>
            <a:r>
              <a:rPr lang="en-GB" sz="4400" dirty="0" smtClean="0"/>
              <a:t>Any Questions?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47814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3"/>
          </p:nvPr>
        </p:nvSpPr>
        <p:spPr>
          <a:xfrm>
            <a:off x="1219200" y="4424737"/>
            <a:ext cx="7296150" cy="1409394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dirty="0"/>
              <a:t>M</a:t>
            </a:r>
            <a:r>
              <a:rPr lang="en-US" dirty="0" smtClean="0"/>
              <a:t>ia Schmidt-Hansen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MSchmidtHansen@rcog.org.uk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3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Review question</a:t>
            </a:r>
          </a:p>
          <a:p>
            <a:r>
              <a:rPr lang="en-GB" dirty="0" smtClean="0"/>
              <a:t>Summary of protocol</a:t>
            </a:r>
          </a:p>
          <a:p>
            <a:r>
              <a:rPr lang="en-GB" dirty="0" smtClean="0"/>
              <a:t>PRISMA study flow diagram</a:t>
            </a:r>
          </a:p>
          <a:p>
            <a:r>
              <a:rPr lang="en-GB" dirty="0" smtClean="0"/>
              <a:t>Recommendations</a:t>
            </a:r>
          </a:p>
          <a:p>
            <a:r>
              <a:rPr lang="en-GB" dirty="0" smtClean="0"/>
              <a:t>Considerations</a:t>
            </a:r>
          </a:p>
        </p:txBody>
      </p:sp>
    </p:spTree>
    <p:extLst>
      <p:ext uri="{BB962C8B-B14F-4D97-AF65-F5344CB8AC3E}">
        <p14:creationId xmlns:p14="http://schemas.microsoft.com/office/powerpoint/2010/main" val="361483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882188"/>
            <a:ext cx="7886700" cy="1322709"/>
          </a:xfrm>
        </p:spPr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05113" y="1525039"/>
            <a:ext cx="7886700" cy="3018503"/>
          </a:xfrm>
        </p:spPr>
        <p:txBody>
          <a:bodyPr>
            <a:normAutofit/>
          </a:bodyPr>
          <a:lstStyle/>
          <a:p>
            <a:r>
              <a:rPr lang="en-GB" dirty="0" smtClean="0"/>
              <a:t>Should </a:t>
            </a:r>
            <a:r>
              <a:rPr lang="en-GB" dirty="0"/>
              <a:t>women who are </a:t>
            </a:r>
            <a:r>
              <a:rPr lang="en-GB" dirty="0" err="1"/>
              <a:t>RhD</a:t>
            </a:r>
            <a:r>
              <a:rPr lang="en-GB" dirty="0"/>
              <a:t> (or D) negative and having </a:t>
            </a:r>
            <a:r>
              <a:rPr lang="en-GB" dirty="0" smtClean="0"/>
              <a:t>an abortion up </a:t>
            </a:r>
            <a:r>
              <a:rPr lang="en-GB" dirty="0"/>
              <a:t>to 13</a:t>
            </a:r>
            <a:r>
              <a:rPr lang="en-GB" baseline="30000" dirty="0"/>
              <a:t>+6</a:t>
            </a:r>
            <a:r>
              <a:rPr lang="en-GB" dirty="0"/>
              <a:t> weeks gestation receive anti-D prophylaxis?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750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 smtClean="0"/>
              <a:t>Summary of Protocol 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241920"/>
              </p:ext>
            </p:extLst>
          </p:nvPr>
        </p:nvGraphicFramePr>
        <p:xfrm>
          <a:off x="628650" y="1463675"/>
          <a:ext cx="7886700" cy="458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655"/>
                <a:gridCol w="64940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Population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Women who are </a:t>
                      </a:r>
                      <a:r>
                        <a:rPr lang="en-GB" sz="16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RhD</a:t>
                      </a: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(or D) negative and having a medical (using mifepristone + misoprostol) or surgical (using vacuum aspiration) termination of a pregnancy up to 13</a:t>
                      </a:r>
                      <a:r>
                        <a:rPr lang="en-GB" sz="16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+6</a:t>
                      </a: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weeks gestation</a:t>
                      </a:r>
                    </a:p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Exclusions:</a:t>
                      </a:r>
                      <a:r>
                        <a:rPr lang="en-GB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Studies with &gt;10% of an indirect population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992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Intervention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  <a:tabLst>
                          <a:tab pos="107950" algn="l"/>
                          <a:tab pos="215900" algn="l"/>
                        </a:tabLs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Anti-D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prophylaxis (minimum dose of 250 international units/50 micrograms, intra-muscularly) within 72 hours of the termination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7955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Comparison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10795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07950" algn="l"/>
                          <a:tab pos="215900" algn="l"/>
                          <a:tab pos="215900" algn="l"/>
                        </a:tabLs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anti-D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877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Critical Outcomes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Subsequent anti-D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isomunisation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sensitisation</a:t>
                      </a:r>
                    </a:p>
                    <a:p>
                      <a:pPr marL="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Subsequent affected pregnancy </a:t>
                      </a:r>
                    </a:p>
                    <a:p>
                      <a:pPr marL="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Allergic reaction (anaphylaxis) to anti-D prophylaxis in woman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Important Outcomes</a:t>
                      </a:r>
                      <a:r>
                        <a:rPr lang="en-GB" b="1" baseline="0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Infection from anti-D prophylaxis (as fractionated human blood product)</a:t>
                      </a:r>
                    </a:p>
                    <a:p>
                      <a:pPr marL="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satisfaction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49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 smtClean="0"/>
              <a:t>PRISMA Study Flow Diagram</a:t>
            </a:r>
            <a:endParaRPr lang="en-GB" dirty="0"/>
          </a:p>
        </p:txBody>
      </p:sp>
      <p:grpSp>
        <p:nvGrpSpPr>
          <p:cNvPr id="6" name="Canvas 52"/>
          <p:cNvGrpSpPr/>
          <p:nvPr/>
        </p:nvGrpSpPr>
        <p:grpSpPr>
          <a:xfrm>
            <a:off x="1139579" y="1789430"/>
            <a:ext cx="6626386" cy="4173488"/>
            <a:chOff x="0" y="0"/>
            <a:chExt cx="5731510" cy="327914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5731510" cy="3279140"/>
            </a:xfrm>
            <a:prstGeom prst="rect">
              <a:avLst/>
            </a:prstGeom>
            <a:noFill/>
          </p:spPr>
        </p:sp>
        <p:sp>
          <p:nvSpPr>
            <p:cNvPr id="8" name="AutoShape 29"/>
            <p:cNvSpPr>
              <a:spLocks noChangeArrowheads="1"/>
            </p:cNvSpPr>
            <p:nvPr/>
          </p:nvSpPr>
          <p:spPr bwMode="auto">
            <a:xfrm>
              <a:off x="2172335" y="35994"/>
              <a:ext cx="1414780" cy="5926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GB" sz="900" dirty="0"/>
                <a:t>Titles and abstracts identified:                             1985 onwards N= 426; </a:t>
              </a:r>
              <a:r>
                <a:rPr lang="en-GB" sz="900" dirty="0" smtClean="0"/>
                <a:t>      pre-1985 </a:t>
              </a:r>
              <a:r>
                <a:rPr lang="en-GB" sz="900" dirty="0"/>
                <a:t>N=526</a:t>
              </a:r>
            </a:p>
          </p:txBody>
        </p: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1147445" y="1043978"/>
              <a:ext cx="3605530" cy="918576"/>
              <a:chOff x="3785" y="7372"/>
              <a:chExt cx="5678" cy="1464"/>
            </a:xfrm>
            <a:noFill/>
          </p:grpSpPr>
          <p:sp>
            <p:nvSpPr>
              <p:cNvPr id="22" name="AutoShape 31"/>
              <p:cNvSpPr>
                <a:spLocks noChangeArrowheads="1"/>
              </p:cNvSpPr>
              <p:nvPr/>
            </p:nvSpPr>
            <p:spPr bwMode="auto">
              <a:xfrm>
                <a:off x="3785" y="7372"/>
                <a:ext cx="2228" cy="1086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en-GB" sz="900" dirty="0"/>
                  <a:t>Full copies retrieved and assessed for eligibility: </a:t>
                </a:r>
                <a:r>
                  <a:rPr lang="en-GB" sz="900" dirty="0" smtClean="0"/>
                  <a:t>    1985 </a:t>
                </a:r>
                <a:r>
                  <a:rPr lang="en-GB" sz="900" dirty="0"/>
                  <a:t>onwards N= 9; </a:t>
                </a:r>
                <a:r>
                  <a:rPr lang="en-GB" sz="900" dirty="0" smtClean="0"/>
                  <a:t>          pre-1985 </a:t>
                </a:r>
                <a:r>
                  <a:rPr lang="en-GB" sz="900" dirty="0"/>
                  <a:t>N=42</a:t>
                </a:r>
              </a:p>
            </p:txBody>
          </p:sp>
          <p:sp>
            <p:nvSpPr>
              <p:cNvPr id="23" name="AutoShape 32"/>
              <p:cNvSpPr>
                <a:spLocks noChangeArrowheads="1"/>
              </p:cNvSpPr>
              <p:nvPr/>
            </p:nvSpPr>
            <p:spPr bwMode="auto">
              <a:xfrm>
                <a:off x="6823" y="7413"/>
                <a:ext cx="2640" cy="1423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en-GB" sz="900" dirty="0"/>
                  <a:t>Excluded: 1985 onwards N= 417;           pre-1985 N=484</a:t>
                </a:r>
              </a:p>
              <a:p>
                <a:r>
                  <a:rPr lang="en-GB" sz="900" dirty="0"/>
                  <a:t>(Not relevant population, design, intervention, comparison, outcomes, unable to retrieve)</a:t>
                </a:r>
              </a:p>
            </p:txBody>
          </p:sp>
        </p:grpSp>
        <p:sp>
          <p:nvSpPr>
            <p:cNvPr id="10" name="AutoShape 33"/>
            <p:cNvSpPr>
              <a:spLocks noChangeArrowheads="1"/>
            </p:cNvSpPr>
            <p:nvPr/>
          </p:nvSpPr>
          <p:spPr bwMode="auto">
            <a:xfrm>
              <a:off x="294005" y="2227707"/>
              <a:ext cx="1414145" cy="7536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GB" sz="900" b="1" dirty="0">
                  <a:solidFill>
                    <a:srgbClr val="FF0000"/>
                  </a:solidFill>
                </a:rPr>
                <a:t>Studies included in review:                 1985 onwards N= </a:t>
              </a:r>
              <a:r>
                <a:rPr lang="en-GB" sz="900" b="1" dirty="0" smtClean="0">
                  <a:solidFill>
                    <a:srgbClr val="FF0000"/>
                  </a:solidFill>
                </a:rPr>
                <a:t>0;          pre-1985 N=0</a:t>
              </a:r>
              <a:endParaRPr lang="en-GB" sz="900" b="1" dirty="0">
                <a:solidFill>
                  <a:srgbClr val="FF0000"/>
                </a:solidFill>
              </a:endParaRPr>
            </a:p>
          </p:txBody>
        </p:sp>
        <p:sp>
          <p:nvSpPr>
            <p:cNvPr id="11" name="AutoShape 34"/>
            <p:cNvSpPr>
              <a:spLocks noChangeArrowheads="1"/>
            </p:cNvSpPr>
            <p:nvPr/>
          </p:nvSpPr>
          <p:spPr bwMode="auto">
            <a:xfrm>
              <a:off x="1897380" y="2232843"/>
              <a:ext cx="1414145" cy="70660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GB" sz="900" dirty="0"/>
                <a:t>Publications excluded from review: 1985 onwards </a:t>
              </a:r>
              <a:r>
                <a:rPr lang="en-GB" sz="900" dirty="0" smtClean="0"/>
                <a:t>N=9; </a:t>
              </a:r>
              <a:r>
                <a:rPr lang="en-GB" sz="900" dirty="0"/>
                <a:t>pre-1985 </a:t>
              </a:r>
              <a:r>
                <a:rPr lang="en-GB" sz="900" dirty="0" smtClean="0"/>
                <a:t>N=42</a:t>
              </a:r>
              <a:endParaRPr lang="en-GB" sz="900" dirty="0"/>
            </a:p>
            <a:p>
              <a:r>
                <a:rPr lang="en-GB" sz="900" dirty="0"/>
                <a:t>(Refer to excluded studies list)</a:t>
              </a:r>
            </a:p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endParaRPr lang="en-GB" sz="1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1854835" y="628454"/>
              <a:ext cx="2050415" cy="434975"/>
              <a:chOff x="4906" y="6685"/>
              <a:chExt cx="3229" cy="685"/>
            </a:xfrm>
          </p:grpSpPr>
          <p:cxnSp>
            <p:nvCxnSpPr>
              <p:cNvPr id="18" name="AutoShape 36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1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37"/>
              <p:cNvCxnSpPr>
                <a:cxnSpLocks noChangeShapeType="1"/>
              </p:cNvCxnSpPr>
              <p:nvPr/>
            </p:nvCxnSpPr>
            <p:spPr bwMode="auto">
              <a:xfrm flipH="1">
                <a:off x="8105" y="7027"/>
                <a:ext cx="13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AutoShape 38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322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" name="AutoShape 39"/>
              <p:cNvCxnSpPr>
                <a:cxnSpLocks noChangeShapeType="1"/>
                <a:stCxn id="8" idx="2"/>
              </p:cNvCxnSpPr>
              <p:nvPr/>
            </p:nvCxnSpPr>
            <p:spPr bwMode="auto">
              <a:xfrm>
                <a:off x="6520" y="6685"/>
                <a:ext cx="1" cy="36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972185" y="1725099"/>
              <a:ext cx="1652270" cy="494665"/>
              <a:chOff x="3516" y="8412"/>
              <a:chExt cx="2602" cy="779"/>
            </a:xfrm>
          </p:grpSpPr>
          <p:cxnSp>
            <p:nvCxnSpPr>
              <p:cNvPr id="14" name="AutoShape 41"/>
              <p:cNvCxnSpPr>
                <a:cxnSpLocks noChangeShapeType="1"/>
              </p:cNvCxnSpPr>
              <p:nvPr/>
            </p:nvCxnSpPr>
            <p:spPr bwMode="auto">
              <a:xfrm>
                <a:off x="3516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AutoShape 42"/>
              <p:cNvCxnSpPr>
                <a:cxnSpLocks noChangeShapeType="1"/>
              </p:cNvCxnSpPr>
              <p:nvPr/>
            </p:nvCxnSpPr>
            <p:spPr bwMode="auto">
              <a:xfrm>
                <a:off x="6102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" name="AutoShape 43"/>
              <p:cNvCxnSpPr>
                <a:cxnSpLocks noChangeShapeType="1"/>
              </p:cNvCxnSpPr>
              <p:nvPr/>
            </p:nvCxnSpPr>
            <p:spPr bwMode="auto">
              <a:xfrm>
                <a:off x="3516" y="8840"/>
                <a:ext cx="2602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AutoShape 44"/>
              <p:cNvCxnSpPr>
                <a:cxnSpLocks noChangeShapeType="1"/>
                <a:stCxn id="22" idx="2"/>
              </p:cNvCxnSpPr>
              <p:nvPr/>
            </p:nvCxnSpPr>
            <p:spPr bwMode="auto">
              <a:xfrm>
                <a:off x="4906" y="8412"/>
                <a:ext cx="0" cy="43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38333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Offer anti-D to women having any abortion after 10</a:t>
            </a:r>
            <a:r>
              <a:rPr lang="en-GB" baseline="30000" dirty="0" smtClean="0"/>
              <a:t>+0</a:t>
            </a:r>
            <a:r>
              <a:rPr lang="en-GB" dirty="0" smtClean="0"/>
              <a:t> weeks;</a:t>
            </a:r>
          </a:p>
          <a:p>
            <a:pPr marL="233362" indent="0">
              <a:buNone/>
            </a:pPr>
            <a:endParaRPr lang="en-GB" dirty="0" smtClean="0"/>
          </a:p>
          <a:p>
            <a:r>
              <a:rPr lang="en-GB" dirty="0" smtClean="0"/>
              <a:t>Do not offer anti-D to women having </a:t>
            </a:r>
            <a:r>
              <a:rPr lang="en-GB" b="1" dirty="0" smtClean="0"/>
              <a:t>medical</a:t>
            </a:r>
            <a:r>
              <a:rPr lang="en-GB" dirty="0" smtClean="0"/>
              <a:t> abortion up to/including </a:t>
            </a:r>
            <a:r>
              <a:rPr lang="en-GB" dirty="0"/>
              <a:t>10</a:t>
            </a:r>
            <a:r>
              <a:rPr lang="en-GB" baseline="30000" dirty="0"/>
              <a:t>+0</a:t>
            </a:r>
            <a:r>
              <a:rPr lang="en-GB" dirty="0"/>
              <a:t> weeks</a:t>
            </a:r>
            <a:r>
              <a:rPr lang="en-GB" dirty="0" smtClean="0"/>
              <a:t>;</a:t>
            </a:r>
          </a:p>
          <a:p>
            <a:pPr marL="233362" indent="0">
              <a:buNone/>
            </a:pPr>
            <a:endParaRPr lang="en-GB" dirty="0" smtClean="0"/>
          </a:p>
          <a:p>
            <a:r>
              <a:rPr lang="en-GB" dirty="0" smtClean="0"/>
              <a:t>Consider anti-D for women having </a:t>
            </a:r>
            <a:r>
              <a:rPr lang="en-GB" b="1" dirty="0" smtClean="0"/>
              <a:t>surgical</a:t>
            </a:r>
            <a:r>
              <a:rPr lang="en-GB" dirty="0" smtClean="0"/>
              <a:t> abortion </a:t>
            </a:r>
            <a:r>
              <a:rPr lang="en-GB" dirty="0"/>
              <a:t>up to/including 10</a:t>
            </a:r>
            <a:r>
              <a:rPr lang="en-GB" baseline="30000" dirty="0"/>
              <a:t>+0</a:t>
            </a:r>
            <a:r>
              <a:rPr lang="en-GB" dirty="0"/>
              <a:t> weeks;</a:t>
            </a:r>
          </a:p>
        </p:txBody>
      </p:sp>
    </p:spTree>
    <p:extLst>
      <p:ext uri="{BB962C8B-B14F-4D97-AF65-F5344CB8AC3E}">
        <p14:creationId xmlns:p14="http://schemas.microsoft.com/office/powerpoint/2010/main" val="260497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664102"/>
          </a:xfrm>
        </p:spPr>
        <p:txBody>
          <a:bodyPr/>
          <a:lstStyle/>
          <a:p>
            <a:r>
              <a:rPr lang="en-GB" dirty="0" smtClean="0"/>
              <a:t>Key Question: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9800"/>
            <a:ext cx="7886700" cy="3967163"/>
          </a:xfrm>
        </p:spPr>
        <p:txBody>
          <a:bodyPr/>
          <a:lstStyle/>
          <a:p>
            <a:r>
              <a:rPr lang="en-GB" dirty="0" smtClean="0"/>
              <a:t>Is there significant FMH to sensitise: </a:t>
            </a:r>
          </a:p>
          <a:p>
            <a:pPr lvl="5"/>
            <a:r>
              <a:rPr lang="en-GB" dirty="0" smtClean="0"/>
              <a:t>Surgical abortion &lt;10 weeks;</a:t>
            </a:r>
          </a:p>
          <a:p>
            <a:pPr lvl="5"/>
            <a:r>
              <a:rPr lang="en-GB" dirty="0" smtClean="0"/>
              <a:t>Medical abortion &lt;10 weeks;</a:t>
            </a:r>
          </a:p>
          <a:p>
            <a:pPr marL="690563" lvl="4" indent="-457200">
              <a:buFont typeface="+mj-lt"/>
              <a:buAutoNum type="arabicPeriod"/>
            </a:pPr>
            <a:r>
              <a:rPr lang="en-GB" dirty="0" err="1" smtClean="0"/>
              <a:t>Vol</a:t>
            </a:r>
            <a:r>
              <a:rPr lang="en-GB" dirty="0" smtClean="0"/>
              <a:t> of </a:t>
            </a:r>
            <a:r>
              <a:rPr lang="en-GB" dirty="0" err="1" smtClean="0"/>
              <a:t>fetal</a:t>
            </a:r>
            <a:r>
              <a:rPr lang="en-GB" dirty="0" smtClean="0"/>
              <a:t> red cells needed:</a:t>
            </a:r>
          </a:p>
          <a:p>
            <a:pPr lvl="5"/>
            <a:r>
              <a:rPr lang="en-GB" dirty="0" smtClean="0"/>
              <a:t>D </a:t>
            </a:r>
            <a:r>
              <a:rPr lang="en-GB" dirty="0" err="1" smtClean="0"/>
              <a:t>ag</a:t>
            </a:r>
            <a:r>
              <a:rPr lang="en-GB" dirty="0" smtClean="0"/>
              <a:t> present from 7-8 weeks</a:t>
            </a:r>
          </a:p>
          <a:p>
            <a:pPr lvl="5"/>
            <a:r>
              <a:rPr lang="en-GB" dirty="0" smtClean="0"/>
              <a:t>Min </a:t>
            </a:r>
            <a:r>
              <a:rPr lang="en-GB" dirty="0" err="1" smtClean="0"/>
              <a:t>vol</a:t>
            </a:r>
            <a:r>
              <a:rPr lang="en-GB" dirty="0" smtClean="0"/>
              <a:t> to sensitise = 0.1 to 0.25 ml</a:t>
            </a:r>
          </a:p>
          <a:p>
            <a:pPr lvl="5"/>
            <a:r>
              <a:rPr lang="en-GB" dirty="0" err="1" smtClean="0"/>
              <a:t>Fetal</a:t>
            </a:r>
            <a:r>
              <a:rPr lang="en-GB" dirty="0" smtClean="0"/>
              <a:t> blood </a:t>
            </a:r>
            <a:r>
              <a:rPr lang="en-GB" dirty="0" err="1" smtClean="0"/>
              <a:t>vol</a:t>
            </a:r>
            <a:r>
              <a:rPr lang="en-GB" dirty="0" smtClean="0"/>
              <a:t> by 8 weeks = 0.33 ml (Freda, 1964)</a:t>
            </a:r>
          </a:p>
          <a:p>
            <a:pPr lvl="5"/>
            <a:r>
              <a:rPr lang="en-GB" dirty="0" smtClean="0"/>
              <a:t>Some studies - small evidence of FMH early gestations, but no follow up for antibody sensitisation</a:t>
            </a:r>
          </a:p>
          <a:p>
            <a:pPr lvl="5"/>
            <a:r>
              <a:rPr lang="en-GB" dirty="0" smtClean="0"/>
              <a:t>Only 1 RCT with anti-D (</a:t>
            </a:r>
            <a:r>
              <a:rPr lang="en-GB" dirty="0" err="1" smtClean="0"/>
              <a:t>Visscher</a:t>
            </a:r>
            <a:r>
              <a:rPr lang="en-GB" dirty="0" smtClean="0"/>
              <a:t>, 1972) – 57 patients at 8-16 weeks’ gestation, but 0 patients were sensitised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6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664102"/>
          </a:xfrm>
        </p:spPr>
        <p:txBody>
          <a:bodyPr/>
          <a:lstStyle/>
          <a:p>
            <a:r>
              <a:rPr lang="en-GB" dirty="0" smtClean="0"/>
              <a:t>2. </a:t>
            </a:r>
            <a:r>
              <a:rPr lang="en-GB" dirty="0" err="1" smtClean="0"/>
              <a:t>Kleihauer</a:t>
            </a:r>
            <a:r>
              <a:rPr lang="en-GB" dirty="0" smtClean="0"/>
              <a:t> test: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2148840"/>
            <a:ext cx="8119110" cy="4389120"/>
          </a:xfrm>
        </p:spPr>
        <p:txBody>
          <a:bodyPr/>
          <a:lstStyle/>
          <a:p>
            <a:r>
              <a:rPr lang="en-GB" dirty="0" smtClean="0"/>
              <a:t>These studies from 1970s used </a:t>
            </a:r>
            <a:r>
              <a:rPr lang="en-GB" dirty="0" err="1" smtClean="0"/>
              <a:t>Kleihauer</a:t>
            </a:r>
            <a:r>
              <a:rPr lang="en-GB" dirty="0" smtClean="0"/>
              <a:t> test – detect </a:t>
            </a:r>
            <a:r>
              <a:rPr lang="en-GB" dirty="0" err="1" smtClean="0"/>
              <a:t>HbF</a:t>
            </a:r>
            <a:r>
              <a:rPr lang="en-GB" dirty="0" smtClean="0"/>
              <a:t>;</a:t>
            </a:r>
          </a:p>
          <a:p>
            <a:r>
              <a:rPr lang="en-GB" dirty="0" smtClean="0"/>
              <a:t>Maybe false + (</a:t>
            </a:r>
            <a:r>
              <a:rPr lang="en-GB" dirty="0" err="1" smtClean="0"/>
              <a:t>Pembrey</a:t>
            </a:r>
            <a:r>
              <a:rPr lang="en-GB" dirty="0" smtClean="0"/>
              <a:t>, 1975: 25% pregnant women had ↑ </a:t>
            </a:r>
            <a:r>
              <a:rPr lang="en-GB" dirty="0" err="1" smtClean="0"/>
              <a:t>HbF</a:t>
            </a:r>
            <a:r>
              <a:rPr lang="en-GB" dirty="0" smtClean="0"/>
              <a:t> starting 8 – 10 weeks) – can be due to:</a:t>
            </a:r>
          </a:p>
          <a:p>
            <a:pPr lvl="5"/>
            <a:r>
              <a:rPr lang="en-GB" dirty="0" smtClean="0"/>
              <a:t>HPFH (commoner in patients with sickle cell disease, </a:t>
            </a:r>
            <a:r>
              <a:rPr lang="en-GB" dirty="0" err="1" smtClean="0"/>
              <a:t>Thalassaemia</a:t>
            </a:r>
            <a:r>
              <a:rPr lang="en-GB" dirty="0" smtClean="0"/>
              <a:t>)</a:t>
            </a:r>
          </a:p>
          <a:p>
            <a:pPr lvl="5"/>
            <a:r>
              <a:rPr lang="en-GB" dirty="0" smtClean="0"/>
              <a:t>Known ↑ in maternal “F cells” in pregnancy (</a:t>
            </a:r>
            <a:r>
              <a:rPr lang="en-GB" dirty="0" err="1" smtClean="0"/>
              <a:t>Popat</a:t>
            </a:r>
            <a:r>
              <a:rPr lang="en-GB" dirty="0" smtClean="0"/>
              <a:t>, 1977) reach peak at 18-20 weeks’ gestation</a:t>
            </a:r>
          </a:p>
          <a:p>
            <a:pPr lvl="4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80396"/>
              </p:ext>
            </p:extLst>
          </p:nvPr>
        </p:nvGraphicFramePr>
        <p:xfrm>
          <a:off x="1356360" y="4749800"/>
          <a:ext cx="711708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040"/>
                <a:gridCol w="52730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Leong, 1979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Elective abortion &lt;8 weeks (n=75): pre- 2.6% </a:t>
                      </a:r>
                      <a:r>
                        <a:rPr lang="en-GB" dirty="0" err="1" smtClean="0"/>
                        <a:t>HbF</a:t>
                      </a:r>
                      <a:r>
                        <a:rPr lang="en-GB" dirty="0" smtClean="0"/>
                        <a:t> cells;  post- 15.5% </a:t>
                      </a:r>
                      <a:r>
                        <a:rPr lang="en-GB" dirty="0" err="1" smtClean="0"/>
                        <a:t>HbF</a:t>
                      </a:r>
                      <a:r>
                        <a:rPr lang="en-GB" dirty="0" smtClean="0"/>
                        <a:t> cells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Murray, 1970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Elective abortion: 2.7% had FMH &gt;0.1 ml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Portney</a:t>
                      </a:r>
                      <a:r>
                        <a:rPr lang="en-GB" dirty="0" smtClean="0"/>
                        <a:t>, 1990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Threatened abortion 7.1% (4/52) had FMH </a:t>
                      </a:r>
                      <a:r>
                        <a:rPr lang="en-GB" dirty="0" err="1" smtClean="0"/>
                        <a:t>vs</a:t>
                      </a:r>
                      <a:r>
                        <a:rPr lang="en-GB" dirty="0" smtClean="0"/>
                        <a:t> pregnant controls 9.4% (3/32) had FMH.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06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2910" cy="5090160"/>
          </a:xfrm>
        </p:spPr>
        <p:txBody>
          <a:bodyPr/>
          <a:lstStyle/>
          <a:p>
            <a:pPr marL="233362" indent="0">
              <a:buNone/>
            </a:pPr>
            <a:r>
              <a:rPr lang="en-GB" dirty="0" smtClean="0"/>
              <a:t>3. Gestation: </a:t>
            </a:r>
          </a:p>
          <a:p>
            <a:pPr marL="233362" indent="0">
              <a:buNone/>
            </a:pPr>
            <a:r>
              <a:rPr lang="en-GB" dirty="0"/>
              <a:t>	</a:t>
            </a:r>
            <a:r>
              <a:rPr lang="en-GB" dirty="0" smtClean="0"/>
              <a:t>not as accurate in 1970s (by LMP only) compared with 	scans now</a:t>
            </a:r>
          </a:p>
          <a:p>
            <a:pPr marL="233362" indent="0">
              <a:buNone/>
            </a:pPr>
            <a:r>
              <a:rPr lang="en-GB" dirty="0" smtClean="0"/>
              <a:t>4. Surgical:</a:t>
            </a:r>
          </a:p>
          <a:p>
            <a:pPr marL="233362" indent="0">
              <a:buNone/>
            </a:pPr>
            <a:r>
              <a:rPr lang="en-GB" dirty="0"/>
              <a:t>	</a:t>
            </a:r>
            <a:r>
              <a:rPr lang="en-GB" dirty="0" smtClean="0"/>
              <a:t>2 types: ?curettage worse for FMH than vacuum suction</a:t>
            </a:r>
          </a:p>
          <a:p>
            <a:pPr marL="233362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07537"/>
              </p:ext>
            </p:extLst>
          </p:nvPr>
        </p:nvGraphicFramePr>
        <p:xfrm>
          <a:off x="472440" y="3881120"/>
          <a:ext cx="795528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66928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Goldman, 1972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baseline="0" dirty="0" smtClean="0"/>
                        <a:t> trimester t</a:t>
                      </a:r>
                      <a:r>
                        <a:rPr lang="en-GB" dirty="0" smtClean="0"/>
                        <a:t>herapeutic abortion: 2.7% sensitised; but 0% if given 1000 IU anti-D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Freda, 1970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Therapeutic abortion: 2% sensitised by 8 weeks</a:t>
                      </a:r>
                      <a:r>
                        <a:rPr lang="en-GB" baseline="0" dirty="0" smtClean="0"/>
                        <a:t>; 9% by 12 weeks. But not many of these had a positive </a:t>
                      </a:r>
                      <a:r>
                        <a:rPr lang="en-GB" baseline="0" dirty="0" err="1" smtClean="0"/>
                        <a:t>Kleihauer</a:t>
                      </a:r>
                      <a:r>
                        <a:rPr lang="en-GB" baseline="0" dirty="0" smtClean="0"/>
                        <a:t> test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Gavin Scott, 1971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Surgical abortion with curettage: 2/36 (6%) at 11 weeks were sensitised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Simonovitis</a:t>
                      </a:r>
                      <a:r>
                        <a:rPr lang="en-GB" dirty="0" smtClean="0"/>
                        <a:t>, 1974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dirty="0" smtClean="0"/>
                        <a:t> trimester surgical abortion covered with anti-D</a:t>
                      </a:r>
                      <a:r>
                        <a:rPr lang="en-GB" baseline="0" dirty="0" smtClean="0"/>
                        <a:t> 250 IU: 0.25% still became sensitised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052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COG NGA">
      <a:dk1>
        <a:srgbClr val="333333"/>
      </a:dk1>
      <a:lt1>
        <a:sysClr val="window" lastClr="FFFFFF"/>
      </a:lt1>
      <a:dk2>
        <a:srgbClr val="4D4D4D"/>
      </a:dk2>
      <a:lt2>
        <a:srgbClr val="E7E6E6"/>
      </a:lt2>
      <a:accent1>
        <a:srgbClr val="8EB8C9"/>
      </a:accent1>
      <a:accent2>
        <a:srgbClr val="FFCE00"/>
      </a:accent2>
      <a:accent3>
        <a:srgbClr val="5B9BD5"/>
      </a:accent3>
      <a:accent4>
        <a:srgbClr val="FFC000"/>
      </a:accent4>
      <a:accent5>
        <a:srgbClr val="FFC000"/>
      </a:accent5>
      <a:accent6>
        <a:srgbClr val="5B9BD5"/>
      </a:accent6>
      <a:hlink>
        <a:srgbClr val="5B9BD5"/>
      </a:hlink>
      <a:folHlink>
        <a:srgbClr val="44546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COG NGA.potx" id="{0C61DC81-9145-4263-819E-55F2D15AB445}" vid="{4553F4C2-27BE-4174-8E5E-5BA11B859E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79A06047688844A0B7DB9282232EA1" ma:contentTypeVersion="9" ma:contentTypeDescription="Create a new document." ma:contentTypeScope="" ma:versionID="b7d83e3641352e5dc306be8a0ac0d88b">
  <xsd:schema xmlns:xsd="http://www.w3.org/2001/XMLSchema" xmlns:xs="http://www.w3.org/2001/XMLSchema" xmlns:p="http://schemas.microsoft.com/office/2006/metadata/properties" xmlns:ns2="d9993663-5705-4d25-a4ee-eec0a4acabe5" xmlns:ns3="c9f032c1-e223-4c38-ab65-db5049232575" targetNamespace="http://schemas.microsoft.com/office/2006/metadata/properties" ma:root="true" ma:fieldsID="03a496aca23a6684bf3108dcfce3e04b" ns2:_="" ns3:_="">
    <xsd:import namespace="d9993663-5705-4d25-a4ee-eec0a4acabe5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93663-5705-4d25-a4ee-eec0a4acab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5F43BE-DD1C-4914-BA5E-2B4CA96530B5}"/>
</file>

<file path=customXml/itemProps2.xml><?xml version="1.0" encoding="utf-8"?>
<ds:datastoreItem xmlns:ds="http://schemas.openxmlformats.org/officeDocument/2006/customXml" ds:itemID="{53AF5290-AD84-4388-A1FC-1DE016748EA8}"/>
</file>

<file path=customXml/itemProps3.xml><?xml version="1.0" encoding="utf-8"?>
<ds:datastoreItem xmlns:ds="http://schemas.openxmlformats.org/officeDocument/2006/customXml" ds:itemID="{2500402A-7363-4CFD-8C42-2E668E365035}"/>
</file>

<file path=docProps/app.xml><?xml version="1.0" encoding="utf-8"?>
<Properties xmlns="http://schemas.openxmlformats.org/officeDocument/2006/extended-properties" xmlns:vt="http://schemas.openxmlformats.org/officeDocument/2006/docPropsVTypes">
  <Template>NGA powerpoint template</Template>
  <TotalTime>1809</TotalTime>
  <Words>1213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Anti-D prophylaxis after Abortion up to 13+6 weeks gestation  ToP Guideline  Dr Fiona Regan Consultant Haematologist Imperial College Healthcare NHS Trust &amp; NHSBT, Colindale. </vt:lpstr>
      <vt:lpstr>Outline</vt:lpstr>
      <vt:lpstr>Should women who are RhD (or D) negative and having an abortion up to 13+6 weeks gestation receive anti-D prophylaxis?</vt:lpstr>
      <vt:lpstr>Summary of Protocol </vt:lpstr>
      <vt:lpstr>PRISMA Study Flow Diagram</vt:lpstr>
      <vt:lpstr>Recommendations</vt:lpstr>
      <vt:lpstr>Key Question:</vt:lpstr>
      <vt:lpstr>2. Kleihauer test:</vt:lpstr>
      <vt:lpstr>PowerPoint Presentation</vt:lpstr>
      <vt:lpstr>Newer anti-HbF flow cytometry method to distinguish fetal red cells from maternal “F cells”.</vt:lpstr>
      <vt:lpstr>Horvath, 2018</vt:lpstr>
      <vt:lpstr>Medical Abortion</vt:lpstr>
      <vt:lpstr>   International Practice</vt:lpstr>
      <vt:lpstr>Conclusions</vt:lpstr>
      <vt:lpstr>Conclusions ctd.</vt:lpstr>
      <vt:lpstr>Recommendations</vt:lpstr>
      <vt:lpstr>Any Questions?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Williams</dc:creator>
  <cp:lastModifiedBy>Regan, Fiona</cp:lastModifiedBy>
  <cp:revision>180</cp:revision>
  <cp:lastPrinted>2019-09-24T11:27:36Z</cp:lastPrinted>
  <dcterms:created xsi:type="dcterms:W3CDTF">2017-11-27T10:12:17Z</dcterms:created>
  <dcterms:modified xsi:type="dcterms:W3CDTF">2019-10-08T15:54:22Z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0x0101001679A06047688844A0B7DB9282232EA1</vt:lpwstr>
  </property>
</Properties>
</file>