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handoutMasterIdLst>
    <p:handoutMasterId r:id="rId27"/>
  </p:handoutMasterIdLst>
  <p:sldIdLst>
    <p:sldId id="296" r:id="rId2"/>
    <p:sldId id="314" r:id="rId3"/>
    <p:sldId id="259" r:id="rId4"/>
    <p:sldId id="260" r:id="rId5"/>
    <p:sldId id="263" r:id="rId6"/>
    <p:sldId id="291" r:id="rId7"/>
    <p:sldId id="355" r:id="rId8"/>
    <p:sldId id="376" r:id="rId9"/>
    <p:sldId id="377" r:id="rId10"/>
    <p:sldId id="367" r:id="rId11"/>
    <p:sldId id="312" r:id="rId12"/>
    <p:sldId id="378" r:id="rId13"/>
    <p:sldId id="368" r:id="rId14"/>
    <p:sldId id="369" r:id="rId15"/>
    <p:sldId id="262" r:id="rId16"/>
    <p:sldId id="370" r:id="rId17"/>
    <p:sldId id="371" r:id="rId18"/>
    <p:sldId id="297" r:id="rId19"/>
    <p:sldId id="374" r:id="rId20"/>
    <p:sldId id="379" r:id="rId21"/>
    <p:sldId id="372" r:id="rId22"/>
    <p:sldId id="375" r:id="rId23"/>
    <p:sldId id="380" r:id="rId24"/>
    <p:sldId id="299" r:id="rId25"/>
  </p:sldIdLst>
  <p:sldSz cx="9144000" cy="6858000" type="screen4x3"/>
  <p:notesSz cx="6805613" cy="9944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7" autoAdjust="0"/>
    <p:restoredTop sz="85616" autoAdjust="0"/>
  </p:normalViewPr>
  <p:slideViewPr>
    <p:cSldViewPr snapToGrid="0">
      <p:cViewPr varScale="1">
        <p:scale>
          <a:sx n="53" d="100"/>
          <a:sy n="53" d="100"/>
        </p:scale>
        <p:origin x="166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3DBEFB-E43D-4134-99DF-8E415178FC43}" type="datetimeFigureOut">
              <a:rPr lang="en-GB" smtClean="0"/>
              <a:t>15/10/2019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562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450" y="944562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D2961-5C33-464E-8F56-144A36D4C3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73198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BAA8D4-FE0D-4082-ADCD-CCFB5005AB62}" type="datetimeFigureOut">
              <a:rPr lang="en-GB" smtClean="0"/>
              <a:t>15/10/2019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3013"/>
            <a:ext cx="4475163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86313"/>
            <a:ext cx="5443537" cy="3914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62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450" y="944562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6A8C44-64A1-4AF3-82F2-D77E4AAB0F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15571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6104" y="1960886"/>
            <a:ext cx="7909688" cy="4235293"/>
          </a:xfrm>
        </p:spPr>
        <p:txBody>
          <a:bodyPr anchor="ctr">
            <a:normAutofit/>
          </a:bodyPr>
          <a:lstStyle>
            <a:lvl1pPr marL="457200" indent="0" algn="l">
              <a:defRPr sz="40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F54C-7401-42A7-B185-8B990062683E}" type="datetimeFigureOut">
              <a:rPr lang="en-GB" smtClean="0"/>
              <a:t>15/10/2019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05F5A-6363-438D-A762-6E7D12390F23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075"/>
          <a:stretch/>
        </p:blipFill>
        <p:spPr>
          <a:xfrm>
            <a:off x="628650" y="524083"/>
            <a:ext cx="2750321" cy="702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1989" y="524083"/>
            <a:ext cx="2029322" cy="70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628650" y="1600886"/>
            <a:ext cx="8280000" cy="36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8545792" y="1597252"/>
            <a:ext cx="362934" cy="4952351"/>
            <a:chOff x="8545792" y="1491844"/>
            <a:chExt cx="362934" cy="5044507"/>
          </a:xfrm>
        </p:grpSpPr>
        <p:sp>
          <p:nvSpPr>
            <p:cNvPr id="12" name="Rectangle 11"/>
            <p:cNvSpPr/>
            <p:nvPr userDrawn="1"/>
          </p:nvSpPr>
          <p:spPr>
            <a:xfrm>
              <a:off x="8554967" y="1491844"/>
              <a:ext cx="353759" cy="5040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3" name="Isosceles Triangle 12"/>
            <p:cNvSpPr/>
            <p:nvPr userDrawn="1"/>
          </p:nvSpPr>
          <p:spPr>
            <a:xfrm>
              <a:off x="8545792" y="6176351"/>
              <a:ext cx="360000" cy="360000"/>
            </a:xfrm>
            <a:prstGeom prst="triangle">
              <a:avLst>
                <a:gd name="adj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2220440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9728" y="1960886"/>
            <a:ext cx="7916064" cy="423529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marL="457200" indent="0" algn="l"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F54C-7401-42A7-B185-8B990062683E}" type="datetimeFigureOut">
              <a:rPr lang="en-GB" smtClean="0"/>
              <a:t>15/10/2019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05F5A-6363-438D-A762-6E7D12390F23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075"/>
          <a:stretch/>
        </p:blipFill>
        <p:spPr>
          <a:xfrm>
            <a:off x="628650" y="524083"/>
            <a:ext cx="2750321" cy="702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1989" y="524083"/>
            <a:ext cx="2029322" cy="70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628650" y="1600886"/>
            <a:ext cx="8280000" cy="36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8545792" y="1597252"/>
            <a:ext cx="362934" cy="4952351"/>
            <a:chOff x="8545792" y="1491844"/>
            <a:chExt cx="362934" cy="5044507"/>
          </a:xfrm>
        </p:grpSpPr>
        <p:sp>
          <p:nvSpPr>
            <p:cNvPr id="12" name="Rectangle 11"/>
            <p:cNvSpPr/>
            <p:nvPr userDrawn="1"/>
          </p:nvSpPr>
          <p:spPr>
            <a:xfrm>
              <a:off x="8554967" y="1491844"/>
              <a:ext cx="353759" cy="5040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3" name="Isosceles Triangle 12"/>
            <p:cNvSpPr/>
            <p:nvPr userDrawn="1"/>
          </p:nvSpPr>
          <p:spPr>
            <a:xfrm>
              <a:off x="8545792" y="6176351"/>
              <a:ext cx="360000" cy="360000"/>
            </a:xfrm>
            <a:prstGeom prst="triangle">
              <a:avLst>
                <a:gd name="adj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2759778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423778"/>
            <a:ext cx="7886700" cy="951612"/>
          </a:xfrm>
        </p:spPr>
        <p:txBody>
          <a:bodyPr anchor="b">
            <a:normAutofit/>
          </a:bodyPr>
          <a:lstStyle>
            <a:lvl1pPr marL="233363" indent="0">
              <a:defRPr sz="30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584175"/>
            <a:ext cx="7886700" cy="3592788"/>
          </a:xfrm>
        </p:spPr>
        <p:txBody>
          <a:bodyPr>
            <a:normAutofit/>
          </a:bodyPr>
          <a:lstStyle>
            <a:lvl1pPr marL="457200" indent="-22383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sz="2400">
                <a:solidFill>
                  <a:schemeClr val="tx1"/>
                </a:solidFill>
              </a:defRPr>
            </a:lvl1pPr>
            <a:lvl2pPr marL="461963" indent="-2286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1963" indent="-2286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61963" indent="-2286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1963" indent="-2286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F54C-7401-42A7-B185-8B990062683E}" type="datetimeFigureOut">
              <a:rPr lang="en-GB" smtClean="0"/>
              <a:t>15/10/2019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05F5A-6363-438D-A762-6E7D12390F23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524083"/>
            <a:ext cx="1648602" cy="540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628650" y="1197006"/>
            <a:ext cx="8280000" cy="162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12" name="Group 11"/>
          <p:cNvGrpSpPr/>
          <p:nvPr userDrawn="1"/>
        </p:nvGrpSpPr>
        <p:grpSpPr>
          <a:xfrm>
            <a:off x="8743133" y="1197006"/>
            <a:ext cx="164858" cy="5046666"/>
            <a:chOff x="8743133" y="1197006"/>
            <a:chExt cx="164858" cy="5046666"/>
          </a:xfrm>
        </p:grpSpPr>
        <p:sp>
          <p:nvSpPr>
            <p:cNvPr id="10" name="Rectangle 9"/>
            <p:cNvSpPr/>
            <p:nvPr userDrawn="1"/>
          </p:nvSpPr>
          <p:spPr>
            <a:xfrm>
              <a:off x="8745991" y="1197006"/>
              <a:ext cx="162000" cy="5040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1" name="Isosceles Triangle 10"/>
            <p:cNvSpPr/>
            <p:nvPr userDrawn="1"/>
          </p:nvSpPr>
          <p:spPr>
            <a:xfrm>
              <a:off x="8743133" y="6081672"/>
              <a:ext cx="162000" cy="162000"/>
            </a:xfrm>
            <a:prstGeom prst="triangle">
              <a:avLst>
                <a:gd name="adj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1673543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423778"/>
            <a:ext cx="7886700" cy="951612"/>
          </a:xfrm>
        </p:spPr>
        <p:txBody>
          <a:bodyPr anchor="b">
            <a:normAutofit/>
          </a:bodyPr>
          <a:lstStyle>
            <a:lvl1pPr marL="233363" indent="0">
              <a:defRPr sz="30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584175"/>
            <a:ext cx="7886700" cy="3592788"/>
          </a:xfrm>
        </p:spPr>
        <p:txBody>
          <a:bodyPr>
            <a:normAutofit/>
          </a:bodyPr>
          <a:lstStyle>
            <a:lvl1pPr marL="233363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F54C-7401-42A7-B185-8B990062683E}" type="datetimeFigureOut">
              <a:rPr lang="en-GB" smtClean="0"/>
              <a:t>15/10/2019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05F5A-6363-438D-A762-6E7D12390F23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524083"/>
            <a:ext cx="1648602" cy="540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628650" y="1197006"/>
            <a:ext cx="8280000" cy="162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12" name="Group 11"/>
          <p:cNvGrpSpPr/>
          <p:nvPr userDrawn="1"/>
        </p:nvGrpSpPr>
        <p:grpSpPr>
          <a:xfrm>
            <a:off x="8743133" y="1197006"/>
            <a:ext cx="164858" cy="5046666"/>
            <a:chOff x="8743133" y="1197006"/>
            <a:chExt cx="164858" cy="5046666"/>
          </a:xfrm>
        </p:grpSpPr>
        <p:sp>
          <p:nvSpPr>
            <p:cNvPr id="10" name="Rectangle 9"/>
            <p:cNvSpPr/>
            <p:nvPr userDrawn="1"/>
          </p:nvSpPr>
          <p:spPr>
            <a:xfrm>
              <a:off x="8745991" y="1197006"/>
              <a:ext cx="162000" cy="5040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1" name="Isosceles Triangle 10"/>
            <p:cNvSpPr/>
            <p:nvPr userDrawn="1"/>
          </p:nvSpPr>
          <p:spPr>
            <a:xfrm>
              <a:off x="8743133" y="6081672"/>
              <a:ext cx="162000" cy="162000"/>
            </a:xfrm>
            <a:prstGeom prst="triangle">
              <a:avLst>
                <a:gd name="adj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2512619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423778"/>
            <a:ext cx="7886700" cy="951612"/>
          </a:xfrm>
        </p:spPr>
        <p:txBody>
          <a:bodyPr anchor="b">
            <a:normAutofit/>
          </a:bodyPr>
          <a:lstStyle>
            <a:lvl1pPr marL="233363" indent="0">
              <a:defRPr sz="30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F54C-7401-42A7-B185-8B990062683E}" type="datetimeFigureOut">
              <a:rPr lang="en-GB" smtClean="0"/>
              <a:t>15/10/2019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05F5A-6363-438D-A762-6E7D12390F23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524083"/>
            <a:ext cx="1648602" cy="540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628650" y="1197006"/>
            <a:ext cx="8280000" cy="162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12" name="Group 11"/>
          <p:cNvGrpSpPr/>
          <p:nvPr userDrawn="1"/>
        </p:nvGrpSpPr>
        <p:grpSpPr>
          <a:xfrm>
            <a:off x="8743133" y="1197006"/>
            <a:ext cx="164858" cy="5046666"/>
            <a:chOff x="8743133" y="1197006"/>
            <a:chExt cx="164858" cy="5046666"/>
          </a:xfrm>
        </p:grpSpPr>
        <p:sp>
          <p:nvSpPr>
            <p:cNvPr id="10" name="Rectangle 9"/>
            <p:cNvSpPr/>
            <p:nvPr userDrawn="1"/>
          </p:nvSpPr>
          <p:spPr>
            <a:xfrm>
              <a:off x="8745991" y="1197006"/>
              <a:ext cx="162000" cy="5040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1" name="Isosceles Triangle 10"/>
            <p:cNvSpPr/>
            <p:nvPr userDrawn="1"/>
          </p:nvSpPr>
          <p:spPr>
            <a:xfrm>
              <a:off x="8743133" y="6081672"/>
              <a:ext cx="162000" cy="162000"/>
            </a:xfrm>
            <a:prstGeom prst="triangle">
              <a:avLst>
                <a:gd name="adj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13" name="Content Placeholder 2"/>
          <p:cNvSpPr>
            <a:spLocks noGrp="1"/>
          </p:cNvSpPr>
          <p:nvPr>
            <p:ph idx="13"/>
          </p:nvPr>
        </p:nvSpPr>
        <p:spPr>
          <a:xfrm>
            <a:off x="628650" y="4267200"/>
            <a:ext cx="7886700" cy="1775791"/>
          </a:xfrm>
        </p:spPr>
        <p:txBody>
          <a:bodyPr>
            <a:normAutofit/>
          </a:bodyPr>
          <a:lstStyle>
            <a:lvl1pPr marL="457200" indent="-22383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sz="2400"/>
            </a:lvl1pPr>
            <a:lvl2pPr marL="457200" indent="-22383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sz="2400"/>
            </a:lvl2pPr>
            <a:lvl3pPr marL="457200" indent="-22383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sz="2400"/>
            </a:lvl3pPr>
            <a:lvl4pPr marL="0" indent="-2286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sz="2400"/>
            </a:lvl4pPr>
            <a:lvl5pPr marL="0" indent="-2286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628650" y="2584174"/>
            <a:ext cx="7886700" cy="1590261"/>
          </a:xfrm>
        </p:spPr>
        <p:txBody>
          <a:bodyPr>
            <a:normAutofit/>
          </a:bodyPr>
          <a:lstStyle>
            <a:lvl1pPr marL="233363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09247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/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F54C-7401-42A7-B185-8B990062683E}" type="datetimeFigureOut">
              <a:rPr lang="en-GB" smtClean="0"/>
              <a:t>15/10/2019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05F5A-6363-438D-A762-6E7D12390F23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075"/>
          <a:stretch/>
        </p:blipFill>
        <p:spPr>
          <a:xfrm>
            <a:off x="628650" y="524083"/>
            <a:ext cx="2750321" cy="702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1989" y="524083"/>
            <a:ext cx="2029322" cy="70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628650" y="1600886"/>
            <a:ext cx="8280000" cy="36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8545792" y="1597252"/>
            <a:ext cx="362934" cy="4952351"/>
            <a:chOff x="8545792" y="1491844"/>
            <a:chExt cx="362934" cy="5044507"/>
          </a:xfrm>
        </p:grpSpPr>
        <p:sp>
          <p:nvSpPr>
            <p:cNvPr id="12" name="Rectangle 11"/>
            <p:cNvSpPr/>
            <p:nvPr userDrawn="1"/>
          </p:nvSpPr>
          <p:spPr>
            <a:xfrm>
              <a:off x="8554967" y="1491844"/>
              <a:ext cx="353759" cy="5040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3" name="Isosceles Triangle 12"/>
            <p:cNvSpPr/>
            <p:nvPr userDrawn="1"/>
          </p:nvSpPr>
          <p:spPr>
            <a:xfrm>
              <a:off x="8545792" y="6176351"/>
              <a:ext cx="360000" cy="360000"/>
            </a:xfrm>
            <a:prstGeom prst="triangle">
              <a:avLst>
                <a:gd name="adj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3" name="TextBox 2"/>
          <p:cNvSpPr txBox="1"/>
          <p:nvPr userDrawn="1"/>
        </p:nvSpPr>
        <p:spPr>
          <a:xfrm>
            <a:off x="1219200" y="5661692"/>
            <a:ext cx="2059859" cy="461665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r>
              <a:rPr lang="en-GB" sz="2400" dirty="0"/>
              <a:t>rcog.org.uk/nga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" hasCustomPrompt="1"/>
          </p:nvPr>
        </p:nvSpPr>
        <p:spPr>
          <a:xfrm>
            <a:off x="1219200" y="3974737"/>
            <a:ext cx="7296150" cy="450000"/>
          </a:xfrm>
        </p:spPr>
        <p:txBody>
          <a:bodyPr lIns="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 baseline="0"/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Surname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idx="13" hasCustomPrompt="1"/>
          </p:nvPr>
        </p:nvSpPr>
        <p:spPr>
          <a:xfrm>
            <a:off x="1219200" y="4451816"/>
            <a:ext cx="7296150" cy="450000"/>
          </a:xfrm>
        </p:spPr>
        <p:txBody>
          <a:bodyPr lIns="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 baseline="0"/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5pPr>
          </a:lstStyle>
          <a:p>
            <a:pPr lvl="0"/>
            <a:r>
              <a:rPr lang="en-US" dirty="0"/>
              <a:t>email@rcog.org.uk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14" hasCustomPrompt="1"/>
          </p:nvPr>
        </p:nvSpPr>
        <p:spPr>
          <a:xfrm>
            <a:off x="1219200" y="4915642"/>
            <a:ext cx="7296150" cy="450000"/>
          </a:xfrm>
        </p:spPr>
        <p:txBody>
          <a:bodyPr lIns="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 baseline="0"/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5pPr>
          </a:lstStyle>
          <a:p>
            <a:pPr lvl="0"/>
            <a:r>
              <a:rPr lang="en-US" dirty="0"/>
              <a:t>T: 000 0000 0000</a:t>
            </a:r>
          </a:p>
        </p:txBody>
      </p:sp>
      <p:sp>
        <p:nvSpPr>
          <p:cNvPr id="18" name="TextBox 17"/>
          <p:cNvSpPr txBox="1"/>
          <p:nvPr userDrawn="1"/>
        </p:nvSpPr>
        <p:spPr>
          <a:xfrm>
            <a:off x="1219200" y="3229160"/>
            <a:ext cx="5143396" cy="492443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r>
              <a:rPr lang="en-GB" sz="2600" b="1" dirty="0">
                <a:solidFill>
                  <a:schemeClr val="accent1"/>
                </a:solidFill>
              </a:rPr>
              <a:t>For more information please contact</a:t>
            </a:r>
          </a:p>
        </p:txBody>
      </p:sp>
    </p:spTree>
    <p:extLst>
      <p:ext uri="{BB962C8B-B14F-4D97-AF65-F5344CB8AC3E}">
        <p14:creationId xmlns:p14="http://schemas.microsoft.com/office/powerpoint/2010/main" val="2779376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423777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2928729"/>
            <a:ext cx="7886700" cy="32482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4F54C-7401-42A7-B185-8B990062683E}" type="datetimeFigureOut">
              <a:rPr lang="en-GB" smtClean="0"/>
              <a:t>15/10/2019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05F5A-6363-438D-A762-6E7D12390F2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4650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4" r:id="rId2"/>
    <p:sldLayoutId id="2147483662" r:id="rId3"/>
    <p:sldLayoutId id="2147483672" r:id="rId4"/>
    <p:sldLayoutId id="2147483673" r:id="rId5"/>
    <p:sldLayoutId id="214748367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ice.org.uk/guidance/NG140" TargetMode="Externa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mailto:LOShea@rcog.org.uk" TargetMode="External"/><Relationship Id="rId2" Type="http://schemas.openxmlformats.org/officeDocument/2006/relationships/hyperlink" Target="mailto:MSchmidtHansen@rcog.org.uk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DD558-CC84-4E45-9948-DCEAE376B5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GB" dirty="0"/>
              <a:t>Contraception</a:t>
            </a:r>
            <a:br>
              <a:rPr lang="en-GB" dirty="0"/>
            </a:br>
            <a:br>
              <a:rPr lang="en-GB" dirty="0"/>
            </a:br>
            <a:r>
              <a:rPr lang="en-GB" dirty="0"/>
              <a:t>Michael Nevill</a:t>
            </a:r>
            <a:br>
              <a:rPr lang="en-GB" dirty="0"/>
            </a:br>
            <a:br>
              <a:rPr lang="en-GB" dirty="0"/>
            </a:br>
            <a:r>
              <a:rPr lang="en-GB" sz="3600" dirty="0"/>
              <a:t>Director of Nursing, BPAS</a:t>
            </a:r>
            <a:br>
              <a:rPr lang="en-GB" sz="3600" dirty="0"/>
            </a:br>
            <a:r>
              <a:rPr lang="en-GB" sz="3600" dirty="0"/>
              <a:t>NICE Guideline Committee Member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40998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9169" y="179865"/>
            <a:ext cx="6571220" cy="951612"/>
          </a:xfrm>
        </p:spPr>
        <p:txBody>
          <a:bodyPr>
            <a:noAutofit/>
          </a:bodyPr>
          <a:lstStyle/>
          <a:p>
            <a:r>
              <a:rPr lang="en-GB" sz="2000" i="1" dirty="0">
                <a:solidFill>
                  <a:srgbClr val="8EB8C9"/>
                </a:solidFill>
              </a:rPr>
              <a:t>Summary: </a:t>
            </a:r>
            <a:r>
              <a:rPr lang="en-GB" sz="2000" i="1" dirty="0"/>
              <a:t>Full range of contraceptive methods is available versus subset of contraceptive methods is available</a:t>
            </a:r>
            <a:endParaRPr lang="en-GB" sz="2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9198197"/>
              </p:ext>
            </p:extLst>
          </p:nvPr>
        </p:nvGraphicFramePr>
        <p:xfrm>
          <a:off x="654260" y="1500430"/>
          <a:ext cx="7886703" cy="22909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28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938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2224">
                <a:tc>
                  <a:txBody>
                    <a:bodyPr/>
                    <a:lstStyle/>
                    <a:p>
                      <a:r>
                        <a:rPr lang="en-GB" sz="1400" dirty="0"/>
                        <a:t>Outcome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Favours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731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Receipt of</a:t>
                      </a:r>
                      <a:r>
                        <a:rPr lang="en-GB" sz="1400" baseline="0" dirty="0">
                          <a:solidFill>
                            <a:schemeClr val="tx1"/>
                          </a:solidFill>
                        </a:rPr>
                        <a:t> chosen method of contraception (IUD; non-RCT)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rgbClr val="00B050"/>
                          </a:solidFill>
                        </a:rPr>
                        <a:t>Favours LARC</a:t>
                      </a:r>
                      <a:r>
                        <a:rPr lang="en-GB" sz="1400" baseline="0" dirty="0">
                          <a:solidFill>
                            <a:srgbClr val="00B050"/>
                          </a:solidFill>
                        </a:rPr>
                        <a:t> available</a:t>
                      </a:r>
                      <a:endParaRPr lang="en-GB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8654">
                <a:tc>
                  <a:txBody>
                    <a:bodyPr/>
                    <a:lstStyle/>
                    <a:p>
                      <a:r>
                        <a:rPr lang="en-GB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Subsequent termination of pregnancy within 12 months (non-RCT)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rgbClr val="00B050"/>
                          </a:solidFill>
                        </a:rPr>
                        <a:t>Favours LARC</a:t>
                      </a:r>
                      <a:r>
                        <a:rPr lang="en-GB" sz="1400" baseline="0" dirty="0">
                          <a:solidFill>
                            <a:srgbClr val="00B050"/>
                          </a:solidFill>
                        </a:rPr>
                        <a:t> available</a:t>
                      </a:r>
                      <a:endParaRPr lang="en-GB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8654">
                <a:tc>
                  <a:txBody>
                    <a:bodyPr/>
                    <a:lstStyle/>
                    <a:p>
                      <a:r>
                        <a:rPr lang="en-GB" sz="1400" kern="1200" baseline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Continuation of contraception within 12 months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NO EVIDENCE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59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baseline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Patient satisfaction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NO EVIDENCE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20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Number who receive LARC rather than any contraception (non-RCT)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rgbClr val="00B050"/>
                          </a:solidFill>
                        </a:rPr>
                        <a:t>Favours LARC</a:t>
                      </a:r>
                      <a:r>
                        <a:rPr lang="en-GB" sz="1400" baseline="0" dirty="0">
                          <a:solidFill>
                            <a:srgbClr val="00B050"/>
                          </a:solidFill>
                        </a:rPr>
                        <a:t> available</a:t>
                      </a:r>
                      <a:endParaRPr lang="en-GB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2099">
                <a:tc>
                  <a:txBody>
                    <a:bodyPr/>
                    <a:lstStyle/>
                    <a:p>
                      <a:r>
                        <a:rPr lang="en-GB" sz="1400" dirty="0"/>
                        <a:t>Proportion</a:t>
                      </a:r>
                      <a:r>
                        <a:rPr lang="en-GB" sz="1400" baseline="0" dirty="0"/>
                        <a:t> who received contraception (non-RCT)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rgbClr val="00B050"/>
                          </a:solidFill>
                        </a:rPr>
                        <a:t>Favours LARC</a:t>
                      </a:r>
                      <a:r>
                        <a:rPr lang="en-GB" sz="1400" baseline="0" dirty="0">
                          <a:solidFill>
                            <a:srgbClr val="00B050"/>
                          </a:solidFill>
                        </a:rPr>
                        <a:t> available</a:t>
                      </a:r>
                      <a:endParaRPr lang="en-GB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53911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B9B54-D9F2-4456-89EC-3ADAFF572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Making recommendations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5B0B8B-0E86-4742-9968-B38E9BD5B1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584175"/>
            <a:ext cx="7886700" cy="3555368"/>
          </a:xfrm>
        </p:spPr>
        <p:txBody>
          <a:bodyPr>
            <a:normAutofit/>
          </a:bodyPr>
          <a:lstStyle/>
          <a:p>
            <a:pPr marL="576263" indent="-342900">
              <a:buFont typeface="Arial" panose="020B0604020202020204" pitchFamily="34" charset="0"/>
              <a:buChar char="•"/>
            </a:pPr>
            <a:r>
              <a:rPr lang="en-GB" dirty="0"/>
              <a:t>Evidence showed contraception provision immediately after abortion increased uptake and reduced subsequent abortions.</a:t>
            </a:r>
          </a:p>
          <a:p>
            <a:pPr marL="576263" indent="-342900">
              <a:buFont typeface="Arial" panose="020B0604020202020204" pitchFamily="34" charset="0"/>
              <a:buChar char="•"/>
            </a:pPr>
            <a:r>
              <a:rPr lang="en-GB" dirty="0"/>
              <a:t>Higher rates of patient satisfaction when contraception was provided immediately.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95009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B9B54-D9F2-4456-89EC-3ADAFF572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Recommendations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5B0B8B-0E86-4742-9968-B38E9BD5B1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584175"/>
            <a:ext cx="7886700" cy="3555368"/>
          </a:xfrm>
        </p:spPr>
        <p:txBody>
          <a:bodyPr>
            <a:normAutofit/>
          </a:bodyPr>
          <a:lstStyle/>
          <a:p>
            <a:pPr marL="576263" indent="-342900">
              <a:buFont typeface="Arial" panose="020B0604020202020204" pitchFamily="34" charset="0"/>
              <a:buChar char="•"/>
            </a:pPr>
            <a:r>
              <a:rPr lang="en-GB" dirty="0"/>
              <a:t>Commissioners and providers should ensure that the full range of reversible contraceptive options…is available for women on the same day as their surgical or medical abortion</a:t>
            </a:r>
          </a:p>
          <a:p>
            <a:pPr marL="576263" indent="-342900">
              <a:buFont typeface="Arial" panose="020B0604020202020204" pitchFamily="34" charset="0"/>
              <a:buChar char="•"/>
            </a:pPr>
            <a:r>
              <a:rPr lang="en-GB" dirty="0"/>
              <a:t>Providers should ensure staff have the knowledge and skills to provide all contraceptive options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48266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12110"/>
            <a:ext cx="7886700" cy="3592788"/>
          </a:xfrm>
        </p:spPr>
        <p:txBody>
          <a:bodyPr/>
          <a:lstStyle/>
          <a:p>
            <a:r>
              <a:rPr lang="en-GB" dirty="0"/>
              <a:t>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28650" y="2186395"/>
            <a:ext cx="7886700" cy="3018503"/>
          </a:xfrm>
        </p:spPr>
        <p:txBody>
          <a:bodyPr>
            <a:normAutofit/>
          </a:bodyPr>
          <a:lstStyle/>
          <a:p>
            <a:r>
              <a:rPr lang="en-GB" dirty="0"/>
              <a:t>2. For women who have had a medical abortion, how soon afterwards is it safe to insert an intrauterine contraceptive device?</a:t>
            </a:r>
            <a:br>
              <a:rPr lang="en-GB" dirty="0"/>
            </a:br>
            <a:br>
              <a:rPr lang="en-GB" dirty="0"/>
            </a:b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16928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6834" y="179865"/>
            <a:ext cx="6497080" cy="951612"/>
          </a:xfrm>
        </p:spPr>
        <p:txBody>
          <a:bodyPr/>
          <a:lstStyle/>
          <a:p>
            <a:r>
              <a:rPr lang="en-GB" dirty="0"/>
              <a:t>Search strategy (1)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628650" y="1463675"/>
          <a:ext cx="78867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98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168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Population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Women who are having medical termination of pregnancy and who have requested an intrauterine contraceptive device:</a:t>
                      </a:r>
                    </a:p>
                    <a:p>
                      <a:pPr lvl="0"/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Levonorgestrel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-releasing intrauterine system (LNG-IUS)</a:t>
                      </a:r>
                    </a:p>
                    <a:p>
                      <a:pPr lvl="0"/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Copper intrauterine contraceptive device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/>
                        <a:t>Intervention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Immediate insertion on day of termination of pregnancy</a:t>
                      </a:r>
                    </a:p>
                    <a:p>
                      <a:pPr lvl="0"/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Early insertion (</a:t>
                      </a:r>
                      <a:r>
                        <a:rPr lang="en-GB" sz="18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 days since expulsion, but </a:t>
                      </a:r>
                      <a:r>
                        <a:rPr lang="en-GB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inclusive of immediate expulsion)</a:t>
                      </a:r>
                    </a:p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Delayed insertion (&gt;7 days since expulsion)</a:t>
                      </a:r>
                      <a:endParaRPr lang="en-GB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/>
                        <a:t>Comparison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Comparisons of any of the below timings of the insertion of an intrauterine contraceptive device:</a:t>
                      </a:r>
                    </a:p>
                    <a:p>
                      <a:pPr lvl="0"/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-Immediate insertion on day of termination of pregnancy</a:t>
                      </a:r>
                    </a:p>
                    <a:p>
                      <a:pPr lvl="0"/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Early insertion (</a:t>
                      </a:r>
                      <a:r>
                        <a:rPr lang="en-GB" sz="18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 days since expulsion, but </a:t>
                      </a:r>
                      <a:r>
                        <a:rPr lang="en-GB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inclusive of immediate expulsion)</a:t>
                      </a:r>
                    </a:p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Delayed insertion (&gt;7 days since expulsions</a:t>
                      </a:r>
                      <a:endParaRPr lang="en-GB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03074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9169" y="171626"/>
            <a:ext cx="6554745" cy="951612"/>
          </a:xfrm>
        </p:spPr>
        <p:txBody>
          <a:bodyPr/>
          <a:lstStyle/>
          <a:p>
            <a:r>
              <a:rPr lang="en-GB" dirty="0"/>
              <a:t>Search strategy (2)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636588" y="1497013"/>
          <a:ext cx="788670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61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505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Critical Outcomes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Expulsion of IUD 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Continuation of IUD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Uterine perforation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/>
                        <a:t>Important Outcomes</a:t>
                      </a:r>
                      <a:r>
                        <a:rPr lang="en-GB" b="1" baseline="0" dirty="0"/>
                        <a:t> 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Uptake rate of IUD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Patient acceptability / satisfaction 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Infection within first month of the IUD insertion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Subsequent pregnancy within 1 year of the IUD insertion </a:t>
                      </a:r>
                      <a:endParaRPr lang="en-GB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69288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0931" y="163389"/>
            <a:ext cx="6612410" cy="951612"/>
          </a:xfrm>
        </p:spPr>
        <p:txBody>
          <a:bodyPr/>
          <a:lstStyle/>
          <a:p>
            <a:r>
              <a:rPr lang="en-GB" dirty="0"/>
              <a:t>PRISMA Study Flow Diagram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1A7F36F-EED6-4787-8C06-3FB37D5132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6631" y="1709779"/>
            <a:ext cx="5730737" cy="3438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4425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9169" y="179865"/>
            <a:ext cx="6571220" cy="951612"/>
          </a:xfrm>
        </p:spPr>
        <p:txBody>
          <a:bodyPr>
            <a:normAutofit/>
          </a:bodyPr>
          <a:lstStyle/>
          <a:p>
            <a:r>
              <a:rPr lang="en-GB" sz="2800" i="1" dirty="0">
                <a:solidFill>
                  <a:srgbClr val="8EB8C9"/>
                </a:solidFill>
              </a:rPr>
              <a:t>Summary: Early/immediate vs. delayed insertion</a:t>
            </a:r>
            <a:endParaRPr lang="en-GB" sz="2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03032" y="1498192"/>
          <a:ext cx="8512936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36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292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8620">
                <a:tc>
                  <a:txBody>
                    <a:bodyPr/>
                    <a:lstStyle/>
                    <a:p>
                      <a:r>
                        <a:rPr lang="en-GB" dirty="0"/>
                        <a:t>Outcome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700" dirty="0"/>
                        <a:t>Early/immediate</a:t>
                      </a:r>
                      <a:r>
                        <a:rPr lang="en-GB" sz="1700" baseline="0" dirty="0"/>
                        <a:t> versus delayed</a:t>
                      </a:r>
                      <a:endParaRPr lang="en-GB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6896">
                <a:tc rowSpan="4">
                  <a:txBody>
                    <a:bodyPr/>
                    <a:lstStyle/>
                    <a:p>
                      <a:r>
                        <a:rPr lang="en-GB" sz="1700" dirty="0"/>
                        <a:t>IUD expulsion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≤ 9 weeks</a:t>
                      </a:r>
                      <a:r>
                        <a:rPr lang="en-GB" sz="160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+0</a:t>
                      </a:r>
                      <a:r>
                        <a:rPr lang="en-GB" sz="16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dirty="0"/>
                        <a:t>LNG-IUS: No difference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362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≤ 9 weeks</a:t>
                      </a:r>
                      <a:r>
                        <a:rPr lang="en-GB" sz="160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+0</a:t>
                      </a:r>
                      <a:r>
                        <a:rPr lang="en-GB" sz="16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Cu-IUD</a:t>
                      </a:r>
                      <a:r>
                        <a:rPr lang="en-GB" sz="1600" dirty="0"/>
                        <a:t>: No difference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689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 weeks</a:t>
                      </a:r>
                      <a:r>
                        <a:rPr lang="en-GB" sz="160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+1</a:t>
                      </a: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 ≤ 12 weeks</a:t>
                      </a:r>
                      <a:r>
                        <a:rPr lang="en-GB" sz="160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+0 </a:t>
                      </a:r>
                      <a:r>
                        <a:rPr lang="en-GB" sz="1600" dirty="0"/>
                        <a:t>LNG-IUS: Favours delayed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689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12 weeks</a:t>
                      </a:r>
                      <a:r>
                        <a:rPr lang="en-GB" sz="160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+1 </a:t>
                      </a: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≤ 20 weeks</a:t>
                      </a:r>
                      <a:r>
                        <a:rPr lang="en-GB" sz="160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+0 </a:t>
                      </a:r>
                      <a:r>
                        <a:rPr lang="en-GB" sz="1600" dirty="0"/>
                        <a:t>LNG-IUS: No difference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4342">
                <a:tc rowSpan="4">
                  <a:txBody>
                    <a:bodyPr/>
                    <a:lstStyle/>
                    <a:p>
                      <a:r>
                        <a:rPr lang="en-GB" sz="1700" dirty="0"/>
                        <a:t>Continuation of IUD use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≤ 9 weeks</a:t>
                      </a:r>
                      <a:r>
                        <a:rPr lang="en-GB" sz="160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+0</a:t>
                      </a:r>
                      <a:r>
                        <a:rPr lang="en-GB" sz="16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dirty="0"/>
                        <a:t>LNG-IUS: No difference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434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≤ 9 weeks</a:t>
                      </a:r>
                      <a:r>
                        <a:rPr lang="en-GB" sz="160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+0</a:t>
                      </a:r>
                      <a:r>
                        <a:rPr lang="en-GB" sz="16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Cu-IUD</a:t>
                      </a:r>
                      <a:r>
                        <a:rPr lang="en-GB" sz="1600" dirty="0"/>
                        <a:t>: No difference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434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 weeks</a:t>
                      </a:r>
                      <a:r>
                        <a:rPr lang="en-GB" sz="160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+1</a:t>
                      </a: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 ≤ 12 weeks</a:t>
                      </a:r>
                      <a:r>
                        <a:rPr lang="en-GB" sz="160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+0 </a:t>
                      </a:r>
                      <a:r>
                        <a:rPr lang="en-GB" sz="1600" dirty="0"/>
                        <a:t>LNG-IUS: Favours immediate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434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12 weeks</a:t>
                      </a:r>
                      <a:r>
                        <a:rPr lang="en-GB" sz="160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+1 </a:t>
                      </a: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≤ 20 weeks</a:t>
                      </a:r>
                      <a:r>
                        <a:rPr lang="en-GB" sz="160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+0 </a:t>
                      </a:r>
                      <a:r>
                        <a:rPr lang="en-GB" sz="1600" dirty="0"/>
                        <a:t>LNG-IUS: Favours immediate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2400">
                <a:tc rowSpan="4">
                  <a:txBody>
                    <a:bodyPr/>
                    <a:lstStyle/>
                    <a:p>
                      <a:r>
                        <a:rPr lang="en-GB" sz="1700" dirty="0"/>
                        <a:t>Uterine perforations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≤ 9 weeks</a:t>
                      </a:r>
                      <a:r>
                        <a:rPr lang="en-GB" sz="160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+0</a:t>
                      </a:r>
                      <a:r>
                        <a:rPr lang="en-GB" sz="16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dirty="0"/>
                        <a:t>LNG-IUS: No difference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812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≤ 9 weeks</a:t>
                      </a:r>
                      <a:r>
                        <a:rPr lang="en-GB" sz="160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+0</a:t>
                      </a:r>
                      <a:r>
                        <a:rPr lang="en-GB" sz="16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Cu-IUD</a:t>
                      </a:r>
                      <a:r>
                        <a:rPr lang="en-GB" sz="1600" dirty="0"/>
                        <a:t>: No difference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24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 weeks</a:t>
                      </a:r>
                      <a:r>
                        <a:rPr lang="en-GB" sz="160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+1</a:t>
                      </a: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 ≤ 12 weeks</a:t>
                      </a:r>
                      <a:r>
                        <a:rPr lang="en-GB" sz="160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+0 </a:t>
                      </a:r>
                      <a:r>
                        <a:rPr lang="en-GB" sz="1600" dirty="0"/>
                        <a:t>LNG-IUS: No difference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24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12 weeks</a:t>
                      </a:r>
                      <a:r>
                        <a:rPr lang="en-GB" sz="160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+1 </a:t>
                      </a: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≤ 20 weeks</a:t>
                      </a:r>
                      <a:r>
                        <a:rPr lang="en-GB" sz="160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+0 </a:t>
                      </a:r>
                      <a:r>
                        <a:rPr lang="en-GB" sz="1600" dirty="0"/>
                        <a:t>LNG-IUS: No difference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47646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9169" y="179865"/>
            <a:ext cx="6571220" cy="951612"/>
          </a:xfrm>
        </p:spPr>
        <p:txBody>
          <a:bodyPr>
            <a:normAutofit/>
          </a:bodyPr>
          <a:lstStyle/>
          <a:p>
            <a:r>
              <a:rPr lang="en-GB" sz="2800" i="1" dirty="0">
                <a:solidFill>
                  <a:srgbClr val="8EB8C9"/>
                </a:solidFill>
              </a:rPr>
              <a:t>Summary: Early/immediate vs. delayed insertion</a:t>
            </a:r>
            <a:endParaRPr lang="en-GB" sz="2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9240420"/>
              </p:ext>
            </p:extLst>
          </p:nvPr>
        </p:nvGraphicFramePr>
        <p:xfrm>
          <a:off x="103032" y="1498192"/>
          <a:ext cx="8512936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36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292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8620">
                <a:tc>
                  <a:txBody>
                    <a:bodyPr/>
                    <a:lstStyle/>
                    <a:p>
                      <a:r>
                        <a:rPr lang="en-GB" dirty="0"/>
                        <a:t>Outcome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700" dirty="0"/>
                        <a:t>Early/immediate</a:t>
                      </a:r>
                      <a:r>
                        <a:rPr lang="en-GB" sz="1700" baseline="0" dirty="0"/>
                        <a:t> versus delayed</a:t>
                      </a:r>
                      <a:endParaRPr lang="en-GB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6896">
                <a:tc rowSpan="4">
                  <a:txBody>
                    <a:bodyPr/>
                    <a:lstStyle/>
                    <a:p>
                      <a:r>
                        <a:rPr lang="en-GB" sz="1700" dirty="0"/>
                        <a:t>Uptake rate of IUD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≤ 9 weeks</a:t>
                      </a:r>
                      <a:r>
                        <a:rPr lang="en-GB" sz="160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+0</a:t>
                      </a:r>
                      <a:r>
                        <a:rPr lang="en-GB" sz="16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dirty="0"/>
                        <a:t>LNG-IUS: No difference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362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≤ 9 weeks</a:t>
                      </a:r>
                      <a:r>
                        <a:rPr lang="en-GB" sz="1600" kern="1200" baseline="300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+0</a:t>
                      </a:r>
                      <a:r>
                        <a:rPr lang="en-GB" sz="1600" kern="1200" baseline="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Cu-IUD</a:t>
                      </a:r>
                      <a:r>
                        <a:rPr lang="en-GB" sz="1600" dirty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: Favours immediate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689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 weeks</a:t>
                      </a:r>
                      <a:r>
                        <a:rPr lang="en-GB" sz="1600" kern="1200" baseline="300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+1</a:t>
                      </a:r>
                      <a:r>
                        <a:rPr lang="en-GB" sz="1600" kern="12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 ≤ 12 weeks</a:t>
                      </a:r>
                      <a:r>
                        <a:rPr lang="en-GB" sz="1600" kern="1200" baseline="30000" dirty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+0 </a:t>
                      </a:r>
                      <a:r>
                        <a:rPr lang="en-GB" sz="1600" dirty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LNG-IUS: No difference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689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12 weeks</a:t>
                      </a:r>
                      <a:r>
                        <a:rPr lang="en-GB" sz="160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+1 </a:t>
                      </a: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≤ 20 weeks</a:t>
                      </a:r>
                      <a:r>
                        <a:rPr lang="en-GB" sz="160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+0 </a:t>
                      </a:r>
                      <a:r>
                        <a:rPr lang="en-GB" sz="1600" dirty="0"/>
                        <a:t>LNG-IUS: No difference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4342">
                <a:tc rowSpan="4">
                  <a:txBody>
                    <a:bodyPr/>
                    <a:lstStyle/>
                    <a:p>
                      <a:r>
                        <a:rPr lang="en-GB" sz="1700" dirty="0"/>
                        <a:t>Infections within 1 month</a:t>
                      </a:r>
                      <a:r>
                        <a:rPr lang="en-GB" sz="1700" baseline="0" dirty="0"/>
                        <a:t> of insertion</a:t>
                      </a:r>
                      <a:endParaRPr lang="en-GB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≤ 9 weeks</a:t>
                      </a:r>
                      <a:r>
                        <a:rPr lang="en-GB" sz="160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+0</a:t>
                      </a:r>
                      <a:r>
                        <a:rPr lang="en-GB" sz="16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dirty="0"/>
                        <a:t>LNG-IUS: No difference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434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≤ 9 weeks</a:t>
                      </a:r>
                      <a:r>
                        <a:rPr lang="en-GB" sz="160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+0</a:t>
                      </a:r>
                      <a:r>
                        <a:rPr lang="en-GB" sz="16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Cu-IUD</a:t>
                      </a:r>
                      <a:r>
                        <a:rPr lang="en-GB" sz="1600" dirty="0"/>
                        <a:t>: No difference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434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 weeks</a:t>
                      </a:r>
                      <a:r>
                        <a:rPr lang="en-GB" sz="160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+1</a:t>
                      </a: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 ≤ 12 weeks</a:t>
                      </a:r>
                      <a:r>
                        <a:rPr lang="en-GB" sz="160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+0 </a:t>
                      </a:r>
                      <a:r>
                        <a:rPr lang="en-GB" sz="1600" dirty="0"/>
                        <a:t>LNG-IUS: No difference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434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12 weeks</a:t>
                      </a:r>
                      <a:r>
                        <a:rPr lang="en-GB" sz="160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+1 </a:t>
                      </a: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≤ 20 weeks</a:t>
                      </a:r>
                      <a:r>
                        <a:rPr lang="en-GB" sz="160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+0 </a:t>
                      </a:r>
                      <a:r>
                        <a:rPr lang="en-GB" sz="1600" dirty="0"/>
                        <a:t>LNG-IUS: No difference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2400">
                <a:tc rowSpan="4">
                  <a:txBody>
                    <a:bodyPr/>
                    <a:lstStyle/>
                    <a:p>
                      <a:r>
                        <a:rPr lang="en-GB" sz="1700" dirty="0"/>
                        <a:t>Subsequent</a:t>
                      </a:r>
                      <a:r>
                        <a:rPr lang="en-GB" sz="1700" baseline="0" dirty="0"/>
                        <a:t> pregnancy within 1 year</a:t>
                      </a:r>
                      <a:endParaRPr lang="en-GB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≤ 9 weeks</a:t>
                      </a:r>
                      <a:r>
                        <a:rPr lang="en-GB" sz="160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+0</a:t>
                      </a:r>
                      <a:r>
                        <a:rPr lang="en-GB" sz="16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dirty="0"/>
                        <a:t>LNG-IUS: No difference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812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≤ 9 weeks</a:t>
                      </a:r>
                      <a:r>
                        <a:rPr lang="en-GB" sz="160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+0</a:t>
                      </a:r>
                      <a:r>
                        <a:rPr lang="en-GB" sz="16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Cu-IUD</a:t>
                      </a:r>
                      <a:r>
                        <a:rPr lang="en-GB" sz="1600" dirty="0"/>
                        <a:t>: No difference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24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 weeks</a:t>
                      </a:r>
                      <a:r>
                        <a:rPr lang="en-GB" sz="160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+1</a:t>
                      </a: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 ≤ 12 weeks</a:t>
                      </a:r>
                      <a:r>
                        <a:rPr lang="en-GB" sz="160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+0 </a:t>
                      </a:r>
                      <a:r>
                        <a:rPr lang="en-GB" sz="1600" dirty="0"/>
                        <a:t>LNG-IUS: No difference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240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12 weeks</a:t>
                      </a:r>
                      <a:r>
                        <a:rPr lang="en-GB" sz="160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+1 </a:t>
                      </a: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≤ 20 weeks</a:t>
                      </a:r>
                      <a:r>
                        <a:rPr lang="en-GB" sz="160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+0 </a:t>
                      </a:r>
                      <a:r>
                        <a:rPr lang="en-GB" sz="1600" dirty="0"/>
                        <a:t>LNG-IUS: No difference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01445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EBF28-2ED2-4AFF-8820-EA086E201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FAEEFE-379A-4E4D-9310-A1E5C61191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Evidence showed that compared with delayed insertion, early or immediate insertion of an IUD provided either higher rates or no clinically important difference in uptake and continued use.</a:t>
            </a:r>
          </a:p>
          <a:p>
            <a:r>
              <a:rPr lang="en-GB" dirty="0"/>
              <a:t>Evidence was unclear in differences in rates of:</a:t>
            </a:r>
          </a:p>
          <a:p>
            <a:pPr marL="576263" indent="-342900">
              <a:buFont typeface="Arial" panose="020B0604020202020204" pitchFamily="34" charset="0"/>
              <a:buChar char="•"/>
            </a:pPr>
            <a:r>
              <a:rPr lang="en-GB" dirty="0"/>
              <a:t>Uterine perforation</a:t>
            </a:r>
          </a:p>
          <a:p>
            <a:pPr marL="576263" indent="-342900">
              <a:buFont typeface="Arial" panose="020B0604020202020204" pitchFamily="34" charset="0"/>
              <a:buChar char="•"/>
            </a:pPr>
            <a:r>
              <a:rPr lang="en-GB" dirty="0"/>
              <a:t>Infection within 1 month</a:t>
            </a:r>
          </a:p>
          <a:p>
            <a:pPr marL="576263" indent="-342900">
              <a:buFont typeface="Arial" panose="020B0604020202020204" pitchFamily="34" charset="0"/>
              <a:buChar char="•"/>
            </a:pPr>
            <a:r>
              <a:rPr lang="en-GB" dirty="0"/>
              <a:t>Subsequent unintended pregnancy within 1 year</a:t>
            </a:r>
          </a:p>
        </p:txBody>
      </p:sp>
    </p:spTree>
    <p:extLst>
      <p:ext uri="{BB962C8B-B14F-4D97-AF65-F5344CB8AC3E}">
        <p14:creationId xmlns:p14="http://schemas.microsoft.com/office/powerpoint/2010/main" val="1355098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7BBE1-397F-431A-99C0-0A2457AB88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The views expressed in this presentation are those of the authors and not necessarily those of NICE</a:t>
            </a:r>
            <a:br>
              <a:rPr lang="en-GB" dirty="0"/>
            </a:br>
            <a:br>
              <a:rPr lang="en-GB" dirty="0"/>
            </a:br>
            <a:r>
              <a:rPr lang="en-GB" dirty="0"/>
              <a:t>Guideline is available from:</a:t>
            </a:r>
            <a:br>
              <a:rPr lang="en-GB" dirty="0"/>
            </a:br>
            <a:r>
              <a:rPr lang="en-GB" dirty="0">
                <a:hlinkClick r:id="rId2"/>
              </a:rPr>
              <a:t>https://www.nice.org.uk/guidance/NG140</a:t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16193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EBF28-2ED2-4AFF-8820-EA086E201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FAEEFE-379A-4E4D-9310-A1E5C61191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Women who choose intrauterine methods of contraception are offered this:</a:t>
            </a:r>
          </a:p>
          <a:p>
            <a:pPr marL="576263" indent="-342900">
              <a:buFont typeface="Arial" panose="020B0604020202020204" pitchFamily="34" charset="0"/>
              <a:buChar char="•"/>
            </a:pPr>
            <a:r>
              <a:rPr lang="en-GB" dirty="0"/>
              <a:t>At the same time as surgical abortion</a:t>
            </a:r>
          </a:p>
          <a:p>
            <a:pPr marL="576263" indent="-342900">
              <a:buFont typeface="Arial" panose="020B0604020202020204" pitchFamily="34" charset="0"/>
              <a:buChar char="•"/>
            </a:pPr>
            <a:r>
              <a:rPr lang="en-GB" dirty="0"/>
              <a:t>As soon as possible after expulsion of the pregnancy (for medical abortions)</a:t>
            </a:r>
          </a:p>
        </p:txBody>
      </p:sp>
    </p:spTree>
    <p:extLst>
      <p:ext uri="{BB962C8B-B14F-4D97-AF65-F5344CB8AC3E}">
        <p14:creationId xmlns:p14="http://schemas.microsoft.com/office/powerpoint/2010/main" val="42494054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12110"/>
            <a:ext cx="7886700" cy="3592788"/>
          </a:xfrm>
        </p:spPr>
        <p:txBody>
          <a:bodyPr/>
          <a:lstStyle/>
          <a:p>
            <a:r>
              <a:rPr lang="en-GB" dirty="0"/>
              <a:t>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28650" y="2487561"/>
            <a:ext cx="7886700" cy="3018503"/>
          </a:xfrm>
        </p:spPr>
        <p:txBody>
          <a:bodyPr>
            <a:normAutofit/>
          </a:bodyPr>
          <a:lstStyle/>
          <a:p>
            <a:r>
              <a:rPr lang="en-GB" dirty="0"/>
              <a:t>3. For women who are having medical abortion and plan to use a progestogen-only contraceptive implant or depo injection, does administration of the contraception at the same time as mifepristone influence the efficacy of the termination?</a:t>
            </a:r>
            <a:br>
              <a:rPr lang="en-GB" dirty="0"/>
            </a:b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49903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EBF28-2ED2-4AFF-8820-EA086E201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FAEEFE-379A-4E4D-9310-A1E5C61191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Immediate implant or Depo provides an improvement in client satisfaction </a:t>
            </a:r>
          </a:p>
          <a:p>
            <a:r>
              <a:rPr lang="en-GB" dirty="0"/>
              <a:t>Immediate implant insertion provides a clinically important reduction in the rates of subsequent unintended pregnancy</a:t>
            </a:r>
          </a:p>
          <a:p>
            <a:endParaRPr lang="en-GB" dirty="0"/>
          </a:p>
          <a:p>
            <a:r>
              <a:rPr lang="en-GB" dirty="0"/>
              <a:t>Evidence was unclear in differences in rates of:</a:t>
            </a:r>
          </a:p>
          <a:p>
            <a:pPr marL="576263" indent="-342900">
              <a:buFont typeface="Arial" panose="020B0604020202020204" pitchFamily="34" charset="0"/>
              <a:buChar char="•"/>
            </a:pPr>
            <a:r>
              <a:rPr lang="en-GB" dirty="0"/>
              <a:t>Incomplete abortion</a:t>
            </a:r>
          </a:p>
          <a:p>
            <a:pPr marL="576263" indent="-342900">
              <a:buFont typeface="Arial" panose="020B0604020202020204" pitchFamily="34" charset="0"/>
              <a:buChar char="•"/>
            </a:pPr>
            <a:r>
              <a:rPr lang="en-GB" dirty="0"/>
              <a:t>Complete abortion</a:t>
            </a:r>
          </a:p>
          <a:p>
            <a:pPr marL="576263" indent="-342900">
              <a:buFont typeface="Arial" panose="020B0604020202020204" pitchFamily="34" charset="0"/>
              <a:buChar char="•"/>
            </a:pPr>
            <a:r>
              <a:rPr lang="en-GB" dirty="0"/>
              <a:t>Subsequent unintended pregnancy</a:t>
            </a:r>
          </a:p>
        </p:txBody>
      </p:sp>
    </p:spTree>
    <p:extLst>
      <p:ext uri="{BB962C8B-B14F-4D97-AF65-F5344CB8AC3E}">
        <p14:creationId xmlns:p14="http://schemas.microsoft.com/office/powerpoint/2010/main" val="6905428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EBF28-2ED2-4AFF-8820-EA086E201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FAEEFE-379A-4E4D-9310-A1E5C61191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Depo</a:t>
            </a:r>
          </a:p>
          <a:p>
            <a:pPr marL="576263" indent="-342900">
              <a:buFont typeface="Arial" panose="020B0604020202020204" pitchFamily="34" charset="0"/>
              <a:buChar char="•"/>
            </a:pPr>
            <a:r>
              <a:rPr lang="en-US" dirty="0"/>
              <a:t>Consider providing it at the same appointment when they take the mifepristone</a:t>
            </a:r>
          </a:p>
          <a:p>
            <a:pPr marL="576263" indent="-342900">
              <a:buFont typeface="Arial" panose="020B0604020202020204" pitchFamily="34" charset="0"/>
              <a:buChar char="•"/>
            </a:pPr>
            <a:r>
              <a:rPr lang="en-US" dirty="0"/>
              <a:t>Explain that having the depo injection at this stage may increase the risk of ongoing pregnancy although the risk is low</a:t>
            </a:r>
          </a:p>
          <a:p>
            <a:r>
              <a:rPr lang="en-US" dirty="0"/>
              <a:t>Implant</a:t>
            </a:r>
          </a:p>
          <a:p>
            <a:pPr marL="576263" indent="-342900">
              <a:buFont typeface="Arial" panose="020B0604020202020204" pitchFamily="34" charset="0"/>
              <a:buChar char="•"/>
            </a:pPr>
            <a:r>
              <a:rPr lang="en-US" dirty="0"/>
              <a:t>Offer it the day they take mifepristone</a:t>
            </a:r>
          </a:p>
          <a:p>
            <a:pPr marL="576263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37254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FFB7E-C685-4F98-B50B-5F961EFB2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760" y="4353560"/>
            <a:ext cx="7660639" cy="951612"/>
          </a:xfrm>
        </p:spPr>
        <p:txBody>
          <a:bodyPr>
            <a:normAutofit fontScale="90000"/>
          </a:bodyPr>
          <a:lstStyle/>
          <a:p>
            <a:r>
              <a:rPr lang="en-GB" dirty="0"/>
              <a:t>Thank you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r>
              <a:rPr lang="en-US" dirty="0"/>
              <a:t>With thanks to Mia Schmidt-Hansen </a:t>
            </a:r>
            <a:r>
              <a:rPr lang="en-US" dirty="0">
                <a:hlinkClick r:id="rId2"/>
              </a:rPr>
              <a:t>MSchmidtHansen@rcog.org.uk</a:t>
            </a:r>
            <a:br>
              <a:rPr lang="en-US" dirty="0"/>
            </a:br>
            <a:br>
              <a:rPr lang="en-US" dirty="0"/>
            </a:br>
            <a:r>
              <a:rPr lang="en-US" dirty="0"/>
              <a:t>and Laura O’Shea </a:t>
            </a:r>
            <a:r>
              <a:rPr lang="en-US" dirty="0">
                <a:hlinkClick r:id="rId3"/>
              </a:rPr>
              <a:t>LOShea@rcog.org.uk</a:t>
            </a:r>
            <a:br>
              <a:rPr lang="en-US" dirty="0"/>
            </a:br>
            <a:r>
              <a:rPr lang="en-US" dirty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5302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12110"/>
            <a:ext cx="7886700" cy="3592788"/>
          </a:xfrm>
        </p:spPr>
        <p:txBody>
          <a:bodyPr/>
          <a:lstStyle/>
          <a:p>
            <a:r>
              <a:rPr lang="en-GB" dirty="0"/>
              <a:t>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28650" y="2259106"/>
            <a:ext cx="7886700" cy="1662654"/>
          </a:xfrm>
        </p:spPr>
        <p:txBody>
          <a:bodyPr>
            <a:normAutofit/>
          </a:bodyPr>
          <a:lstStyle/>
          <a:p>
            <a:r>
              <a:rPr lang="en-GB" dirty="0"/>
              <a:t>1. What strategies are effective at facilitating access to contraception after abortion?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97503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6834" y="179865"/>
            <a:ext cx="6497080" cy="951612"/>
          </a:xfrm>
        </p:spPr>
        <p:txBody>
          <a:bodyPr/>
          <a:lstStyle/>
          <a:p>
            <a:r>
              <a:rPr lang="en-GB" dirty="0"/>
              <a:t>Summary of Protocol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3036467"/>
              </p:ext>
            </p:extLst>
          </p:nvPr>
        </p:nvGraphicFramePr>
        <p:xfrm>
          <a:off x="680409" y="1446422"/>
          <a:ext cx="7886700" cy="4211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04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562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200" dirty="0"/>
                        <a:t>Population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ToP</a:t>
                      </a:r>
                      <a:r>
                        <a:rPr lang="en-GB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services in OECD countries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b="1" dirty="0"/>
                        <a:t>Intervention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ToP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provider has necessary knowledge and skills to provide contraception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Immediate provision of contraception by </a:t>
                      </a:r>
                      <a:r>
                        <a:rPr lang="en-GB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ToP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provider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Full range of contraception options are available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ToP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provider has funding to provide contraception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b="1" dirty="0"/>
                        <a:t>Comparison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ToP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provider has necessary knowledge and skills to provide contraception </a:t>
                      </a:r>
                      <a:r>
                        <a:rPr lang="en-GB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vs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ToP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provider not skilled in contraception provision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Contraception provided by </a:t>
                      </a:r>
                      <a:r>
                        <a:rPr lang="en-GB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ToP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provider at the time of the termination or when the termination is determined to be complete </a:t>
                      </a:r>
                      <a:r>
                        <a:rPr lang="en-GB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vs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contraception provided by </a:t>
                      </a:r>
                      <a:r>
                        <a:rPr lang="en-GB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ToP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provider at a later date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Contraception provided by </a:t>
                      </a:r>
                      <a:r>
                        <a:rPr lang="en-GB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ToP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provider at the time of the termination or when the termination is determined to be complete </a:t>
                      </a:r>
                      <a:r>
                        <a:rPr lang="en-GB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vs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contraception provided by non-</a:t>
                      </a:r>
                      <a:r>
                        <a:rPr lang="en-GB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ToP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provider at a later date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Full range of contraceptive methods is available </a:t>
                      </a:r>
                      <a:r>
                        <a:rPr lang="en-GB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vs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subset of contraceptive methods is available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ToP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provider has funding to provide contraception </a:t>
                      </a:r>
                      <a:r>
                        <a:rPr lang="en-GB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vs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ToP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provider has no specific funding for contraception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b="1" dirty="0"/>
                        <a:t>Critical Outcomes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Receipt of chosen method of contraception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Subsequent termination of pregnancy within 12 months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Continuation of contraception within 12 months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b="1" dirty="0"/>
                        <a:t>Important Outcomes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Patient satisfaction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Number who receive LARC rather than any contraception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Proportion who received contraception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8490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0931" y="163389"/>
            <a:ext cx="6612410" cy="951612"/>
          </a:xfrm>
        </p:spPr>
        <p:txBody>
          <a:bodyPr/>
          <a:lstStyle/>
          <a:p>
            <a:r>
              <a:rPr lang="en-GB" dirty="0"/>
              <a:t>Research results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r="45151"/>
          <a:stretch/>
        </p:blipFill>
        <p:spPr>
          <a:xfrm>
            <a:off x="1786560" y="2142439"/>
            <a:ext cx="4976549" cy="3280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332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9169" y="179865"/>
            <a:ext cx="6571220" cy="951612"/>
          </a:xfrm>
        </p:spPr>
        <p:txBody>
          <a:bodyPr>
            <a:noAutofit/>
          </a:bodyPr>
          <a:lstStyle/>
          <a:p>
            <a:r>
              <a:rPr lang="en-GB" sz="2000" i="1" dirty="0">
                <a:solidFill>
                  <a:srgbClr val="8EB8C9"/>
                </a:solidFill>
              </a:rPr>
              <a:t>Summary: </a:t>
            </a:r>
            <a:r>
              <a:rPr lang="en-GB" sz="2000" i="1" dirty="0" err="1"/>
              <a:t>ToP</a:t>
            </a:r>
            <a:r>
              <a:rPr lang="en-GB" sz="2000" i="1" dirty="0"/>
              <a:t> provider has necessary knowledge and skills to provide contraception </a:t>
            </a:r>
            <a:r>
              <a:rPr lang="en-GB" sz="2000" i="1" dirty="0" err="1"/>
              <a:t>vs</a:t>
            </a:r>
            <a:r>
              <a:rPr lang="en-GB" sz="2000" i="1" dirty="0"/>
              <a:t> </a:t>
            </a:r>
            <a:r>
              <a:rPr lang="en-GB" sz="2000" i="1" dirty="0" err="1"/>
              <a:t>ToP</a:t>
            </a:r>
            <a:r>
              <a:rPr lang="en-GB" sz="2000" i="1" dirty="0"/>
              <a:t> provider not skilled in contraception provision</a:t>
            </a:r>
            <a:endParaRPr lang="en-GB" sz="2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3192794"/>
              </p:ext>
            </p:extLst>
          </p:nvPr>
        </p:nvGraphicFramePr>
        <p:xfrm>
          <a:off x="634804" y="2385647"/>
          <a:ext cx="7886703" cy="15099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28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938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2224">
                <a:tc>
                  <a:txBody>
                    <a:bodyPr/>
                    <a:lstStyle/>
                    <a:p>
                      <a:r>
                        <a:rPr lang="en-GB" sz="1400" dirty="0"/>
                        <a:t>Outcome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Favours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0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Number who receive LARC rather than any contraception: RCT evidence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No difference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1689">
                <a:tc>
                  <a:txBody>
                    <a:bodyPr/>
                    <a:lstStyle/>
                    <a:p>
                      <a:r>
                        <a:rPr lang="en-GB" sz="1400" dirty="0"/>
                        <a:t>Number</a:t>
                      </a:r>
                      <a:r>
                        <a:rPr lang="en-GB" sz="1400" baseline="0" dirty="0"/>
                        <a:t> who receive LARC rather than any contraception: Non-RCT evidence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rgbClr val="00B050"/>
                          </a:solidFill>
                        </a:rPr>
                        <a:t>Favours skilled providers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22099">
                <a:tc>
                  <a:txBody>
                    <a:bodyPr/>
                    <a:lstStyle/>
                    <a:p>
                      <a:r>
                        <a:rPr lang="en-GB" sz="1400" dirty="0"/>
                        <a:t>Proportion</a:t>
                      </a:r>
                      <a:r>
                        <a:rPr lang="en-GB" sz="1400" baseline="0" dirty="0"/>
                        <a:t> who received contraception (non-RCT)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No difference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7685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9169" y="179865"/>
            <a:ext cx="6571220" cy="951612"/>
          </a:xfrm>
        </p:spPr>
        <p:txBody>
          <a:bodyPr>
            <a:noAutofit/>
          </a:bodyPr>
          <a:lstStyle/>
          <a:p>
            <a:r>
              <a:rPr lang="en-GB" sz="1800" i="1" dirty="0">
                <a:solidFill>
                  <a:srgbClr val="8EB8C9"/>
                </a:solidFill>
              </a:rPr>
              <a:t>Summary: </a:t>
            </a:r>
            <a:r>
              <a:rPr lang="en-GB" sz="1800" i="1" dirty="0"/>
              <a:t>Contraception provided by </a:t>
            </a:r>
            <a:r>
              <a:rPr lang="en-GB" sz="1800" i="1" dirty="0" err="1"/>
              <a:t>ToP</a:t>
            </a:r>
            <a:r>
              <a:rPr lang="en-GB" sz="1800" i="1" dirty="0"/>
              <a:t> provider at the time of the termination or when the termination is determined to be complete </a:t>
            </a:r>
            <a:r>
              <a:rPr lang="en-GB" sz="1800" i="1" dirty="0" err="1"/>
              <a:t>vs</a:t>
            </a:r>
            <a:r>
              <a:rPr lang="en-GB" sz="1800" i="1" dirty="0"/>
              <a:t> contraception provided by </a:t>
            </a:r>
            <a:r>
              <a:rPr lang="en-GB" sz="1800" i="1" dirty="0" err="1"/>
              <a:t>ToP</a:t>
            </a:r>
            <a:r>
              <a:rPr lang="en-GB" sz="1800" i="1" dirty="0"/>
              <a:t> provider at a later date</a:t>
            </a:r>
            <a:endParaRPr lang="en-GB" sz="1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466068"/>
              </p:ext>
            </p:extLst>
          </p:nvPr>
        </p:nvGraphicFramePr>
        <p:xfrm>
          <a:off x="654260" y="1500429"/>
          <a:ext cx="7886703" cy="38536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941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25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4630">
                <a:tc>
                  <a:txBody>
                    <a:bodyPr/>
                    <a:lstStyle/>
                    <a:p>
                      <a:r>
                        <a:rPr lang="en-GB" sz="1100" dirty="0"/>
                        <a:t>Outcome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Favours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4630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Receipt of</a:t>
                      </a:r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 chosen method of contraception – IUD after </a:t>
                      </a:r>
                      <a:r>
                        <a:rPr lang="en-GB" sz="1100" baseline="0" dirty="0" err="1">
                          <a:solidFill>
                            <a:schemeClr val="tx1"/>
                          </a:solidFill>
                        </a:rPr>
                        <a:t>mToP</a:t>
                      </a:r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: RCT evidence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No difference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4630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Receipt of chosen</a:t>
                      </a:r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 method of contraception – IUD after </a:t>
                      </a:r>
                      <a:r>
                        <a:rPr lang="en-GB" sz="1100" baseline="0" dirty="0" err="1">
                          <a:solidFill>
                            <a:schemeClr val="tx1"/>
                          </a:solidFill>
                        </a:rPr>
                        <a:t>sToP</a:t>
                      </a:r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: RCT evidence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Favours immediate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46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Receipt of chosen</a:t>
                      </a:r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 method of contraception – IUD after </a:t>
                      </a:r>
                      <a:r>
                        <a:rPr lang="en-GB" sz="1100" baseline="0" dirty="0" err="1">
                          <a:solidFill>
                            <a:schemeClr val="tx1"/>
                          </a:solidFill>
                        </a:rPr>
                        <a:t>sToP</a:t>
                      </a:r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: Non-RCT evidence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Favours immediate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292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Receipt of</a:t>
                      </a:r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 chosen method of contraception – implant after </a:t>
                      </a:r>
                      <a:r>
                        <a:rPr lang="en-GB" sz="1100" baseline="0" dirty="0" err="1">
                          <a:solidFill>
                            <a:schemeClr val="tx1"/>
                          </a:solidFill>
                        </a:rPr>
                        <a:t>mToP</a:t>
                      </a:r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: RCT evidence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Unclear due to heterogeneity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46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Receipt of</a:t>
                      </a:r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 chosen method of contraception – implant after mToP: Non-RCT evidence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00B050"/>
                          </a:solidFill>
                        </a:rPr>
                        <a:t>Favours immediate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292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Receipt of</a:t>
                      </a:r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 chosen method of contraception – implant after </a:t>
                      </a:r>
                      <a:r>
                        <a:rPr lang="en-GB" sz="1100" baseline="0" dirty="0" err="1">
                          <a:solidFill>
                            <a:schemeClr val="tx1"/>
                          </a:solidFill>
                        </a:rPr>
                        <a:t>sToP</a:t>
                      </a:r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: RCT evidence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00B050"/>
                          </a:solidFill>
                        </a:rPr>
                        <a:t>Favours</a:t>
                      </a:r>
                      <a:r>
                        <a:rPr lang="en-GB" sz="1100" baseline="0" dirty="0">
                          <a:solidFill>
                            <a:srgbClr val="00B050"/>
                          </a:solidFill>
                        </a:rPr>
                        <a:t> immediate</a:t>
                      </a:r>
                      <a:endParaRPr lang="en-GB" sz="11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4630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Receipt of</a:t>
                      </a:r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 chosen method of contraception – DMPA after </a:t>
                      </a:r>
                      <a:r>
                        <a:rPr lang="en-GB" sz="1100" baseline="0" dirty="0" err="1">
                          <a:solidFill>
                            <a:schemeClr val="tx1"/>
                          </a:solidFill>
                        </a:rPr>
                        <a:t>mToP</a:t>
                      </a:r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: RCT evidence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No difference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05588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9169" y="179865"/>
            <a:ext cx="6571220" cy="951612"/>
          </a:xfrm>
        </p:spPr>
        <p:txBody>
          <a:bodyPr>
            <a:noAutofit/>
          </a:bodyPr>
          <a:lstStyle/>
          <a:p>
            <a:r>
              <a:rPr lang="en-GB" sz="1800" i="1" dirty="0">
                <a:solidFill>
                  <a:srgbClr val="8EB8C9"/>
                </a:solidFill>
              </a:rPr>
              <a:t>Summary: </a:t>
            </a:r>
            <a:r>
              <a:rPr lang="en-GB" sz="1800" i="1" dirty="0"/>
              <a:t>Contraception provided by </a:t>
            </a:r>
            <a:r>
              <a:rPr lang="en-GB" sz="1800" i="1" dirty="0" err="1"/>
              <a:t>ToP</a:t>
            </a:r>
            <a:r>
              <a:rPr lang="en-GB" sz="1800" i="1" dirty="0"/>
              <a:t> provider at the time of the termination or when the termination is determined to be complete </a:t>
            </a:r>
            <a:r>
              <a:rPr lang="en-GB" sz="1800" i="1" dirty="0" err="1"/>
              <a:t>vs</a:t>
            </a:r>
            <a:r>
              <a:rPr lang="en-GB" sz="1800" i="1" dirty="0"/>
              <a:t> contraception provided by </a:t>
            </a:r>
            <a:r>
              <a:rPr lang="en-GB" sz="1800" i="1" dirty="0" err="1"/>
              <a:t>ToP</a:t>
            </a:r>
            <a:r>
              <a:rPr lang="en-GB" sz="1800" i="1" dirty="0"/>
              <a:t> provider at a later date</a:t>
            </a:r>
            <a:endParaRPr lang="en-GB" sz="1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3129727"/>
              </p:ext>
            </p:extLst>
          </p:nvPr>
        </p:nvGraphicFramePr>
        <p:xfrm>
          <a:off x="654260" y="1500429"/>
          <a:ext cx="7886703" cy="31437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941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25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56707">
                <a:tc>
                  <a:txBody>
                    <a:bodyPr/>
                    <a:lstStyle/>
                    <a:p>
                      <a:r>
                        <a:rPr lang="en-GB" sz="1100" dirty="0"/>
                        <a:t>Outcome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Favours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6707">
                <a:tc>
                  <a:txBody>
                    <a:bodyPr/>
                    <a:lstStyle/>
                    <a:p>
                      <a:r>
                        <a:rPr lang="en-GB" sz="11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Subsequent termination of pregnancy within 12 months (RCT)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rgbClr val="00B050"/>
                          </a:solidFill>
                        </a:rPr>
                        <a:t>Favours</a:t>
                      </a:r>
                      <a:r>
                        <a:rPr lang="en-GB" sz="1100" baseline="0" dirty="0">
                          <a:solidFill>
                            <a:srgbClr val="00B050"/>
                          </a:solidFill>
                        </a:rPr>
                        <a:t> immediate</a:t>
                      </a:r>
                      <a:endParaRPr lang="en-GB" sz="11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56707">
                <a:tc>
                  <a:txBody>
                    <a:bodyPr/>
                    <a:lstStyle/>
                    <a:p>
                      <a:r>
                        <a:rPr lang="en-GB" sz="11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Continuation of contraception within 12 months – after </a:t>
                      </a:r>
                      <a:r>
                        <a:rPr lang="en-GB" sz="11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mToP</a:t>
                      </a:r>
                      <a:r>
                        <a:rPr lang="en-GB" sz="11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(RCT)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No difference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9169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Continuation of contraception within 12 months – after </a:t>
                      </a:r>
                      <a:r>
                        <a:rPr lang="en-GB" sz="11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sToP</a:t>
                      </a:r>
                      <a:r>
                        <a:rPr lang="en-GB" sz="11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RCT evidence</a:t>
                      </a:r>
                    </a:p>
                    <a:p>
                      <a:endParaRPr lang="en-GB" sz="1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00B050"/>
                          </a:solidFill>
                        </a:rPr>
                        <a:t>3/4 studies favour immediate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5670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Continuation of contraception within 12 months – after </a:t>
                      </a:r>
                      <a:r>
                        <a:rPr lang="en-GB" sz="11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sToP</a:t>
                      </a:r>
                      <a:r>
                        <a:rPr lang="en-GB" sz="11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Non-RCT evidence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rgbClr val="00B050"/>
                          </a:solidFill>
                        </a:rPr>
                        <a:t>Favours</a:t>
                      </a:r>
                      <a:r>
                        <a:rPr lang="en-GB" sz="1100" baseline="0" dirty="0">
                          <a:solidFill>
                            <a:srgbClr val="00B050"/>
                          </a:solidFill>
                        </a:rPr>
                        <a:t> immediate</a:t>
                      </a:r>
                      <a:endParaRPr lang="en-GB" sz="11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29617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9169" y="179865"/>
            <a:ext cx="6571220" cy="951612"/>
          </a:xfrm>
        </p:spPr>
        <p:txBody>
          <a:bodyPr>
            <a:noAutofit/>
          </a:bodyPr>
          <a:lstStyle/>
          <a:p>
            <a:r>
              <a:rPr lang="en-GB" sz="1800" i="1" dirty="0">
                <a:solidFill>
                  <a:srgbClr val="8EB8C9"/>
                </a:solidFill>
              </a:rPr>
              <a:t>Summary: </a:t>
            </a:r>
            <a:r>
              <a:rPr lang="en-GB" sz="1800" i="1" dirty="0"/>
              <a:t>Contraception provided by </a:t>
            </a:r>
            <a:r>
              <a:rPr lang="en-GB" sz="1800" i="1" dirty="0" err="1"/>
              <a:t>ToP</a:t>
            </a:r>
            <a:r>
              <a:rPr lang="en-GB" sz="1800" i="1" dirty="0"/>
              <a:t> provider at the time of the termination or when the termination is determined to be complete </a:t>
            </a:r>
            <a:r>
              <a:rPr lang="en-GB" sz="1800" i="1" dirty="0" err="1"/>
              <a:t>vs</a:t>
            </a:r>
            <a:r>
              <a:rPr lang="en-GB" sz="1800" i="1" dirty="0"/>
              <a:t> contraception provided by </a:t>
            </a:r>
            <a:r>
              <a:rPr lang="en-GB" sz="1800" i="1" dirty="0" err="1"/>
              <a:t>ToP</a:t>
            </a:r>
            <a:r>
              <a:rPr lang="en-GB" sz="1800" i="1" dirty="0"/>
              <a:t> provider at a later date</a:t>
            </a:r>
            <a:endParaRPr lang="en-GB" sz="1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4166831"/>
              </p:ext>
            </p:extLst>
          </p:nvPr>
        </p:nvGraphicFramePr>
        <p:xfrm>
          <a:off x="654260" y="1500429"/>
          <a:ext cx="7886703" cy="35408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941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25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5829">
                <a:tc>
                  <a:txBody>
                    <a:bodyPr/>
                    <a:lstStyle/>
                    <a:p>
                      <a:r>
                        <a:rPr lang="en-GB" sz="1100" dirty="0"/>
                        <a:t>Outcome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Favours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58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Patient satisfaction – preferred allocated time of insertion (RCT)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rgbClr val="00B050"/>
                          </a:solidFill>
                        </a:rPr>
                        <a:t>Favours</a:t>
                      </a:r>
                      <a:r>
                        <a:rPr lang="en-GB" sz="1100" baseline="0" dirty="0">
                          <a:solidFill>
                            <a:srgbClr val="00B050"/>
                          </a:solidFill>
                        </a:rPr>
                        <a:t> immediate</a:t>
                      </a:r>
                      <a:endParaRPr lang="en-GB" sz="11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058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Patient satisfaction – with group assignment at enrolment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rgbClr val="00B050"/>
                          </a:solidFill>
                        </a:rPr>
                        <a:t>Favours</a:t>
                      </a:r>
                      <a:r>
                        <a:rPr lang="en-GB" sz="1100" baseline="0" dirty="0">
                          <a:solidFill>
                            <a:srgbClr val="00B050"/>
                          </a:solidFill>
                        </a:rPr>
                        <a:t> immediate</a:t>
                      </a:r>
                      <a:endParaRPr lang="en-GB" sz="11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058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Patient satisfaction – with group after termination complete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rgbClr val="00B050"/>
                          </a:solidFill>
                        </a:rPr>
                        <a:t>Favours</a:t>
                      </a:r>
                      <a:r>
                        <a:rPr lang="en-GB" sz="1100" baseline="0" dirty="0">
                          <a:solidFill>
                            <a:srgbClr val="00B050"/>
                          </a:solidFill>
                        </a:rPr>
                        <a:t> immediate</a:t>
                      </a:r>
                      <a:endParaRPr lang="en-GB" sz="11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5058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Patient satisfaction – with implant at 6 months follow-up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No difference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5058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Number who receive LARC rather than any contraception (RCT)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No difference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505829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Proportion</a:t>
                      </a:r>
                      <a:r>
                        <a:rPr lang="en-GB" sz="1100" baseline="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 who received contraception</a:t>
                      </a:r>
                      <a:endParaRPr lang="en-GB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NO EVIDENCE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85491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COG NGA">
      <a:dk1>
        <a:srgbClr val="333333"/>
      </a:dk1>
      <a:lt1>
        <a:sysClr val="window" lastClr="FFFFFF"/>
      </a:lt1>
      <a:dk2>
        <a:srgbClr val="4D4D4D"/>
      </a:dk2>
      <a:lt2>
        <a:srgbClr val="E7E6E6"/>
      </a:lt2>
      <a:accent1>
        <a:srgbClr val="8EB8C9"/>
      </a:accent1>
      <a:accent2>
        <a:srgbClr val="FFCE00"/>
      </a:accent2>
      <a:accent3>
        <a:srgbClr val="5B9BD5"/>
      </a:accent3>
      <a:accent4>
        <a:srgbClr val="FFC000"/>
      </a:accent4>
      <a:accent5>
        <a:srgbClr val="FFC000"/>
      </a:accent5>
      <a:accent6>
        <a:srgbClr val="5B9BD5"/>
      </a:accent6>
      <a:hlink>
        <a:srgbClr val="5B9BD5"/>
      </a:hlink>
      <a:folHlink>
        <a:srgbClr val="44546A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COG NGA.potx" id="{0C61DC81-9145-4263-819E-55F2D15AB445}" vid="{4553F4C2-27BE-4174-8E5E-5BA11B859EA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79A06047688844A0B7DB9282232EA1" ma:contentTypeVersion="9" ma:contentTypeDescription="Create a new document." ma:contentTypeScope="" ma:versionID="b7d83e3641352e5dc306be8a0ac0d88b">
  <xsd:schema xmlns:xsd="http://www.w3.org/2001/XMLSchema" xmlns:xs="http://www.w3.org/2001/XMLSchema" xmlns:p="http://schemas.microsoft.com/office/2006/metadata/properties" xmlns:ns2="d9993663-5705-4d25-a4ee-eec0a4acabe5" xmlns:ns3="c9f032c1-e223-4c38-ab65-db5049232575" targetNamespace="http://schemas.microsoft.com/office/2006/metadata/properties" ma:root="true" ma:fieldsID="03a496aca23a6684bf3108dcfce3e04b" ns2:_="" ns3:_="">
    <xsd:import namespace="d9993663-5705-4d25-a4ee-eec0a4acabe5"/>
    <xsd:import namespace="c9f032c1-e223-4c38-ab65-db504923257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993663-5705-4d25-a4ee-eec0a4acab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f032c1-e223-4c38-ab65-db5049232575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7AC0104-D143-4A3D-BD53-46742EFC092C}"/>
</file>

<file path=customXml/itemProps2.xml><?xml version="1.0" encoding="utf-8"?>
<ds:datastoreItem xmlns:ds="http://schemas.openxmlformats.org/officeDocument/2006/customXml" ds:itemID="{52048103-6D0C-49AC-915D-54F26B280EF0}"/>
</file>

<file path=customXml/itemProps3.xml><?xml version="1.0" encoding="utf-8"?>
<ds:datastoreItem xmlns:ds="http://schemas.openxmlformats.org/officeDocument/2006/customXml" ds:itemID="{C111A20B-D600-4B55-BEF6-B382FE7C74E7}"/>
</file>

<file path=docProps/app.xml><?xml version="1.0" encoding="utf-8"?>
<Properties xmlns="http://schemas.openxmlformats.org/officeDocument/2006/extended-properties" xmlns:vt="http://schemas.openxmlformats.org/officeDocument/2006/docPropsVTypes">
  <Template>NGA powerpoint template</Template>
  <TotalTime>1979</TotalTime>
  <Words>1492</Words>
  <Application>Microsoft Office PowerPoint</Application>
  <PresentationFormat>On-screen Show (4:3)</PresentationFormat>
  <Paragraphs>190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Arial</vt:lpstr>
      <vt:lpstr>Calibri</vt:lpstr>
      <vt:lpstr>Office Theme</vt:lpstr>
      <vt:lpstr>Contraception  Michael Nevill  Director of Nursing, BPAS NICE Guideline Committee Member</vt:lpstr>
      <vt:lpstr>The views expressed in this presentation are those of the authors and not necessarily those of NICE  Guideline is available from: https://www.nice.org.uk/guidance/NG140 </vt:lpstr>
      <vt:lpstr>1. What strategies are effective at facilitating access to contraception after abortion?</vt:lpstr>
      <vt:lpstr>Summary of Protocol</vt:lpstr>
      <vt:lpstr>Research results</vt:lpstr>
      <vt:lpstr>Summary: ToP provider has necessary knowledge and skills to provide contraception vs ToP provider not skilled in contraception provision</vt:lpstr>
      <vt:lpstr>Summary: Contraception provided by ToP provider at the time of the termination or when the termination is determined to be complete vs contraception provided by ToP provider at a later date</vt:lpstr>
      <vt:lpstr>Summary: Contraception provided by ToP provider at the time of the termination or when the termination is determined to be complete vs contraception provided by ToP provider at a later date</vt:lpstr>
      <vt:lpstr>Summary: Contraception provided by ToP provider at the time of the termination or when the termination is determined to be complete vs contraception provided by ToP provider at a later date</vt:lpstr>
      <vt:lpstr>Summary: Full range of contraceptive methods is available versus subset of contraceptive methods is available</vt:lpstr>
      <vt:lpstr>Making recommendations</vt:lpstr>
      <vt:lpstr>Recommendations</vt:lpstr>
      <vt:lpstr>2. For women who have had a medical abortion, how soon afterwards is it safe to insert an intrauterine contraceptive device?  </vt:lpstr>
      <vt:lpstr>Search strategy (1)</vt:lpstr>
      <vt:lpstr>Search strategy (2)</vt:lpstr>
      <vt:lpstr>PRISMA Study Flow Diagram</vt:lpstr>
      <vt:lpstr>Summary: Early/immediate vs. delayed insertion</vt:lpstr>
      <vt:lpstr>Summary: Early/immediate vs. delayed insertion</vt:lpstr>
      <vt:lpstr>Results</vt:lpstr>
      <vt:lpstr>Recommendations</vt:lpstr>
      <vt:lpstr>3. For women who are having medical abortion and plan to use a progestogen-only contraceptive implant or depo injection, does administration of the contraception at the same time as mifepristone influence the efficacy of the termination? </vt:lpstr>
      <vt:lpstr>Results</vt:lpstr>
      <vt:lpstr>Recommendations</vt:lpstr>
      <vt:lpstr>Thank you   With thanks to Mia Schmidt-Hansen MSchmidtHansen@rcog.org.uk  and Laura O’Shea LOShea@rcog.org.uk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Kelly Williams</dc:creator>
  <cp:lastModifiedBy>Patricia Lohr</cp:lastModifiedBy>
  <cp:revision>319</cp:revision>
  <cp:lastPrinted>2018-01-22T09:36:10Z</cp:lastPrinted>
  <dcterms:created xsi:type="dcterms:W3CDTF">2017-11-27T10:12:17Z</dcterms:created>
  <dcterms:modified xsi:type="dcterms:W3CDTF">2019-10-15T22:13:41Z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0x0101001679A06047688844A0B7DB9282232EA1</vt:lpwstr>
  </property>
</Properties>
</file>