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6"/>
  </p:notesMasterIdLst>
  <p:handoutMasterIdLst>
    <p:handoutMasterId r:id="rId37"/>
  </p:handoutMasterIdLst>
  <p:sldIdLst>
    <p:sldId id="346" r:id="rId5"/>
    <p:sldId id="314" r:id="rId6"/>
    <p:sldId id="361" r:id="rId7"/>
    <p:sldId id="260" r:id="rId8"/>
    <p:sldId id="262" r:id="rId9"/>
    <p:sldId id="263" r:id="rId10"/>
    <p:sldId id="369" r:id="rId11"/>
    <p:sldId id="370" r:id="rId12"/>
    <p:sldId id="371" r:id="rId13"/>
    <p:sldId id="372" r:id="rId14"/>
    <p:sldId id="373" r:id="rId15"/>
    <p:sldId id="359" r:id="rId16"/>
    <p:sldId id="360" r:id="rId17"/>
    <p:sldId id="368" r:id="rId18"/>
    <p:sldId id="348" r:id="rId19"/>
    <p:sldId id="352" r:id="rId20"/>
    <p:sldId id="353" r:id="rId21"/>
    <p:sldId id="354" r:id="rId22"/>
    <p:sldId id="362" r:id="rId23"/>
    <p:sldId id="367" r:id="rId24"/>
    <p:sldId id="376" r:id="rId25"/>
    <p:sldId id="374" r:id="rId26"/>
    <p:sldId id="375" r:id="rId27"/>
    <p:sldId id="363" r:id="rId28"/>
    <p:sldId id="356" r:id="rId29"/>
    <p:sldId id="357" r:id="rId30"/>
    <p:sldId id="358" r:id="rId31"/>
    <p:sldId id="364" r:id="rId32"/>
    <p:sldId id="365" r:id="rId33"/>
    <p:sldId id="366" r:id="rId34"/>
    <p:sldId id="273" r:id="rId35"/>
  </p:sldIdLst>
  <p:sldSz cx="9144000" cy="6858000" type="screen4x3"/>
  <p:notesSz cx="6805613" cy="9944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 snapToGrid="0"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7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DBEFB-E43D-4134-99DF-8E415178FC43}" type="datetimeFigureOut">
              <a:rPr lang="en-GB" smtClean="0"/>
              <a:t>25/11/2019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D2961-5C33-464E-8F56-144A36D4C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3198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62668-7710-4020-BBAA-527FDB5B4F3E}" type="datetimeFigureOut">
              <a:rPr lang="en-GB" smtClean="0"/>
              <a:t>25/11/2019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3537" cy="44751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1CC553-6241-4A07-91BC-C7D729D8A1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46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90E6F-400F-4348-8595-B653F66FEE55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3804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90E6F-400F-4348-8595-B653F66FEE55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380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6104" y="1960886"/>
            <a:ext cx="7909688" cy="4235293"/>
          </a:xfrm>
        </p:spPr>
        <p:txBody>
          <a:bodyPr anchor="ctr">
            <a:normAutofit/>
          </a:bodyPr>
          <a:lstStyle>
            <a:lvl1pPr marL="457200" indent="0" algn="l">
              <a:defRPr sz="40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25/11/2019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75"/>
          <a:stretch/>
        </p:blipFill>
        <p:spPr>
          <a:xfrm>
            <a:off x="628650" y="524083"/>
            <a:ext cx="2750321" cy="70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989" y="524083"/>
            <a:ext cx="2029322" cy="70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28650" y="1600886"/>
            <a:ext cx="8280000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8545792" y="1597252"/>
            <a:ext cx="362934" cy="4952351"/>
            <a:chOff x="8545792" y="1491844"/>
            <a:chExt cx="362934" cy="5044507"/>
          </a:xfrm>
        </p:grpSpPr>
        <p:sp>
          <p:nvSpPr>
            <p:cNvPr id="12" name="Rectangle 11"/>
            <p:cNvSpPr/>
            <p:nvPr userDrawn="1"/>
          </p:nvSpPr>
          <p:spPr>
            <a:xfrm>
              <a:off x="8554967" y="1491844"/>
              <a:ext cx="353759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" name="Isosceles Triangle 12"/>
            <p:cNvSpPr/>
            <p:nvPr userDrawn="1"/>
          </p:nvSpPr>
          <p:spPr>
            <a:xfrm>
              <a:off x="8545792" y="6176351"/>
              <a:ext cx="360000" cy="360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22044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728" y="1960886"/>
            <a:ext cx="7916064" cy="423529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marL="457200" indent="0"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25/11/2019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75"/>
          <a:stretch/>
        </p:blipFill>
        <p:spPr>
          <a:xfrm>
            <a:off x="628650" y="524083"/>
            <a:ext cx="2750321" cy="70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989" y="524083"/>
            <a:ext cx="2029322" cy="70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28650" y="1600886"/>
            <a:ext cx="8280000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8545792" y="1597252"/>
            <a:ext cx="362934" cy="4952351"/>
            <a:chOff x="8545792" y="1491844"/>
            <a:chExt cx="362934" cy="5044507"/>
          </a:xfrm>
        </p:grpSpPr>
        <p:sp>
          <p:nvSpPr>
            <p:cNvPr id="12" name="Rectangle 11"/>
            <p:cNvSpPr/>
            <p:nvPr userDrawn="1"/>
          </p:nvSpPr>
          <p:spPr>
            <a:xfrm>
              <a:off x="8554967" y="1491844"/>
              <a:ext cx="353759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" name="Isosceles Triangle 12"/>
            <p:cNvSpPr/>
            <p:nvPr userDrawn="1"/>
          </p:nvSpPr>
          <p:spPr>
            <a:xfrm>
              <a:off x="8545792" y="6176351"/>
              <a:ext cx="360000" cy="360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759778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951612"/>
          </a:xfrm>
        </p:spPr>
        <p:txBody>
          <a:bodyPr anchor="b">
            <a:normAutofit/>
          </a:bodyPr>
          <a:lstStyle>
            <a:lvl1pPr marL="233363" indent="0">
              <a:defRPr sz="30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4175"/>
            <a:ext cx="7886700" cy="3592788"/>
          </a:xfrm>
        </p:spPr>
        <p:txBody>
          <a:bodyPr>
            <a:normAutofit/>
          </a:bodyPr>
          <a:lstStyle>
            <a:lvl1pPr marL="457200" indent="-22383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2400">
                <a:solidFill>
                  <a:schemeClr val="tx1"/>
                </a:solidFill>
              </a:defRPr>
            </a:lvl1pPr>
            <a:lvl2pPr marL="461963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1963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1963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1963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25/11/2019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524083"/>
            <a:ext cx="1648602" cy="540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28650" y="1197006"/>
            <a:ext cx="8280000" cy="16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8743133" y="1197006"/>
            <a:ext cx="164858" cy="5046666"/>
            <a:chOff x="8743133" y="1197006"/>
            <a:chExt cx="164858" cy="5046666"/>
          </a:xfrm>
        </p:grpSpPr>
        <p:sp>
          <p:nvSpPr>
            <p:cNvPr id="10" name="Rectangle 9"/>
            <p:cNvSpPr/>
            <p:nvPr userDrawn="1"/>
          </p:nvSpPr>
          <p:spPr>
            <a:xfrm>
              <a:off x="8745991" y="1197006"/>
              <a:ext cx="162000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Isosceles Triangle 10"/>
            <p:cNvSpPr/>
            <p:nvPr userDrawn="1"/>
          </p:nvSpPr>
          <p:spPr>
            <a:xfrm>
              <a:off x="8743133" y="6081672"/>
              <a:ext cx="162000" cy="162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67354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951612"/>
          </a:xfrm>
        </p:spPr>
        <p:txBody>
          <a:bodyPr anchor="b">
            <a:normAutofit/>
          </a:bodyPr>
          <a:lstStyle>
            <a:lvl1pPr marL="233363" indent="0">
              <a:defRPr sz="30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4175"/>
            <a:ext cx="7886700" cy="3592788"/>
          </a:xfrm>
        </p:spPr>
        <p:txBody>
          <a:bodyPr>
            <a:normAutofit/>
          </a:bodyPr>
          <a:lstStyle>
            <a:lvl1pPr marL="233363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25/11/2019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524083"/>
            <a:ext cx="1648602" cy="540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28650" y="1197006"/>
            <a:ext cx="8280000" cy="16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8743133" y="1197006"/>
            <a:ext cx="164858" cy="5046666"/>
            <a:chOff x="8743133" y="1197006"/>
            <a:chExt cx="164858" cy="5046666"/>
          </a:xfrm>
        </p:grpSpPr>
        <p:sp>
          <p:nvSpPr>
            <p:cNvPr id="10" name="Rectangle 9"/>
            <p:cNvSpPr/>
            <p:nvPr userDrawn="1"/>
          </p:nvSpPr>
          <p:spPr>
            <a:xfrm>
              <a:off x="8745991" y="1197006"/>
              <a:ext cx="162000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Isosceles Triangle 10"/>
            <p:cNvSpPr/>
            <p:nvPr userDrawn="1"/>
          </p:nvSpPr>
          <p:spPr>
            <a:xfrm>
              <a:off x="8743133" y="6081672"/>
              <a:ext cx="162000" cy="162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512619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23778"/>
            <a:ext cx="7886700" cy="951612"/>
          </a:xfrm>
        </p:spPr>
        <p:txBody>
          <a:bodyPr anchor="b">
            <a:normAutofit/>
          </a:bodyPr>
          <a:lstStyle>
            <a:lvl1pPr marL="233363" indent="0">
              <a:defRPr sz="30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25/11/2019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524083"/>
            <a:ext cx="1648602" cy="540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28650" y="1197006"/>
            <a:ext cx="8280000" cy="16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8743133" y="1197006"/>
            <a:ext cx="164858" cy="5046666"/>
            <a:chOff x="8743133" y="1197006"/>
            <a:chExt cx="164858" cy="5046666"/>
          </a:xfrm>
        </p:grpSpPr>
        <p:sp>
          <p:nvSpPr>
            <p:cNvPr id="10" name="Rectangle 9"/>
            <p:cNvSpPr/>
            <p:nvPr userDrawn="1"/>
          </p:nvSpPr>
          <p:spPr>
            <a:xfrm>
              <a:off x="8745991" y="1197006"/>
              <a:ext cx="162000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Isosceles Triangle 10"/>
            <p:cNvSpPr/>
            <p:nvPr userDrawn="1"/>
          </p:nvSpPr>
          <p:spPr>
            <a:xfrm>
              <a:off x="8743133" y="6081672"/>
              <a:ext cx="162000" cy="162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628650" y="4267200"/>
            <a:ext cx="7886700" cy="1775791"/>
          </a:xfrm>
        </p:spPr>
        <p:txBody>
          <a:bodyPr>
            <a:normAutofit/>
          </a:bodyPr>
          <a:lstStyle>
            <a:lvl1pPr marL="457200" indent="-22383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1pPr>
            <a:lvl2pPr marL="457200" indent="-22383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2pPr>
            <a:lvl3pPr marL="457200" indent="-22383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3pPr>
            <a:lvl4pPr marL="0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4pPr>
            <a:lvl5pPr marL="0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628650" y="2584174"/>
            <a:ext cx="7886700" cy="1590261"/>
          </a:xfrm>
        </p:spPr>
        <p:txBody>
          <a:bodyPr>
            <a:normAutofit/>
          </a:bodyPr>
          <a:lstStyle>
            <a:lvl1pPr marL="233363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9247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/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4F54C-7401-42A7-B185-8B990062683E}" type="datetimeFigureOut">
              <a:rPr lang="en-GB" smtClean="0"/>
              <a:t>25/11/2019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075"/>
          <a:stretch/>
        </p:blipFill>
        <p:spPr>
          <a:xfrm>
            <a:off x="628650" y="524083"/>
            <a:ext cx="2750321" cy="70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989" y="524083"/>
            <a:ext cx="2029322" cy="70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28650" y="1600886"/>
            <a:ext cx="8280000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8545792" y="1597252"/>
            <a:ext cx="362934" cy="4952351"/>
            <a:chOff x="8545792" y="1491844"/>
            <a:chExt cx="362934" cy="5044507"/>
          </a:xfrm>
        </p:grpSpPr>
        <p:sp>
          <p:nvSpPr>
            <p:cNvPr id="12" name="Rectangle 11"/>
            <p:cNvSpPr/>
            <p:nvPr userDrawn="1"/>
          </p:nvSpPr>
          <p:spPr>
            <a:xfrm>
              <a:off x="8554967" y="1491844"/>
              <a:ext cx="353759" cy="504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" name="Isosceles Triangle 12"/>
            <p:cNvSpPr/>
            <p:nvPr userDrawn="1"/>
          </p:nvSpPr>
          <p:spPr>
            <a:xfrm>
              <a:off x="8545792" y="6176351"/>
              <a:ext cx="360000" cy="36000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" name="TextBox 2"/>
          <p:cNvSpPr txBox="1"/>
          <p:nvPr userDrawn="1"/>
        </p:nvSpPr>
        <p:spPr>
          <a:xfrm>
            <a:off x="1219200" y="5661692"/>
            <a:ext cx="2059859" cy="461665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en-GB" sz="2400" dirty="0"/>
              <a:t>rcog.org.uk/nga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19200" y="3974737"/>
            <a:ext cx="7296150" cy="450000"/>
          </a:xfrm>
        </p:spPr>
        <p:txBody>
          <a:bodyPr lIns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 baseline="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Surname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1219200" y="4451816"/>
            <a:ext cx="7296150" cy="450000"/>
          </a:xfrm>
        </p:spPr>
        <p:txBody>
          <a:bodyPr lIns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 baseline="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 dirty="0"/>
              <a:t>email@rcog.org.uk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4" hasCustomPrompt="1"/>
          </p:nvPr>
        </p:nvSpPr>
        <p:spPr>
          <a:xfrm>
            <a:off x="1219200" y="4915642"/>
            <a:ext cx="7296150" cy="450000"/>
          </a:xfrm>
        </p:spPr>
        <p:txBody>
          <a:bodyPr lIns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 baseline="0"/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400"/>
            </a:lvl5pPr>
          </a:lstStyle>
          <a:p>
            <a:pPr lvl="0"/>
            <a:r>
              <a:rPr lang="en-US" dirty="0"/>
              <a:t>T: 000 0000 0000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1219200" y="3229160"/>
            <a:ext cx="5143396" cy="492443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en-GB" sz="2600" b="1" dirty="0">
                <a:solidFill>
                  <a:schemeClr val="accent1"/>
                </a:solidFill>
              </a:rPr>
              <a:t>For more information please contact</a:t>
            </a:r>
          </a:p>
        </p:txBody>
      </p:sp>
    </p:spTree>
    <p:extLst>
      <p:ext uri="{BB962C8B-B14F-4D97-AF65-F5344CB8AC3E}">
        <p14:creationId xmlns:p14="http://schemas.microsoft.com/office/powerpoint/2010/main" val="2779376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42377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928729"/>
            <a:ext cx="7886700" cy="32482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4F54C-7401-42A7-B185-8B990062683E}" type="datetimeFigureOut">
              <a:rPr lang="en-GB" smtClean="0"/>
              <a:t>25/11/2019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05F5A-6363-438D-A762-6E7D12390F2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4650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4" r:id="rId2"/>
    <p:sldLayoutId id="2147483662" r:id="rId3"/>
    <p:sldLayoutId id="2147483672" r:id="rId4"/>
    <p:sldLayoutId id="2147483673" r:id="rId5"/>
    <p:sldLayoutId id="214748367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ice.org.uk/guidance/NG140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Best of the Rest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sz="2800" dirty="0"/>
              <a:t>Patricia A. Lohr</a:t>
            </a:r>
            <a:br>
              <a:rPr lang="en-GB" sz="2800" dirty="0"/>
            </a:br>
            <a:r>
              <a:rPr lang="en-GB" sz="2400" dirty="0"/>
              <a:t>Medical Director, British Pregnancy Advisory Service </a:t>
            </a:r>
            <a:br>
              <a:rPr lang="en-GB" sz="2400" dirty="0"/>
            </a:br>
            <a:r>
              <a:rPr lang="en-GB" sz="2400" dirty="0"/>
              <a:t>Treasurer, British Society of Abortion Care Providers</a:t>
            </a:r>
            <a:br>
              <a:rPr lang="en-GB" sz="2400" dirty="0"/>
            </a:br>
            <a:r>
              <a:rPr lang="en-GB" sz="2400" dirty="0"/>
              <a:t>NICE Guideline Committee Member</a:t>
            </a:r>
            <a:endParaRPr lang="en-GB" sz="3600" dirty="0"/>
          </a:p>
        </p:txBody>
      </p:sp>
      <p:sp>
        <p:nvSpPr>
          <p:cNvPr id="4" name="Rectangle 3"/>
          <p:cNvSpPr/>
          <p:nvPr/>
        </p:nvSpPr>
        <p:spPr>
          <a:xfrm>
            <a:off x="512466" y="241160"/>
            <a:ext cx="8420519" cy="11153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BPAS - British Pregnancy Advisory Serv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529" y="499277"/>
            <a:ext cx="21336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o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1641" y="227343"/>
            <a:ext cx="280987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9591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406079" y="118960"/>
            <a:ext cx="6439970" cy="951612"/>
          </a:xfrm>
        </p:spPr>
        <p:txBody>
          <a:bodyPr>
            <a:noAutofit/>
          </a:bodyPr>
          <a:lstStyle/>
          <a:p>
            <a:pPr marL="0"/>
            <a:r>
              <a:rPr lang="en-GB" sz="3200" dirty="0"/>
              <a:t>Oral vs. IV conscious sedation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7281838"/>
              </p:ext>
            </p:extLst>
          </p:nvPr>
        </p:nvGraphicFramePr>
        <p:xfrm>
          <a:off x="659472" y="1474841"/>
          <a:ext cx="78867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502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364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800" dirty="0"/>
                        <a:t>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Favours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defTabSz="457200">
                        <a:buNone/>
                      </a:pPr>
                      <a:r>
                        <a:rPr lang="en-GB" sz="1800" dirty="0"/>
                        <a:t>Satisfaction: pain control: completely/mostly acceptable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IV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defTabSz="457200">
                        <a:buNone/>
                      </a:pPr>
                      <a:r>
                        <a:rPr lang="en-GB" sz="1800" dirty="0"/>
                        <a:t>Satisfaction: pain control: somewhat acceptable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IV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Satisfaction: would choose same method again: definitely/probably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IV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Satisfaction: would choose same method again:</a:t>
                      </a:r>
                      <a:r>
                        <a:rPr lang="en-GB" sz="1800" baseline="0" dirty="0"/>
                        <a:t> </a:t>
                      </a:r>
                      <a:r>
                        <a:rPr lang="en-GB" sz="1800" dirty="0"/>
                        <a:t>probably/ definitely not </a:t>
                      </a:r>
                      <a:endParaRPr lang="en-GB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IV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Intraoperative pain: (100-point scale)</a:t>
                      </a:r>
                      <a:endParaRPr lang="en-GB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IV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Intraoperative pain: </a:t>
                      </a:r>
                      <a:r>
                        <a:rPr lang="en-GB" sz="1800" baseline="0" dirty="0"/>
                        <a:t>mild </a:t>
                      </a:r>
                      <a:endParaRPr lang="en-GB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IV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Intraoperative pain: </a:t>
                      </a:r>
                      <a:r>
                        <a:rPr lang="en-GB" sz="1800" baseline="0" dirty="0"/>
                        <a:t>severe</a:t>
                      </a:r>
                      <a:endParaRPr lang="en-GB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IV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Nausea</a:t>
                      </a:r>
                      <a:endParaRPr lang="en-GB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IV 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GB" sz="1800" dirty="0"/>
                        <a:t>atisfaction: pain control: </a:t>
                      </a: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mostly/completely</a:t>
                      </a:r>
                      <a:r>
                        <a:rPr lang="en-GB" sz="1800" dirty="0"/>
                        <a:t> unacceptable</a:t>
                      </a:r>
                      <a:r>
                        <a:rPr lang="en-GB" sz="1800" baseline="0" dirty="0"/>
                        <a:t> OR </a:t>
                      </a:r>
                      <a:r>
                        <a:rPr lang="en-GB" sz="1800" dirty="0"/>
                        <a:t>would recommend to friend</a:t>
                      </a:r>
                      <a:r>
                        <a:rPr lang="en-GB" sz="1800" baseline="0" dirty="0"/>
                        <a:t> OR</a:t>
                      </a:r>
                      <a:r>
                        <a:rPr lang="en-GB" sz="1800" dirty="0"/>
                        <a:t> would choose same method again: don’t know; intraoperative pain: moderate; postoperative pain (100-point scale); vomiting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Termination completed; haemorrhage; nausea; length admission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No evidence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4144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519095" y="139508"/>
            <a:ext cx="6326954" cy="951612"/>
          </a:xfrm>
        </p:spPr>
        <p:txBody>
          <a:bodyPr/>
          <a:lstStyle/>
          <a:p>
            <a:pPr marL="0"/>
            <a:r>
              <a:rPr lang="en-GB" dirty="0"/>
              <a:t>Local method A vs. method B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1040416"/>
              </p:ext>
            </p:extLst>
          </p:nvPr>
        </p:nvGraphicFramePr>
        <p:xfrm>
          <a:off x="628649" y="1407418"/>
          <a:ext cx="7886700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009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857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600" dirty="0"/>
                        <a:t>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Favours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 err="1"/>
                        <a:t>Paracervical</a:t>
                      </a:r>
                      <a:r>
                        <a:rPr lang="en-GB" sz="1600" b="1" dirty="0"/>
                        <a:t> block vs. </a:t>
                      </a:r>
                      <a:r>
                        <a:rPr lang="en-GB" sz="1600" b="1" dirty="0" err="1"/>
                        <a:t>intracervical</a:t>
                      </a:r>
                      <a:r>
                        <a:rPr lang="en-GB" sz="1600" b="1" dirty="0"/>
                        <a:t> block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Pain with cervical dilation (10cm VAS); pain with aspiration/curettage (10cm VAS); nausea; vomiting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Satisfaction; termination completed; haemorrhage; length of admission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No evidence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 err="1"/>
                        <a:t>Paracervical</a:t>
                      </a:r>
                      <a:r>
                        <a:rPr lang="en-GB" sz="1600" b="1" dirty="0"/>
                        <a:t> block vs. </a:t>
                      </a:r>
                      <a:r>
                        <a:rPr lang="en-GB" sz="1600" b="1" dirty="0" err="1"/>
                        <a:t>lidocaine</a:t>
                      </a:r>
                      <a:r>
                        <a:rPr lang="en-GB" sz="1600" b="1" dirty="0"/>
                        <a:t> gel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Satisfaction: overall satisfaction (100mm VAS); satisfaction: would recommend to friend (100mm VAS); pain with cervical dilation (100mm VAS); pain 30-45 minutes </a:t>
                      </a:r>
                      <a:r>
                        <a:rPr lang="en-GB" sz="1600" dirty="0" err="1"/>
                        <a:t>postoperation</a:t>
                      </a:r>
                      <a:r>
                        <a:rPr lang="en-GB" sz="1600" dirty="0"/>
                        <a:t> (100mm VAS)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Termination completed; haemorrhage; nausea; vomiting; length of admission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No</a:t>
                      </a:r>
                      <a:r>
                        <a:rPr lang="en-GB" sz="1600" baseline="0" dirty="0">
                          <a:solidFill>
                            <a:schemeClr val="tx1"/>
                          </a:solidFill>
                        </a:rPr>
                        <a:t> evidence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 err="1"/>
                        <a:t>Paracervical</a:t>
                      </a:r>
                      <a:r>
                        <a:rPr lang="en-GB" sz="1600" b="1" dirty="0"/>
                        <a:t> block + intrauterine infusion vs. </a:t>
                      </a:r>
                      <a:r>
                        <a:rPr lang="en-GB" sz="1600" b="1" dirty="0" err="1"/>
                        <a:t>paracervical</a:t>
                      </a:r>
                      <a:r>
                        <a:rPr lang="en-GB" sz="1600" b="1" dirty="0"/>
                        <a:t> block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defTabSz="45720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Pain with aspiration/curettage</a:t>
                      </a:r>
                    </a:p>
                    <a:p>
                      <a:pPr marL="0" lvl="0" indent="0" defTabSz="457200">
                        <a:buFont typeface="Arial" panose="020B0604020202020204" pitchFamily="34" charset="0"/>
                        <a:buChar char="•"/>
                      </a:pPr>
                      <a:r>
                        <a:rPr lang="en-GB" sz="1600" dirty="0"/>
                        <a:t>Satisfaction: overall satisfaction (100mm VAS); pain with cervical dilation (100mm VAS); pain 30-45 minutes </a:t>
                      </a:r>
                      <a:r>
                        <a:rPr lang="en-GB" sz="1600" dirty="0" err="1"/>
                        <a:t>postoperation</a:t>
                      </a:r>
                      <a:r>
                        <a:rPr lang="en-GB" sz="1600" dirty="0"/>
                        <a:t> (100mm VAS)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Unclear/No difference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Termination completed; haemorrhage; vomiting; length of admission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No</a:t>
                      </a:r>
                      <a:r>
                        <a:rPr lang="en-GB" sz="1600" baseline="0" dirty="0">
                          <a:solidFill>
                            <a:schemeClr val="tx1"/>
                          </a:solidFill>
                        </a:rPr>
                        <a:t> evidence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308225" y="1931542"/>
            <a:ext cx="318499" cy="0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08224" y="3184990"/>
            <a:ext cx="318499" cy="0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08225" y="4890499"/>
            <a:ext cx="318499" cy="0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6594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4568" y="205231"/>
            <a:ext cx="7886700" cy="951612"/>
          </a:xfrm>
        </p:spPr>
        <p:txBody>
          <a:bodyPr/>
          <a:lstStyle/>
          <a:p>
            <a:r>
              <a:rPr lang="en-GB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32605"/>
            <a:ext cx="7886700" cy="4702093"/>
          </a:xfrm>
        </p:spPr>
        <p:txBody>
          <a:bodyPr>
            <a:normAutofit lnSpcReduction="10000"/>
          </a:bodyPr>
          <a:lstStyle/>
          <a:p>
            <a:r>
              <a:rPr lang="en-GB" sz="2800" dirty="0"/>
              <a:t>1.31.1 For women having surgical abortion, </a:t>
            </a:r>
            <a:r>
              <a:rPr lang="en-GB" sz="2800" b="1" dirty="0">
                <a:solidFill>
                  <a:srgbClr val="00B050"/>
                </a:solidFill>
              </a:rPr>
              <a:t>consider local anaesthesia alone, conscious sedation with local anaesthesia, deep sedation or general anaesthesia</a:t>
            </a:r>
            <a:r>
              <a:rPr lang="en-GB" sz="2800" dirty="0"/>
              <a:t>. To help women make an informed choice, discuss the options with them and </a:t>
            </a:r>
            <a:r>
              <a:rPr lang="en-GB" sz="2800" b="1" dirty="0">
                <a:solidFill>
                  <a:srgbClr val="00B050"/>
                </a:solidFill>
              </a:rPr>
              <a:t>explain </a:t>
            </a:r>
            <a:r>
              <a:rPr lang="en-GB" sz="2800" dirty="0"/>
              <a:t>that:</a:t>
            </a:r>
          </a:p>
          <a:p>
            <a:pPr marL="576263" indent="-342900">
              <a:buFont typeface="Arial" pitchFamily="34" charset="0"/>
              <a:buChar char="•"/>
            </a:pPr>
            <a:r>
              <a:rPr lang="en-GB" dirty="0"/>
              <a:t>Having </a:t>
            </a:r>
            <a:r>
              <a:rPr lang="en-GB" b="1" dirty="0">
                <a:solidFill>
                  <a:srgbClr val="00B050"/>
                </a:solidFill>
              </a:rPr>
              <a:t>local anaesthesia alone </a:t>
            </a:r>
            <a:r>
              <a:rPr lang="en-GB" dirty="0"/>
              <a:t>means they will spend </a:t>
            </a:r>
            <a:r>
              <a:rPr lang="en-GB" b="1" dirty="0">
                <a:solidFill>
                  <a:srgbClr val="00B050"/>
                </a:solidFill>
              </a:rPr>
              <a:t>less time </a:t>
            </a:r>
            <a:r>
              <a:rPr lang="en-GB" dirty="0"/>
              <a:t>in hospital</a:t>
            </a:r>
          </a:p>
          <a:p>
            <a:pPr marL="576263" indent="-342900">
              <a:buFont typeface="Arial" pitchFamily="34" charset="0"/>
              <a:buChar char="•"/>
            </a:pPr>
            <a:r>
              <a:rPr lang="en-GB" dirty="0"/>
              <a:t>Intravenous</a:t>
            </a:r>
            <a:r>
              <a:rPr lang="en-GB" b="1" dirty="0"/>
              <a:t> </a:t>
            </a:r>
            <a:r>
              <a:rPr lang="en-GB" b="1" dirty="0">
                <a:solidFill>
                  <a:srgbClr val="00B050"/>
                </a:solidFill>
              </a:rPr>
              <a:t>sedation</a:t>
            </a:r>
            <a:r>
              <a:rPr lang="en-GB" b="1" dirty="0"/>
              <a:t> </a:t>
            </a:r>
            <a:r>
              <a:rPr lang="en-GB" dirty="0"/>
              <a:t>plus local anaesthesia will help if they are </a:t>
            </a:r>
            <a:r>
              <a:rPr lang="en-GB" b="1" dirty="0">
                <a:solidFill>
                  <a:srgbClr val="00B050"/>
                </a:solidFill>
              </a:rPr>
              <a:t>anxious</a:t>
            </a:r>
            <a:r>
              <a:rPr lang="en-GB" dirty="0"/>
              <a:t> about the procedure</a:t>
            </a:r>
          </a:p>
          <a:p>
            <a:pPr marL="576263" indent="-342900">
              <a:buFont typeface="Arial" pitchFamily="34" charset="0"/>
              <a:buChar char="•"/>
            </a:pPr>
            <a:r>
              <a:rPr lang="en-GB" dirty="0"/>
              <a:t>With </a:t>
            </a:r>
            <a:r>
              <a:rPr lang="en-GB" b="1" dirty="0">
                <a:solidFill>
                  <a:srgbClr val="00B050"/>
                </a:solidFill>
              </a:rPr>
              <a:t>deep sedation or general anaesthesia </a:t>
            </a:r>
            <a:r>
              <a:rPr lang="en-GB" dirty="0"/>
              <a:t>they will usually </a:t>
            </a:r>
            <a:r>
              <a:rPr lang="en-GB" b="1" dirty="0">
                <a:solidFill>
                  <a:srgbClr val="00B050"/>
                </a:solidFill>
              </a:rPr>
              <a:t>not be aware </a:t>
            </a:r>
            <a:r>
              <a:rPr lang="en-GB" dirty="0"/>
              <a:t>of the procedure</a:t>
            </a:r>
          </a:p>
        </p:txBody>
      </p:sp>
    </p:spTree>
    <p:extLst>
      <p:ext uri="{BB962C8B-B14F-4D97-AF65-F5344CB8AC3E}">
        <p14:creationId xmlns:p14="http://schemas.microsoft.com/office/powerpoint/2010/main" val="517432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7450" y="205231"/>
            <a:ext cx="7886700" cy="951612"/>
          </a:xfrm>
        </p:spPr>
        <p:txBody>
          <a:bodyPr/>
          <a:lstStyle/>
          <a:p>
            <a:r>
              <a:rPr lang="en-GB" dirty="0"/>
              <a:t>Recommendations (</a:t>
            </a:r>
            <a:r>
              <a:rPr lang="en-GB" dirty="0" err="1"/>
              <a:t>con’t</a:t>
            </a:r>
            <a:r>
              <a:rPr lang="en-GB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86429"/>
            <a:ext cx="7886700" cy="4590534"/>
          </a:xfrm>
        </p:spPr>
        <p:txBody>
          <a:bodyPr>
            <a:normAutofit/>
          </a:bodyPr>
          <a:lstStyle/>
          <a:p>
            <a:r>
              <a:rPr lang="en-GB" sz="2800" dirty="0"/>
              <a:t>1.13.2 When using </a:t>
            </a:r>
            <a:r>
              <a:rPr lang="en-GB" sz="2800" b="1" dirty="0">
                <a:solidFill>
                  <a:srgbClr val="00B050"/>
                </a:solidFill>
              </a:rPr>
              <a:t>conscious sedation </a:t>
            </a:r>
            <a:r>
              <a:rPr lang="en-GB" sz="2800" dirty="0"/>
              <a:t>for a surgical abortion, </a:t>
            </a:r>
            <a:r>
              <a:rPr lang="en-GB" sz="2800" b="1" dirty="0">
                <a:solidFill>
                  <a:srgbClr val="00B050"/>
                </a:solidFill>
              </a:rPr>
              <a:t>use intravenous </a:t>
            </a:r>
            <a:r>
              <a:rPr lang="en-GB" sz="2800" dirty="0"/>
              <a:t>rather than oral sedation</a:t>
            </a:r>
            <a:br>
              <a:rPr lang="en-GB" sz="2800" dirty="0"/>
            </a:br>
            <a:endParaRPr lang="en-GB" sz="2800" dirty="0"/>
          </a:p>
          <a:p>
            <a:r>
              <a:rPr lang="en-GB" sz="2800" dirty="0"/>
              <a:t>1.13.3 When using </a:t>
            </a:r>
            <a:r>
              <a:rPr lang="en-GB" sz="2800" b="1" dirty="0">
                <a:solidFill>
                  <a:srgbClr val="00B050"/>
                </a:solidFill>
              </a:rPr>
              <a:t>general anaesthesia </a:t>
            </a:r>
            <a:r>
              <a:rPr lang="en-GB" sz="2800" dirty="0"/>
              <a:t>for a surgical abortion, </a:t>
            </a:r>
            <a:r>
              <a:rPr lang="en-GB" sz="2800" b="1" dirty="0">
                <a:solidFill>
                  <a:srgbClr val="00B050"/>
                </a:solidFill>
              </a:rPr>
              <a:t>consider intravenous </a:t>
            </a:r>
            <a:r>
              <a:rPr lang="en-GB" sz="2800" b="1" dirty="0" err="1">
                <a:solidFill>
                  <a:srgbClr val="00B050"/>
                </a:solidFill>
              </a:rPr>
              <a:t>propofol</a:t>
            </a:r>
            <a:r>
              <a:rPr lang="en-GB" sz="2800" b="1" dirty="0">
                <a:solidFill>
                  <a:srgbClr val="00B050"/>
                </a:solidFill>
              </a:rPr>
              <a:t> and a short-acting opioid</a:t>
            </a:r>
            <a:r>
              <a:rPr lang="en-GB" sz="2800" dirty="0">
                <a:solidFill>
                  <a:srgbClr val="00B050"/>
                </a:solidFill>
              </a:rPr>
              <a:t> </a:t>
            </a:r>
            <a:r>
              <a:rPr lang="en-GB" sz="2800" dirty="0"/>
              <a:t>(such as fentanyl) rather than inhalational anaesthesia</a:t>
            </a:r>
          </a:p>
        </p:txBody>
      </p:sp>
    </p:spTree>
    <p:extLst>
      <p:ext uri="{BB962C8B-B14F-4D97-AF65-F5344CB8AC3E}">
        <p14:creationId xmlns:p14="http://schemas.microsoft.com/office/powerpoint/2010/main" val="2565066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4737" y="205231"/>
            <a:ext cx="7886700" cy="951612"/>
          </a:xfrm>
        </p:spPr>
        <p:txBody>
          <a:bodyPr/>
          <a:lstStyle/>
          <a:p>
            <a:r>
              <a:rPr lang="en-GB" dirty="0"/>
              <a:t>Rationale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86429"/>
            <a:ext cx="7886700" cy="4590534"/>
          </a:xfrm>
        </p:spPr>
        <p:txBody>
          <a:bodyPr>
            <a:normAutofit/>
          </a:bodyPr>
          <a:lstStyle/>
          <a:p>
            <a:r>
              <a:rPr lang="en-GB" sz="3200" dirty="0"/>
              <a:t>With limited evidence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/>
              <a:t>Acknowledged could not recommend “optimal”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/>
              <a:t>Recognised importance of preferences</a:t>
            </a:r>
          </a:p>
          <a:p>
            <a:r>
              <a:rPr lang="en-GB" sz="3200" dirty="0"/>
              <a:t>Made research recommendations 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/>
              <a:t>Local anaesthesia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/>
              <a:t>Inhalational anaesthetics and blood loss</a:t>
            </a:r>
          </a:p>
          <a:p>
            <a:pPr>
              <a:buFont typeface="Arial" pitchFamily="34" charset="0"/>
              <a:buChar char="•"/>
            </a:pPr>
            <a:endParaRPr lang="en-GB" dirty="0"/>
          </a:p>
          <a:p>
            <a:pPr>
              <a:buFont typeface="Arial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4361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VTE prophylaxis for termination of pregnancy up to 24 weeks’ gestation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US" sz="2000" dirty="0"/>
              <a:t>Mia Schmidt-Hansen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GB" sz="1800" dirty="0"/>
              <a:t/>
            </a:r>
            <a:br>
              <a:rPr lang="en-GB" sz="1800" dirty="0"/>
            </a:b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804553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6834" y="179865"/>
            <a:ext cx="6497080" cy="951612"/>
          </a:xfrm>
        </p:spPr>
        <p:txBody>
          <a:bodyPr/>
          <a:lstStyle/>
          <a:p>
            <a:r>
              <a:rPr lang="en-GB" dirty="0"/>
              <a:t>Summary of Protocol (1)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6621907"/>
              </p:ext>
            </p:extLst>
          </p:nvPr>
        </p:nvGraphicFramePr>
        <p:xfrm>
          <a:off x="628650" y="1463675"/>
          <a:ext cx="7886700" cy="3286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6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940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dirty="0"/>
                        <a:t>Population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Women who are having a surgical or medical termination of pregnancy  up to 24 weeks gestation and have been identified as requiring pharmacological thromboprophylaxis 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b="1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GB" sz="1800" b="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Low molecular weight heparin</a:t>
                      </a:r>
                      <a:endParaRPr lang="en-GB" sz="1800" b="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780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  <a:tabLst>
                          <a:tab pos="107950" algn="l"/>
                          <a:tab pos="215900" algn="l"/>
                          <a:tab pos="215900" algn="l"/>
                        </a:tabLst>
                      </a:pPr>
                      <a:r>
                        <a:rPr lang="en-GB" sz="18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Direct oral anti coagulants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b="1" dirty="0"/>
                        <a:t>Comparison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Any comparisons of 1-4 will be included: </a:t>
                      </a:r>
                    </a:p>
                    <a:p>
                      <a:pPr marL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8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Low molecular weight heparin started at time A for duration A</a:t>
                      </a:r>
                    </a:p>
                    <a:p>
                      <a:pPr marL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8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Low molecular weight heparin started at time A for duration B</a:t>
                      </a:r>
                    </a:p>
                    <a:p>
                      <a:pPr marL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8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Low molecular weight heparin started at time B for duration A</a:t>
                      </a:r>
                    </a:p>
                    <a:p>
                      <a:pPr marL="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8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Low molecular weight heparin started at time B for duration B</a:t>
                      </a:r>
                    </a:p>
                    <a:p>
                      <a:pPr marL="0" indent="-1079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7950" algn="l"/>
                          <a:tab pos="215900" algn="l"/>
                          <a:tab pos="215900" algn="l"/>
                        </a:tabLst>
                      </a:pPr>
                      <a:r>
                        <a:rPr lang="en-GB" sz="18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Low molecular weight heparin (any start time and duration) vs. direct oral anti coagulants (any start time and duration)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25033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169" y="171626"/>
            <a:ext cx="6554745" cy="951612"/>
          </a:xfrm>
        </p:spPr>
        <p:txBody>
          <a:bodyPr/>
          <a:lstStyle/>
          <a:p>
            <a:r>
              <a:rPr lang="en-GB" dirty="0"/>
              <a:t>Summary of Protocol (2)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9757781"/>
              </p:ext>
            </p:extLst>
          </p:nvPr>
        </p:nvGraphicFramePr>
        <p:xfrm>
          <a:off x="636588" y="1497013"/>
          <a:ext cx="7886700" cy="3524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431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923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513315">
                <a:tc>
                  <a:txBody>
                    <a:bodyPr/>
                    <a:lstStyle/>
                    <a:p>
                      <a:r>
                        <a:rPr lang="en-GB" dirty="0"/>
                        <a:t>Critical Outcomes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Cardiovascular mortality within 6 weeks of termination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Major bleeding for the duration of low molecular weight heparin (as defined by the International Society on Thrombosis and Haemostasis bleeding scale)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Fatal pulmonary embolism within 6 weeks of termination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/>
                        <a:t>Important Outcomes</a:t>
                      </a:r>
                      <a:r>
                        <a:rPr lang="en-GB" b="1" baseline="0" dirty="0"/>
                        <a:t> 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Symptomatic deep vein thrombosis within 6 weeks of termination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Pulmonary embolism within 6 weeks of termination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Clinically relevant minor bleeding for the duration of low molecular weight heparin (as defined by the International Society on Thrombosis and Haemostasis bleeding scale)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 satisfaction</a:t>
                      </a:r>
                      <a:endParaRPr lang="en-GB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26977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0931" y="163389"/>
            <a:ext cx="6612410" cy="951612"/>
          </a:xfrm>
        </p:spPr>
        <p:txBody>
          <a:bodyPr/>
          <a:lstStyle/>
          <a:p>
            <a:r>
              <a:rPr lang="en-GB" dirty="0"/>
              <a:t>PRISMA Study Flow Diagram</a:t>
            </a:r>
          </a:p>
        </p:txBody>
      </p:sp>
      <p:grpSp>
        <p:nvGrpSpPr>
          <p:cNvPr id="6" name="Canvas 52"/>
          <p:cNvGrpSpPr/>
          <p:nvPr/>
        </p:nvGrpSpPr>
        <p:grpSpPr>
          <a:xfrm>
            <a:off x="1139579" y="1520575"/>
            <a:ext cx="7916286" cy="5174036"/>
            <a:chOff x="0" y="0"/>
            <a:chExt cx="5731510" cy="327914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5731510" cy="3279140"/>
            </a:xfrm>
            <a:prstGeom prst="rect">
              <a:avLst/>
            </a:prstGeom>
            <a:noFill/>
          </p:spPr>
        </p:sp>
        <p:sp>
          <p:nvSpPr>
            <p:cNvPr id="8" name="AutoShape 29"/>
            <p:cNvSpPr>
              <a:spLocks noChangeArrowheads="1"/>
            </p:cNvSpPr>
            <p:nvPr/>
          </p:nvSpPr>
          <p:spPr bwMode="auto">
            <a:xfrm>
              <a:off x="2022495" y="35994"/>
              <a:ext cx="1714921" cy="59265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Bef>
                  <a:spcPts val="900"/>
                </a:spcBef>
                <a:spcAft>
                  <a:spcPts val="0"/>
                </a:spcAft>
              </a:pPr>
              <a:r>
                <a:rPr lang="en-GB" sz="1600" dirty="0">
                  <a:effectLst/>
                  <a:latin typeface="Arial" panose="020B060402020202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Titles and abstracts identified, N= 1451</a:t>
              </a:r>
            </a:p>
          </p:txBody>
        </p:sp>
        <p:grpSp>
          <p:nvGrpSpPr>
            <p:cNvPr id="9" name="Group 8"/>
            <p:cNvGrpSpPr>
              <a:grpSpLocks/>
            </p:cNvGrpSpPr>
            <p:nvPr/>
          </p:nvGrpSpPr>
          <p:grpSpPr bwMode="auto">
            <a:xfrm>
              <a:off x="1147445" y="1043979"/>
              <a:ext cx="3605530" cy="707128"/>
              <a:chOff x="3785" y="7372"/>
              <a:chExt cx="5678" cy="1127"/>
            </a:xfrm>
            <a:noFill/>
          </p:grpSpPr>
          <p:sp>
            <p:nvSpPr>
              <p:cNvPr id="22" name="AutoShape 31"/>
              <p:cNvSpPr>
                <a:spLocks noChangeArrowheads="1"/>
              </p:cNvSpPr>
              <p:nvPr/>
            </p:nvSpPr>
            <p:spPr bwMode="auto">
              <a:xfrm>
                <a:off x="3785" y="7372"/>
                <a:ext cx="2228" cy="1127"/>
              </a:xfrm>
              <a:prstGeom prst="roundRect">
                <a:avLst>
                  <a:gd name="adj" fmla="val 16667"/>
                </a:avLst>
              </a:prstGeom>
              <a:grp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Bef>
                    <a:spcPts val="900"/>
                  </a:spcBef>
                  <a:spcAft>
                    <a:spcPts val="0"/>
                  </a:spcAft>
                </a:pPr>
                <a:r>
                  <a:rPr lang="en-GB" sz="1600" dirty="0"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Full copies retrieved and assessed for eligibility, N=</a:t>
                </a:r>
                <a:r>
                  <a:rPr lang="en-GB" sz="1600" dirty="0">
                    <a:latin typeface="Arial" panose="020B0604020202020204" pitchFamily="34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2</a:t>
                </a:r>
                <a:endParaRPr lang="en-GB" sz="1600" dirty="0">
                  <a:effectLst/>
                  <a:latin typeface="Arial" panose="020B0604020202020204" pitchFamily="34" charset="0"/>
                  <a:ea typeface="Arial" panose="020B0604020202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AutoShape 32"/>
              <p:cNvSpPr>
                <a:spLocks noChangeArrowheads="1"/>
              </p:cNvSpPr>
              <p:nvPr/>
            </p:nvSpPr>
            <p:spPr bwMode="auto">
              <a:xfrm>
                <a:off x="6823" y="7413"/>
                <a:ext cx="2640" cy="1086"/>
              </a:xfrm>
              <a:prstGeom prst="roundRect">
                <a:avLst>
                  <a:gd name="adj" fmla="val 16667"/>
                </a:avLst>
              </a:prstGeom>
              <a:grp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Bef>
                    <a:spcPts val="900"/>
                  </a:spcBef>
                  <a:spcAft>
                    <a:spcPts val="0"/>
                  </a:spcAft>
                </a:pPr>
                <a:r>
                  <a:rPr lang="en-GB" sz="1600" dirty="0"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Excluded, N= 1449</a:t>
                </a:r>
              </a:p>
            </p:txBody>
          </p:sp>
        </p:grpSp>
        <p:sp>
          <p:nvSpPr>
            <p:cNvPr id="10" name="AutoShape 33"/>
            <p:cNvSpPr>
              <a:spLocks noChangeArrowheads="1"/>
            </p:cNvSpPr>
            <p:nvPr/>
          </p:nvSpPr>
          <p:spPr bwMode="auto">
            <a:xfrm>
              <a:off x="294005" y="2227707"/>
              <a:ext cx="1414145" cy="7536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Bef>
                  <a:spcPts val="900"/>
                </a:spcBef>
                <a:spcAft>
                  <a:spcPts val="0"/>
                </a:spcAft>
              </a:pPr>
              <a:r>
                <a:rPr lang="en-GB" sz="1600" dirty="0">
                  <a:effectLst/>
                  <a:latin typeface="Arial" panose="020B060402020202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Studies included in review, N=</a:t>
              </a:r>
              <a:r>
                <a:rPr lang="en-GB" sz="1600" dirty="0">
                  <a:latin typeface="Arial" panose="020B060402020202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0</a:t>
              </a:r>
              <a:endParaRPr lang="en-GB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AutoShape 34"/>
            <p:cNvSpPr>
              <a:spLocks noChangeArrowheads="1"/>
            </p:cNvSpPr>
            <p:nvPr/>
          </p:nvSpPr>
          <p:spPr bwMode="auto">
            <a:xfrm>
              <a:off x="1897380" y="2232843"/>
              <a:ext cx="1414145" cy="70660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Bef>
                  <a:spcPts val="900"/>
                </a:spcBef>
                <a:spcAft>
                  <a:spcPts val="0"/>
                </a:spcAft>
              </a:pPr>
              <a:r>
                <a:rPr lang="en-GB" sz="1600" dirty="0">
                  <a:effectLst/>
                  <a:latin typeface="Arial" panose="020B060402020202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Publications excluded from review, N=2</a:t>
              </a:r>
            </a:p>
            <a:p>
              <a:pPr algn="ctr">
                <a:spcBef>
                  <a:spcPts val="900"/>
                </a:spcBef>
                <a:spcAft>
                  <a:spcPts val="0"/>
                </a:spcAft>
              </a:pPr>
              <a:endParaRPr lang="en-GB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2" name="Group 11"/>
            <p:cNvGrpSpPr>
              <a:grpSpLocks/>
            </p:cNvGrpSpPr>
            <p:nvPr/>
          </p:nvGrpSpPr>
          <p:grpSpPr bwMode="auto">
            <a:xfrm>
              <a:off x="1854835" y="628454"/>
              <a:ext cx="2050415" cy="434975"/>
              <a:chOff x="4906" y="6685"/>
              <a:chExt cx="3229" cy="685"/>
            </a:xfrm>
          </p:grpSpPr>
          <p:cxnSp>
            <p:nvCxnSpPr>
              <p:cNvPr id="18" name="AutoShape 36"/>
              <p:cNvCxnSpPr>
                <a:cxnSpLocks noChangeShapeType="1"/>
              </p:cNvCxnSpPr>
              <p:nvPr/>
            </p:nvCxnSpPr>
            <p:spPr bwMode="auto">
              <a:xfrm>
                <a:off x="4906" y="7027"/>
                <a:ext cx="1" cy="343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9" name="AutoShape 37"/>
              <p:cNvCxnSpPr>
                <a:cxnSpLocks noChangeShapeType="1"/>
              </p:cNvCxnSpPr>
              <p:nvPr/>
            </p:nvCxnSpPr>
            <p:spPr bwMode="auto">
              <a:xfrm flipH="1">
                <a:off x="8105" y="7027"/>
                <a:ext cx="13" cy="343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" name="AutoShape 38"/>
              <p:cNvCxnSpPr>
                <a:cxnSpLocks noChangeShapeType="1"/>
              </p:cNvCxnSpPr>
              <p:nvPr/>
            </p:nvCxnSpPr>
            <p:spPr bwMode="auto">
              <a:xfrm>
                <a:off x="4906" y="7027"/>
                <a:ext cx="322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" name="AutoShape 39"/>
              <p:cNvCxnSpPr>
                <a:cxnSpLocks noChangeShapeType="1"/>
                <a:stCxn id="8" idx="2"/>
              </p:cNvCxnSpPr>
              <p:nvPr/>
            </p:nvCxnSpPr>
            <p:spPr bwMode="auto">
              <a:xfrm>
                <a:off x="6520" y="6685"/>
                <a:ext cx="1" cy="36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972185" y="1751134"/>
              <a:ext cx="1652270" cy="468630"/>
              <a:chOff x="3516" y="8453"/>
              <a:chExt cx="2602" cy="738"/>
            </a:xfrm>
          </p:grpSpPr>
          <p:cxnSp>
            <p:nvCxnSpPr>
              <p:cNvPr id="14" name="AutoShape 41"/>
              <p:cNvCxnSpPr>
                <a:cxnSpLocks noChangeShapeType="1"/>
              </p:cNvCxnSpPr>
              <p:nvPr/>
            </p:nvCxnSpPr>
            <p:spPr bwMode="auto">
              <a:xfrm>
                <a:off x="3516" y="8845"/>
                <a:ext cx="1" cy="346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5" name="AutoShape 42"/>
              <p:cNvCxnSpPr>
                <a:cxnSpLocks noChangeShapeType="1"/>
              </p:cNvCxnSpPr>
              <p:nvPr/>
            </p:nvCxnSpPr>
            <p:spPr bwMode="auto">
              <a:xfrm>
                <a:off x="6102" y="8845"/>
                <a:ext cx="1" cy="346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" name="AutoShape 43"/>
              <p:cNvCxnSpPr>
                <a:cxnSpLocks noChangeShapeType="1"/>
              </p:cNvCxnSpPr>
              <p:nvPr/>
            </p:nvCxnSpPr>
            <p:spPr bwMode="auto">
              <a:xfrm>
                <a:off x="3516" y="8840"/>
                <a:ext cx="2602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7" name="AutoShape 44"/>
              <p:cNvCxnSpPr>
                <a:cxnSpLocks noChangeShapeType="1"/>
                <a:stCxn id="22" idx="2"/>
              </p:cNvCxnSpPr>
              <p:nvPr/>
            </p:nvCxnSpPr>
            <p:spPr bwMode="auto">
              <a:xfrm>
                <a:off x="4906" y="8453"/>
                <a:ext cx="0" cy="392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</p:grpSp>
      </p:grpSp>
      <p:pic>
        <p:nvPicPr>
          <p:cNvPr id="4" name="Graphic 3" descr="Arrow Clockwise curve">
            <a:extLst>
              <a:ext uri="{FF2B5EF4-FFF2-40B4-BE49-F238E27FC236}">
                <a16:creationId xmlns:a16="http://schemas.microsoft.com/office/drawing/2014/main" xmlns="" id="{786D3E29-6DA8-4930-AB87-05B175A212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1746225" flipH="1">
            <a:off x="2250689" y="5559964"/>
            <a:ext cx="947451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4306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01517" y="205231"/>
            <a:ext cx="7886700" cy="951612"/>
          </a:xfrm>
        </p:spPr>
        <p:txBody>
          <a:bodyPr/>
          <a:lstStyle/>
          <a:p>
            <a:r>
              <a:rPr lang="en-GB" dirty="0"/>
              <a:t>Recommendations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586429"/>
            <a:ext cx="7886700" cy="4590534"/>
          </a:xfrm>
        </p:spPr>
        <p:txBody>
          <a:bodyPr>
            <a:normAutofit/>
          </a:bodyPr>
          <a:lstStyle/>
          <a:p>
            <a:r>
              <a:rPr lang="en-GB" sz="2800" dirty="0"/>
              <a:t>1.5.1 For women who </a:t>
            </a:r>
            <a:r>
              <a:rPr lang="en-GB" sz="2800" b="1" dirty="0">
                <a:solidFill>
                  <a:srgbClr val="00B050"/>
                </a:solidFill>
              </a:rPr>
              <a:t>need pharmacological thromboprophylaxis, consider low-molecular-weight heparin for at least 7 days </a:t>
            </a:r>
            <a:r>
              <a:rPr lang="en-GB" sz="2800" dirty="0"/>
              <a:t>after the abortion</a:t>
            </a:r>
            <a:br>
              <a:rPr lang="en-GB" sz="2800" dirty="0"/>
            </a:br>
            <a:endParaRPr lang="en-GB" sz="2800" dirty="0"/>
          </a:p>
          <a:p>
            <a:r>
              <a:rPr lang="en-GB" sz="2800" dirty="0"/>
              <a:t>For women who are at </a:t>
            </a:r>
            <a:r>
              <a:rPr lang="en-GB" sz="2800" b="1" dirty="0">
                <a:solidFill>
                  <a:srgbClr val="00B050"/>
                </a:solidFill>
              </a:rPr>
              <a:t>high risk </a:t>
            </a:r>
            <a:r>
              <a:rPr lang="en-GB" sz="2800" dirty="0"/>
              <a:t>of thrombosis, </a:t>
            </a:r>
            <a:r>
              <a:rPr lang="en-GB" sz="2800" b="1" dirty="0">
                <a:solidFill>
                  <a:srgbClr val="00B050"/>
                </a:solidFill>
              </a:rPr>
              <a:t>consider </a:t>
            </a:r>
            <a:r>
              <a:rPr lang="en-GB" sz="2800" dirty="0"/>
              <a:t>starting</a:t>
            </a:r>
            <a:r>
              <a:rPr lang="en-GB" sz="2800" b="1" dirty="0">
                <a:solidFill>
                  <a:srgbClr val="00B050"/>
                </a:solidFill>
              </a:rPr>
              <a:t> low-molecular-weight heparin before the abortion and giving it for longer </a:t>
            </a:r>
            <a:r>
              <a:rPr lang="en-GB" sz="2800" dirty="0"/>
              <a:t>afterwards</a:t>
            </a:r>
          </a:p>
        </p:txBody>
      </p:sp>
    </p:spTree>
    <p:extLst>
      <p:ext uri="{BB962C8B-B14F-4D97-AF65-F5344CB8AC3E}">
        <p14:creationId xmlns:p14="http://schemas.microsoft.com/office/powerpoint/2010/main" val="3401525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27BBE1-397F-431A-99C0-0A2457AB88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The views expressed in this presentation are those of the authors and not necessarily those of NICE</a:t>
            </a:r>
            <a:br>
              <a:rPr lang="en-GB" sz="3200" dirty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/>
              <a:t>Guideline is available from:</a:t>
            </a:r>
            <a:br>
              <a:rPr lang="en-GB" sz="3200" dirty="0"/>
            </a:br>
            <a:r>
              <a:rPr lang="en-GB" sz="3200" dirty="0">
                <a:hlinkClick r:id="rId2"/>
              </a:rPr>
              <a:t>https://www.nice.org.uk/guidance/NG140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16193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636" y="90737"/>
            <a:ext cx="7886700" cy="951612"/>
          </a:xfrm>
        </p:spPr>
        <p:txBody>
          <a:bodyPr/>
          <a:lstStyle/>
          <a:p>
            <a:r>
              <a:rPr lang="en-GB" dirty="0"/>
              <a:t>Rationale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84733"/>
            <a:ext cx="7886700" cy="4392230"/>
          </a:xfrm>
        </p:spPr>
        <p:txBody>
          <a:bodyPr>
            <a:normAutofit/>
          </a:bodyPr>
          <a:lstStyle/>
          <a:p>
            <a:r>
              <a:rPr lang="en-GB" sz="3200" dirty="0"/>
              <a:t>In the absence of evidence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/>
              <a:t>Recommendations based on NICE guidance on VTE risk reduction for women who have had a termination within 6 weeks of surgery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/>
              <a:t>“High risk” based on knowledge and experience and existing RCOG antenatal and post-natal risk assessments</a:t>
            </a:r>
          </a:p>
        </p:txBody>
      </p:sp>
    </p:spTree>
    <p:extLst>
      <p:ext uri="{BB962C8B-B14F-4D97-AF65-F5344CB8AC3E}">
        <p14:creationId xmlns:p14="http://schemas.microsoft.com/office/powerpoint/2010/main" val="7509033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9643" y="149783"/>
            <a:ext cx="6368051" cy="951612"/>
          </a:xfrm>
        </p:spPr>
        <p:txBody>
          <a:bodyPr/>
          <a:lstStyle/>
          <a:p>
            <a:r>
              <a:rPr lang="en-GB" dirty="0"/>
              <a:t>NICE on VTE risk reduction in pregnancy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41124"/>
            <a:ext cx="7886700" cy="4635839"/>
          </a:xfrm>
        </p:spPr>
        <p:txBody>
          <a:bodyPr/>
          <a:lstStyle/>
          <a:p>
            <a:r>
              <a:rPr lang="en-GB" dirty="0"/>
              <a:t>1.1.9 </a:t>
            </a:r>
            <a:r>
              <a:rPr lang="en-US" b="1" dirty="0"/>
              <a:t>Assess</a:t>
            </a:r>
            <a:r>
              <a:rPr lang="en-US" dirty="0"/>
              <a:t> all women on </a:t>
            </a:r>
            <a:r>
              <a:rPr lang="en-US" b="1" dirty="0"/>
              <a:t>admission</a:t>
            </a:r>
            <a:r>
              <a:rPr lang="en-US" dirty="0"/>
              <a:t> to hospital or a midwife-led unit </a:t>
            </a:r>
            <a:r>
              <a:rPr lang="en-US" b="1" dirty="0"/>
              <a:t>if they are pregnant </a:t>
            </a:r>
            <a:r>
              <a:rPr lang="en-US" dirty="0"/>
              <a:t>or gave birth, </a:t>
            </a:r>
            <a:r>
              <a:rPr lang="en-US" b="1" dirty="0"/>
              <a:t>had a miscarriage or had a termination of pregnancy in the past 6 weeks</a:t>
            </a:r>
            <a:r>
              <a:rPr lang="en-US" dirty="0"/>
              <a:t>, to identify their risk of VTE and bleeding. </a:t>
            </a:r>
            <a:r>
              <a:rPr lang="en-GB" dirty="0"/>
              <a:t>Use a tool published by a national UK body, professional network or peer-reviewed journal. </a:t>
            </a:r>
          </a:p>
          <a:p>
            <a:pPr>
              <a:buFont typeface="Arial" pitchFamily="34" charset="0"/>
              <a:buChar char="•"/>
            </a:pPr>
            <a:r>
              <a:rPr lang="en-GB" sz="2000" dirty="0"/>
              <a:t>Most commonly used risk assessment tool was developed by the Royal College of Obstetricians and Gynaecologists.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10E9B25-DA2A-41C3-A874-49ADFCB46257}"/>
              </a:ext>
            </a:extLst>
          </p:cNvPr>
          <p:cNvSpPr txBox="1"/>
          <p:nvPr/>
        </p:nvSpPr>
        <p:spPr>
          <a:xfrm>
            <a:off x="698642" y="5723377"/>
            <a:ext cx="77878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Venous thromboembolism in over 16s: reducing the risk of hospital-acquired deep vein thrombosis or pulmonary embolism . NICE guideline [NG89] Published date: March 2018   Last updated: August 2019</a:t>
            </a:r>
          </a:p>
        </p:txBody>
      </p:sp>
    </p:spTree>
    <p:extLst>
      <p:ext uri="{BB962C8B-B14F-4D97-AF65-F5344CB8AC3E}">
        <p14:creationId xmlns:p14="http://schemas.microsoft.com/office/powerpoint/2010/main" val="20797888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8546" y="139509"/>
            <a:ext cx="6398874" cy="951612"/>
          </a:xfrm>
        </p:spPr>
        <p:txBody>
          <a:bodyPr/>
          <a:lstStyle/>
          <a:p>
            <a:r>
              <a:rPr lang="en-GB" dirty="0"/>
              <a:t>RCOG risk assessment tool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51398"/>
            <a:ext cx="7886700" cy="462556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16449" y="6181329"/>
            <a:ext cx="78597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Thrombosis and Embolism during Pregnancy and the </a:t>
            </a:r>
            <a:r>
              <a:rPr lang="en-GB" sz="2000" dirty="0" err="1"/>
              <a:t>Puerperium</a:t>
            </a:r>
            <a:r>
              <a:rPr lang="en-GB" sz="2000" dirty="0"/>
              <a:t>, Reducing the Risk (Green-top Guideline No. 37a)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1386995"/>
            <a:ext cx="7829550" cy="475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81363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7725" y="118960"/>
            <a:ext cx="6368050" cy="951612"/>
          </a:xfrm>
        </p:spPr>
        <p:txBody>
          <a:bodyPr/>
          <a:lstStyle/>
          <a:p>
            <a:r>
              <a:rPr lang="en-GB" dirty="0"/>
              <a:t>NICE on VTE risk reduction in pregnancy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198" y="1546485"/>
            <a:ext cx="7886700" cy="415567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1.16.1 </a:t>
            </a:r>
            <a:r>
              <a:rPr lang="en-GB" b="1" dirty="0"/>
              <a:t>Consider</a:t>
            </a:r>
            <a:r>
              <a:rPr lang="en-GB" dirty="0"/>
              <a:t> </a:t>
            </a:r>
            <a:r>
              <a:rPr lang="en-GB" b="1" dirty="0"/>
              <a:t>LMWH</a:t>
            </a:r>
            <a:r>
              <a:rPr lang="en-GB" dirty="0"/>
              <a:t> for all women who are </a:t>
            </a:r>
            <a:r>
              <a:rPr lang="en-GB" b="1" dirty="0"/>
              <a:t>admitted</a:t>
            </a:r>
            <a:r>
              <a:rPr lang="en-GB" dirty="0"/>
              <a:t> to hospital or a midwife-led unit if…had a termination of pregnancy in the past 6 weeks, and whose risk of VTE outweighs their risk of bleeding. </a:t>
            </a:r>
          </a:p>
          <a:p>
            <a:r>
              <a:rPr lang="en-GB" dirty="0"/>
              <a:t>1.16.5 If using LMWH… start 4–8 hours after the event unless contraindicated and continue for a minimum of 7 days. </a:t>
            </a:r>
            <a:endParaRPr lang="en-GB" b="1" dirty="0"/>
          </a:p>
          <a:p>
            <a:r>
              <a:rPr lang="en-GB" dirty="0"/>
              <a:t>1.16.6 </a:t>
            </a:r>
            <a:r>
              <a:rPr lang="en-GB" b="1" dirty="0"/>
              <a:t>Consider</a:t>
            </a:r>
            <a:r>
              <a:rPr lang="en-GB" dirty="0"/>
              <a:t> combined prophylaxis with </a:t>
            </a:r>
            <a:r>
              <a:rPr lang="en-GB" b="1" dirty="0"/>
              <a:t>LMWH</a:t>
            </a:r>
            <a:r>
              <a:rPr lang="en-GB" b="1" baseline="30000" dirty="0"/>
              <a:t> </a:t>
            </a:r>
            <a:r>
              <a:rPr lang="en-GB" b="1" dirty="0"/>
              <a:t>plus mechanical prophylaxis </a:t>
            </a:r>
            <a:r>
              <a:rPr lang="en-GB" dirty="0"/>
              <a:t>for…termination of pregnancy in the past 6 weeks and who are likely to be </a:t>
            </a:r>
            <a:r>
              <a:rPr lang="en-GB" b="1" dirty="0"/>
              <a:t>immobilised, or have significantly reduced mobility</a:t>
            </a:r>
            <a:r>
              <a:rPr lang="en-GB" dirty="0"/>
              <a:t> relative to their normal </a:t>
            </a:r>
            <a:r>
              <a:rPr lang="en-GB" b="1" dirty="0"/>
              <a:t>or anticipated mobility for 3 or more days after surgery</a:t>
            </a:r>
            <a:r>
              <a:rPr lang="en-GB" dirty="0"/>
              <a:t>, including caesarean section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98642" y="5723377"/>
            <a:ext cx="77878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Venous thromboembolism in over 16s: reducing the risk of hospital-acquired deep vein thrombosis or pulmonary embolism . NICE guideline [NG89] Published date: March 2018   Last updated: August 2019</a:t>
            </a:r>
          </a:p>
        </p:txBody>
      </p:sp>
    </p:spTree>
    <p:extLst>
      <p:ext uri="{BB962C8B-B14F-4D97-AF65-F5344CB8AC3E}">
        <p14:creationId xmlns:p14="http://schemas.microsoft.com/office/powerpoint/2010/main" val="38984196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Medical termination of pregnancy after 24 weeks’ gestation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US" sz="2000" dirty="0"/>
              <a:t>Mia Schmidt-Hansen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GB" sz="1800" dirty="0"/>
              <a:t/>
            </a:r>
            <a:br>
              <a:rPr lang="en-GB" sz="1800" dirty="0"/>
            </a:b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6137890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6834" y="179865"/>
            <a:ext cx="6497080" cy="951612"/>
          </a:xfrm>
        </p:spPr>
        <p:txBody>
          <a:bodyPr/>
          <a:lstStyle/>
          <a:p>
            <a:r>
              <a:rPr lang="en-GB" dirty="0"/>
              <a:t>Summary of Protocol (1)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5765781"/>
              </p:ext>
            </p:extLst>
          </p:nvPr>
        </p:nvGraphicFramePr>
        <p:xfrm>
          <a:off x="628650" y="1463675"/>
          <a:ext cx="7886700" cy="3972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2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954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279525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+mn-lt"/>
                        </a:rPr>
                        <a:t>Population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Women who are having a medical termination of pregnancy after 24</a:t>
                      </a:r>
                      <a:r>
                        <a:rPr lang="en-GB" sz="2000" baseline="30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+0 </a:t>
                      </a:r>
                      <a:r>
                        <a:rPr lang="en-GB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weeks gestation and received both mifepristone and misoprostol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GB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Exclusions: Any studies with an indirect population</a:t>
                      </a:r>
                      <a:r>
                        <a:rPr lang="en-GB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1" dirty="0">
                          <a:latin typeface="+mn-lt"/>
                        </a:rPr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100"/>
                        </a:spcAft>
                        <a:buFont typeface="Arial" pitchFamily="34" charset="0"/>
                        <a:buChar char="•"/>
                        <a:tabLst>
                          <a:tab pos="107950" algn="l"/>
                          <a:tab pos="21590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Route of misoprostol administration: vaginal, sublingual,</a:t>
                      </a:r>
                      <a:r>
                        <a:rPr lang="en-GB" sz="2000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buccal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spcBef>
                          <a:spcPts val="200"/>
                        </a:spcBef>
                        <a:spcAft>
                          <a:spcPts val="100"/>
                        </a:spcAft>
                        <a:buFont typeface="Arial" pitchFamily="34" charset="0"/>
                        <a:buChar char="•"/>
                        <a:tabLst>
                          <a:tab pos="107950" algn="l"/>
                          <a:tab pos="215900" algn="l"/>
                          <a:tab pos="21590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Dose of misoprostol (100,</a:t>
                      </a:r>
                      <a:r>
                        <a:rPr lang="en-GB" sz="2000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200, 400, 600, 800 mcg)</a:t>
                      </a:r>
                      <a:endParaRPr lang="en-GB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100"/>
                        </a:spcAft>
                        <a:buFont typeface="Arial" pitchFamily="34" charset="0"/>
                        <a:buChar char="•"/>
                        <a:tabLst>
                          <a:tab pos="107950" algn="l"/>
                          <a:tab pos="21590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Dose interval (both interval between mifepristone and misoprostol [simultaneous, delayed] and interval between subsequent doses of misoprostol)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1" dirty="0">
                          <a:latin typeface="+mn-lt"/>
                        </a:rPr>
                        <a:t>Comparison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200"/>
                        </a:spcBef>
                        <a:spcAft>
                          <a:spcPts val="100"/>
                        </a:spcAft>
                        <a:tabLst>
                          <a:tab pos="21590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 routes of administration, doses, number of doses, and dosing intervals listed above will be compared.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284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169" y="171626"/>
            <a:ext cx="6554745" cy="951612"/>
          </a:xfrm>
        </p:spPr>
        <p:txBody>
          <a:bodyPr/>
          <a:lstStyle/>
          <a:p>
            <a:r>
              <a:rPr lang="en-GB" dirty="0"/>
              <a:t>Summary of Protocol (2)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2625118"/>
              </p:ext>
            </p:extLst>
          </p:nvPr>
        </p:nvGraphicFramePr>
        <p:xfrm>
          <a:off x="636588" y="1497013"/>
          <a:ext cx="7886700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612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505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/>
                        <a:t>Critical Outcomes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Failure</a:t>
                      </a:r>
                      <a:r>
                        <a:rPr lang="en-GB" sz="20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pass any products of conception</a:t>
                      </a:r>
                      <a:endParaRPr lang="en-GB" sz="20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Uterine rupture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Incomplete abortion with the need for surgical intervention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dirty="0"/>
                        <a:t>Important Outcomes</a:t>
                      </a:r>
                      <a:r>
                        <a:rPr lang="en-GB" sz="2000" b="1" baseline="0" dirty="0"/>
                        <a:t> 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Time to expulsion (induction-to-abortion interval)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Diarrhoea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Haemorrhage requiring transfusion or ≥500 ml of blood loss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Infection reported within 1 month of termination</a:t>
                      </a:r>
                      <a:endParaRPr lang="en-GB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66436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0931" y="163389"/>
            <a:ext cx="6612410" cy="951612"/>
          </a:xfrm>
        </p:spPr>
        <p:txBody>
          <a:bodyPr/>
          <a:lstStyle/>
          <a:p>
            <a:r>
              <a:rPr lang="en-GB" dirty="0"/>
              <a:t>PRISMA Study Flow Diagram</a:t>
            </a:r>
          </a:p>
        </p:txBody>
      </p:sp>
      <p:grpSp>
        <p:nvGrpSpPr>
          <p:cNvPr id="6" name="Canvas 52"/>
          <p:cNvGrpSpPr/>
          <p:nvPr/>
        </p:nvGrpSpPr>
        <p:grpSpPr>
          <a:xfrm>
            <a:off x="492671" y="1580109"/>
            <a:ext cx="8158657" cy="4905181"/>
            <a:chOff x="0" y="0"/>
            <a:chExt cx="5731510" cy="327914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5731510" cy="3279140"/>
            </a:xfrm>
            <a:prstGeom prst="rect">
              <a:avLst/>
            </a:prstGeom>
            <a:noFill/>
          </p:spPr>
        </p:sp>
        <p:sp>
          <p:nvSpPr>
            <p:cNvPr id="8" name="AutoShape 29"/>
            <p:cNvSpPr>
              <a:spLocks noChangeArrowheads="1"/>
            </p:cNvSpPr>
            <p:nvPr/>
          </p:nvSpPr>
          <p:spPr bwMode="auto">
            <a:xfrm>
              <a:off x="2172335" y="35994"/>
              <a:ext cx="1414780" cy="59265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Bef>
                  <a:spcPts val="900"/>
                </a:spcBef>
                <a:spcAft>
                  <a:spcPts val="0"/>
                </a:spcAft>
              </a:pPr>
              <a:r>
                <a:rPr lang="en-GB" sz="1400" dirty="0">
                  <a:effectLst/>
                  <a:latin typeface="Arial" panose="020B060402020202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Titles and abstracts identified, N= 1294</a:t>
              </a:r>
              <a:endParaRPr lang="en-GB" sz="20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9" name="Group 8"/>
            <p:cNvGrpSpPr>
              <a:grpSpLocks/>
            </p:cNvGrpSpPr>
            <p:nvPr/>
          </p:nvGrpSpPr>
          <p:grpSpPr bwMode="auto">
            <a:xfrm>
              <a:off x="1147445" y="1043978"/>
              <a:ext cx="3605530" cy="918576"/>
              <a:chOff x="3785" y="7372"/>
              <a:chExt cx="5678" cy="1464"/>
            </a:xfrm>
            <a:noFill/>
          </p:grpSpPr>
          <p:sp>
            <p:nvSpPr>
              <p:cNvPr id="22" name="AutoShape 31"/>
              <p:cNvSpPr>
                <a:spLocks noChangeArrowheads="1"/>
              </p:cNvSpPr>
              <p:nvPr/>
            </p:nvSpPr>
            <p:spPr bwMode="auto">
              <a:xfrm>
                <a:off x="3785" y="7372"/>
                <a:ext cx="2228" cy="1086"/>
              </a:xfrm>
              <a:prstGeom prst="roundRect">
                <a:avLst>
                  <a:gd name="adj" fmla="val 16667"/>
                </a:avLst>
              </a:prstGeom>
              <a:grp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Bef>
                    <a:spcPts val="900"/>
                  </a:spcBef>
                  <a:spcAft>
                    <a:spcPts val="0"/>
                  </a:spcAft>
                </a:pPr>
                <a:r>
                  <a:rPr lang="en-GB" sz="1400" dirty="0"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Full copies retrieved and assessed for eligibility, N= </a:t>
                </a:r>
                <a:r>
                  <a:rPr lang="en-GB" sz="1400" dirty="0">
                    <a:latin typeface="Arial" panose="020B0604020202020204" pitchFamily="34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53</a:t>
                </a:r>
                <a:endParaRPr lang="en-GB" sz="2000" dirty="0">
                  <a:effectLst/>
                  <a:latin typeface="Arial" panose="020B0604020202020204" pitchFamily="34" charset="0"/>
                  <a:ea typeface="Arial" panose="020B0604020202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AutoShape 32"/>
              <p:cNvSpPr>
                <a:spLocks noChangeArrowheads="1"/>
              </p:cNvSpPr>
              <p:nvPr/>
            </p:nvSpPr>
            <p:spPr bwMode="auto">
              <a:xfrm>
                <a:off x="6823" y="7413"/>
                <a:ext cx="2640" cy="1423"/>
              </a:xfrm>
              <a:prstGeom prst="roundRect">
                <a:avLst>
                  <a:gd name="adj" fmla="val 16667"/>
                </a:avLst>
              </a:prstGeom>
              <a:grp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Bef>
                    <a:spcPts val="900"/>
                  </a:spcBef>
                  <a:spcAft>
                    <a:spcPts val="0"/>
                  </a:spcAft>
                </a:pPr>
                <a:r>
                  <a:rPr lang="en-GB" sz="1400" dirty="0"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Excluded, N= 1241</a:t>
                </a:r>
                <a:endParaRPr lang="en-GB" sz="2000" dirty="0">
                  <a:effectLst/>
                  <a:latin typeface="Arial" panose="020B0604020202020204" pitchFamily="34" charset="0"/>
                  <a:ea typeface="Arial" panose="020B0604020202020204" pitchFamily="34" charset="0"/>
                  <a:cs typeface="Times New Roman" panose="02020603050405020304" pitchFamily="18" charset="0"/>
                </a:endParaRPr>
              </a:p>
              <a:p>
                <a:pPr algn="ctr">
                  <a:spcBef>
                    <a:spcPts val="900"/>
                  </a:spcBef>
                  <a:spcAft>
                    <a:spcPts val="0"/>
                  </a:spcAft>
                </a:pPr>
                <a:r>
                  <a:rPr lang="en-GB" sz="1400" dirty="0">
                    <a:effectLst/>
                    <a:latin typeface="Arial" panose="020B0604020202020204" pitchFamily="34" charset="0"/>
                    <a:ea typeface="Arial" panose="020B0604020202020204" pitchFamily="34" charset="0"/>
                    <a:cs typeface="Times New Roman" panose="02020603050405020304" pitchFamily="18" charset="0"/>
                  </a:rPr>
                  <a:t>(Not relevant population, design, intervention, comparison, outcomes, unable to retrieve)</a:t>
                </a:r>
                <a:endParaRPr lang="en-GB" sz="2000" dirty="0">
                  <a:effectLst/>
                  <a:latin typeface="Arial" panose="020B0604020202020204" pitchFamily="34" charset="0"/>
                  <a:ea typeface="Arial" panose="020B060402020202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" name="AutoShape 33"/>
            <p:cNvSpPr>
              <a:spLocks noChangeArrowheads="1"/>
            </p:cNvSpPr>
            <p:nvPr/>
          </p:nvSpPr>
          <p:spPr bwMode="auto">
            <a:xfrm>
              <a:off x="294005" y="2227707"/>
              <a:ext cx="1414145" cy="75361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Bef>
                  <a:spcPts val="900"/>
                </a:spcBef>
                <a:spcAft>
                  <a:spcPts val="0"/>
                </a:spcAft>
              </a:pPr>
              <a:r>
                <a:rPr lang="en-GB" sz="1400" dirty="0">
                  <a:effectLst/>
                  <a:latin typeface="Arial" panose="020B060402020202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Studies included in review, N= </a:t>
              </a:r>
              <a:r>
                <a:rPr lang="en-GB" sz="1400" dirty="0">
                  <a:latin typeface="Arial" panose="020B060402020202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0</a:t>
              </a:r>
              <a:endParaRPr lang="en-GB" sz="20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AutoShape 34"/>
            <p:cNvSpPr>
              <a:spLocks noChangeArrowheads="1"/>
            </p:cNvSpPr>
            <p:nvPr/>
          </p:nvSpPr>
          <p:spPr bwMode="auto">
            <a:xfrm>
              <a:off x="1897380" y="2232843"/>
              <a:ext cx="1414145" cy="70660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Bef>
                  <a:spcPts val="900"/>
                </a:spcBef>
                <a:spcAft>
                  <a:spcPts val="0"/>
                </a:spcAft>
              </a:pPr>
              <a:r>
                <a:rPr lang="en-GB" sz="1400" dirty="0">
                  <a:effectLst/>
                  <a:latin typeface="Arial" panose="020B0604020202020204" pitchFamily="34" charset="0"/>
                  <a:ea typeface="Arial" panose="020B0604020202020204" pitchFamily="34" charset="0"/>
                  <a:cs typeface="Times New Roman" panose="02020603050405020304" pitchFamily="18" charset="0"/>
                </a:rPr>
                <a:t>Publications excluded from review, N=53</a:t>
              </a:r>
              <a:endParaRPr lang="en-GB" sz="20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900"/>
                </a:spcBef>
                <a:spcAft>
                  <a:spcPts val="0"/>
                </a:spcAft>
              </a:pPr>
              <a:endParaRPr lang="en-GB" sz="20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2" name="Group 11"/>
            <p:cNvGrpSpPr>
              <a:grpSpLocks/>
            </p:cNvGrpSpPr>
            <p:nvPr/>
          </p:nvGrpSpPr>
          <p:grpSpPr bwMode="auto">
            <a:xfrm>
              <a:off x="1854835" y="628454"/>
              <a:ext cx="2050415" cy="434975"/>
              <a:chOff x="4906" y="6685"/>
              <a:chExt cx="3229" cy="685"/>
            </a:xfrm>
          </p:grpSpPr>
          <p:cxnSp>
            <p:nvCxnSpPr>
              <p:cNvPr id="18" name="AutoShape 36"/>
              <p:cNvCxnSpPr>
                <a:cxnSpLocks noChangeShapeType="1"/>
              </p:cNvCxnSpPr>
              <p:nvPr/>
            </p:nvCxnSpPr>
            <p:spPr bwMode="auto">
              <a:xfrm>
                <a:off x="4906" y="7027"/>
                <a:ext cx="1" cy="343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9" name="AutoShape 37"/>
              <p:cNvCxnSpPr>
                <a:cxnSpLocks noChangeShapeType="1"/>
              </p:cNvCxnSpPr>
              <p:nvPr/>
            </p:nvCxnSpPr>
            <p:spPr bwMode="auto">
              <a:xfrm flipH="1">
                <a:off x="8105" y="7027"/>
                <a:ext cx="13" cy="343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" name="AutoShape 38"/>
              <p:cNvCxnSpPr>
                <a:cxnSpLocks noChangeShapeType="1"/>
              </p:cNvCxnSpPr>
              <p:nvPr/>
            </p:nvCxnSpPr>
            <p:spPr bwMode="auto">
              <a:xfrm>
                <a:off x="4906" y="7027"/>
                <a:ext cx="3229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" name="AutoShape 39"/>
              <p:cNvCxnSpPr>
                <a:cxnSpLocks noChangeShapeType="1"/>
                <a:stCxn id="8" idx="2"/>
              </p:cNvCxnSpPr>
              <p:nvPr/>
            </p:nvCxnSpPr>
            <p:spPr bwMode="auto">
              <a:xfrm>
                <a:off x="6520" y="6685"/>
                <a:ext cx="1" cy="36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</p:grpSp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972185" y="1725099"/>
              <a:ext cx="1652270" cy="494665"/>
              <a:chOff x="3516" y="8412"/>
              <a:chExt cx="2602" cy="779"/>
            </a:xfrm>
          </p:grpSpPr>
          <p:cxnSp>
            <p:nvCxnSpPr>
              <p:cNvPr id="14" name="AutoShape 41"/>
              <p:cNvCxnSpPr>
                <a:cxnSpLocks noChangeShapeType="1"/>
              </p:cNvCxnSpPr>
              <p:nvPr/>
            </p:nvCxnSpPr>
            <p:spPr bwMode="auto">
              <a:xfrm>
                <a:off x="3516" y="8845"/>
                <a:ext cx="1" cy="346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5" name="AutoShape 42"/>
              <p:cNvCxnSpPr>
                <a:cxnSpLocks noChangeShapeType="1"/>
              </p:cNvCxnSpPr>
              <p:nvPr/>
            </p:nvCxnSpPr>
            <p:spPr bwMode="auto">
              <a:xfrm>
                <a:off x="6102" y="8845"/>
                <a:ext cx="1" cy="346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" name="AutoShape 43"/>
              <p:cNvCxnSpPr>
                <a:cxnSpLocks noChangeShapeType="1"/>
              </p:cNvCxnSpPr>
              <p:nvPr/>
            </p:nvCxnSpPr>
            <p:spPr bwMode="auto">
              <a:xfrm>
                <a:off x="3516" y="8840"/>
                <a:ext cx="2602" cy="0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7" name="AutoShape 44"/>
              <p:cNvCxnSpPr>
                <a:cxnSpLocks noChangeShapeType="1"/>
                <a:stCxn id="22" idx="2"/>
              </p:cNvCxnSpPr>
              <p:nvPr/>
            </p:nvCxnSpPr>
            <p:spPr bwMode="auto">
              <a:xfrm>
                <a:off x="4906" y="8412"/>
                <a:ext cx="0" cy="433"/>
              </a:xfrm>
              <a:prstGeom prst="straightConnector1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28398" dir="3806097" algn="ctr" rotWithShape="0">
                        <a:schemeClr val="accent5">
                          <a:lumMod val="50000"/>
                          <a:lumOff val="0"/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</p:cxnSp>
        </p:grpSp>
      </p:grpSp>
      <p:pic>
        <p:nvPicPr>
          <p:cNvPr id="25" name="Graphic 24" descr="Arrow Clockwise curve">
            <a:extLst>
              <a:ext uri="{FF2B5EF4-FFF2-40B4-BE49-F238E27FC236}">
                <a16:creationId xmlns:a16="http://schemas.microsoft.com/office/drawing/2014/main" xmlns="" id="{FBC97740-481C-4159-BFAC-825899CF6C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1746225" flipH="1">
            <a:off x="1534594" y="5397761"/>
            <a:ext cx="947451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0358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457450" y="205231"/>
            <a:ext cx="7886700" cy="951612"/>
          </a:xfrm>
        </p:spPr>
        <p:txBody>
          <a:bodyPr/>
          <a:lstStyle/>
          <a:p>
            <a:r>
              <a:rPr lang="en-GB" dirty="0"/>
              <a:t>Recommendations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8650" y="1575412"/>
            <a:ext cx="7886700" cy="4601551"/>
          </a:xfrm>
        </p:spPr>
        <p:txBody>
          <a:bodyPr>
            <a:normAutofit/>
          </a:bodyPr>
          <a:lstStyle/>
          <a:p>
            <a:r>
              <a:rPr lang="en-GB" dirty="0"/>
              <a:t>1.11.1 For women having a medical abortion between </a:t>
            </a:r>
            <a:r>
              <a:rPr lang="en-GB" b="1" dirty="0">
                <a:solidFill>
                  <a:srgbClr val="00B050"/>
                </a:solidFill>
              </a:rPr>
              <a:t>24+0 and 25+0 weeks’</a:t>
            </a:r>
            <a:r>
              <a:rPr lang="en-GB" dirty="0"/>
              <a:t> gestation, </a:t>
            </a:r>
            <a:r>
              <a:rPr lang="en-GB" b="1" dirty="0">
                <a:solidFill>
                  <a:srgbClr val="00B050"/>
                </a:solidFill>
              </a:rPr>
              <a:t>consider 200 mg oral mifepristone, followed by 400 micrograms misoprostol (vaginal, buccal or sublingual) every 3 hours </a:t>
            </a:r>
            <a:r>
              <a:rPr lang="en-GB" dirty="0"/>
              <a:t>until delivery.</a:t>
            </a:r>
            <a:br>
              <a:rPr lang="en-GB" dirty="0"/>
            </a:br>
            <a:endParaRPr lang="en-GB" dirty="0"/>
          </a:p>
          <a:p>
            <a:r>
              <a:rPr lang="en-GB" dirty="0"/>
              <a:t>1.11.2 For women who are having a medical abortion between </a:t>
            </a:r>
            <a:r>
              <a:rPr lang="en-GB" b="1" dirty="0">
                <a:solidFill>
                  <a:srgbClr val="00B050"/>
                </a:solidFill>
              </a:rPr>
              <a:t>25+1 and 28+0 weeks</a:t>
            </a:r>
            <a:r>
              <a:rPr lang="en-GB" dirty="0"/>
              <a:t>’ gestation, </a:t>
            </a:r>
            <a:r>
              <a:rPr lang="en-GB" b="1" dirty="0">
                <a:solidFill>
                  <a:srgbClr val="00B050"/>
                </a:solidFill>
              </a:rPr>
              <a:t>consider 200 mg oral mifepristone, followed by 200 micrograms misoprostol (vaginal, buccal or sublingual) every 4 hours </a:t>
            </a:r>
            <a:r>
              <a:rPr lang="en-GB" dirty="0"/>
              <a:t>until delivery.</a:t>
            </a:r>
          </a:p>
          <a:p>
            <a:pPr marL="233362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0562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349" y="112771"/>
            <a:ext cx="7886700" cy="951612"/>
          </a:xfrm>
        </p:spPr>
        <p:txBody>
          <a:bodyPr/>
          <a:lstStyle/>
          <a:p>
            <a:r>
              <a:rPr lang="en-GB" dirty="0"/>
              <a:t>Recommendations (</a:t>
            </a:r>
            <a:r>
              <a:rPr lang="en-GB" dirty="0" err="1"/>
              <a:t>con’t</a:t>
            </a:r>
            <a:r>
              <a:rPr lang="en-GB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75412"/>
            <a:ext cx="7886700" cy="4601551"/>
          </a:xfrm>
        </p:spPr>
        <p:txBody>
          <a:bodyPr>
            <a:normAutofit/>
          </a:bodyPr>
          <a:lstStyle/>
          <a:p>
            <a:r>
              <a:rPr lang="en-GB" dirty="0"/>
              <a:t>1.11.3 For women who are having a medical abortion </a:t>
            </a:r>
            <a:r>
              <a:rPr lang="en-GB" b="1" dirty="0">
                <a:solidFill>
                  <a:srgbClr val="00B050"/>
                </a:solidFill>
              </a:rPr>
              <a:t>after 28+0 weeks’ gestation, consider 200 mg oral mifepristone, followed by 100 micrograms misoprostol (vaginal, buccal or sublingual) every 6 hours</a:t>
            </a:r>
            <a:r>
              <a:rPr lang="en-GB" dirty="0"/>
              <a:t> until delivery</a:t>
            </a:r>
            <a:br>
              <a:rPr lang="en-GB" dirty="0"/>
            </a:br>
            <a:endParaRPr lang="en-GB" dirty="0"/>
          </a:p>
          <a:p>
            <a:r>
              <a:rPr lang="en-GB" dirty="0"/>
              <a:t>1.11.4 Be aware that:</a:t>
            </a:r>
          </a:p>
          <a:p>
            <a:pPr lvl="1">
              <a:buFont typeface="Arial" pitchFamily="34" charset="0"/>
              <a:buChar char="•"/>
            </a:pPr>
            <a:r>
              <a:rPr lang="en-GB" sz="2000" dirty="0"/>
              <a:t>Uterus more sensitive to misoprostol as gestation advances</a:t>
            </a:r>
          </a:p>
          <a:p>
            <a:pPr lvl="1">
              <a:buFont typeface="Arial" pitchFamily="34" charset="0"/>
              <a:buChar char="•"/>
            </a:pPr>
            <a:r>
              <a:rPr lang="en-GB" sz="2000" dirty="0"/>
              <a:t>Risk factors for uterine rupture include pre-existing uterine scar, increased gestational age, </a:t>
            </a:r>
            <a:r>
              <a:rPr lang="en-GB" sz="2000" dirty="0" err="1"/>
              <a:t>multiparity</a:t>
            </a:r>
            <a:endParaRPr lang="en-GB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478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Anaesthesia or sedation for surgical termination of pregnancy?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sz="2000" dirty="0"/>
              <a:t>Laura O’Shea</a:t>
            </a:r>
            <a:r>
              <a:rPr lang="en-GB" sz="1800" dirty="0"/>
              <a:t/>
            </a:r>
            <a:br>
              <a:rPr lang="en-GB" sz="1800" dirty="0"/>
            </a:b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304005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5417" y="205231"/>
            <a:ext cx="7886700" cy="951612"/>
          </a:xfrm>
        </p:spPr>
        <p:txBody>
          <a:bodyPr/>
          <a:lstStyle/>
          <a:p>
            <a:r>
              <a:rPr lang="en-GB" dirty="0"/>
              <a:t>Rationale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5243"/>
            <a:ext cx="7886700" cy="4711720"/>
          </a:xfrm>
        </p:spPr>
        <p:txBody>
          <a:bodyPr>
            <a:normAutofit/>
          </a:bodyPr>
          <a:lstStyle/>
          <a:p>
            <a:r>
              <a:rPr lang="en-GB" sz="2800" dirty="0"/>
              <a:t>In the absence of evidence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Used regimens for lower gestations + clinical knowledge/experience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Took into account greater sensitivity of uterus to prostaglandins as gestational age advances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Were aware of FIGO guidance on misoprostol </a:t>
            </a:r>
          </a:p>
          <a:p>
            <a:pPr>
              <a:buFont typeface="Arial" pitchFamily="34" charset="0"/>
              <a:buChar char="•"/>
            </a:pPr>
            <a:r>
              <a:rPr lang="en-GB" dirty="0"/>
              <a:t>Made a research recommendation</a:t>
            </a:r>
            <a:br>
              <a:rPr lang="en-GB" dirty="0"/>
            </a:br>
            <a:endParaRPr lang="en-GB" dirty="0"/>
          </a:p>
          <a:p>
            <a:r>
              <a:rPr lang="en-GB" sz="2800" dirty="0"/>
              <a:t>Feticide out of scope: use existing RCOG guidance</a:t>
            </a:r>
          </a:p>
          <a:p>
            <a:pPr marL="233362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12833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217" y="3112535"/>
            <a:ext cx="7886700" cy="951612"/>
          </a:xfrm>
        </p:spPr>
        <p:txBody>
          <a:bodyPr>
            <a:normAutofit/>
          </a:bodyPr>
          <a:lstStyle/>
          <a:p>
            <a:pPr algn="ctr"/>
            <a:r>
              <a:rPr lang="en-GB" sz="4400" dirty="0"/>
              <a:t>Thank you for your attention.</a:t>
            </a:r>
          </a:p>
        </p:txBody>
      </p:sp>
    </p:spTree>
    <p:extLst>
      <p:ext uri="{BB962C8B-B14F-4D97-AF65-F5344CB8AC3E}">
        <p14:creationId xmlns:p14="http://schemas.microsoft.com/office/powerpoint/2010/main" val="47814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6834" y="179865"/>
            <a:ext cx="6497080" cy="951612"/>
          </a:xfrm>
        </p:spPr>
        <p:txBody>
          <a:bodyPr/>
          <a:lstStyle/>
          <a:p>
            <a:r>
              <a:rPr lang="en-GB" dirty="0"/>
              <a:t>Summary of Protocol (1)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2565329"/>
              </p:ext>
            </p:extLst>
          </p:nvPr>
        </p:nvGraphicFramePr>
        <p:xfrm>
          <a:off x="628650" y="1463675"/>
          <a:ext cx="788670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4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562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dirty="0"/>
                        <a:t>Population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Women who are having a uterine evacuation for surgical termination of pregnancy using electric or manual vacuum aspiration, or dilatation and evacuation.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Local anaesthesia: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Paracervical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block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Intracervical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block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Intrauterine installation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Anaesthetic gel (e.g.,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lidocaine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Conscious sedation: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Oral or IV Benzodiazepines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Zopiclone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Nitrous oxide and oxygen mixture (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Entonox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titrated nitrate)</a:t>
                      </a:r>
                    </a:p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Deep sedation: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IV Benzodiazepines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Propofol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Ketamine</a:t>
                      </a:r>
                    </a:p>
                    <a:p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anaesthesia: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IV Benzodiazepines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Propofol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Sevoflurane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Isoflurane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Desflurane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Ketamine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Thiopentone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Etomodate</a:t>
                      </a:r>
                      <a:endParaRPr lang="en-GB" sz="1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cxnSp>
        <p:nvCxnSpPr>
          <p:cNvPr id="4" name="Straight Arrow Connector 3"/>
          <p:cNvCxnSpPr/>
          <p:nvPr/>
        </p:nvCxnSpPr>
        <p:spPr>
          <a:xfrm>
            <a:off x="1952090" y="2106202"/>
            <a:ext cx="318499" cy="0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938391" y="3203825"/>
            <a:ext cx="318499" cy="0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938391" y="4065142"/>
            <a:ext cx="318499" cy="0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938391" y="4936732"/>
            <a:ext cx="318499" cy="0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849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169" y="171626"/>
            <a:ext cx="6554745" cy="951612"/>
          </a:xfrm>
        </p:spPr>
        <p:txBody>
          <a:bodyPr/>
          <a:lstStyle/>
          <a:p>
            <a:r>
              <a:rPr lang="en-GB" dirty="0"/>
              <a:t>Summary of Protocol (2)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971396"/>
              </p:ext>
            </p:extLst>
          </p:nvPr>
        </p:nvGraphicFramePr>
        <p:xfrm>
          <a:off x="636588" y="1497013"/>
          <a:ext cx="78867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0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3246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GB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Comparison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Local vs.</a:t>
                      </a:r>
                      <a:r>
                        <a:rPr lang="en-GB" sz="1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conscious sedation</a:t>
                      </a:r>
                    </a:p>
                    <a:p>
                      <a:pPr marL="285750" lvl="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Local vs. deep sedation</a:t>
                      </a:r>
                    </a:p>
                    <a:p>
                      <a:pPr marL="285750" lvl="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Local vs. general anaesthesia </a:t>
                      </a:r>
                    </a:p>
                    <a:p>
                      <a:pPr marL="285750" lvl="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Conscious sedation vs. deep sedation</a:t>
                      </a:r>
                    </a:p>
                    <a:p>
                      <a:pPr marL="285750" lvl="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Conscious sedation vs. general anaesthesia</a:t>
                      </a:r>
                    </a:p>
                    <a:p>
                      <a:pPr marL="285750" lvl="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Deep sedation vs. general anaesthesia</a:t>
                      </a:r>
                    </a:p>
                    <a:p>
                      <a:pPr marL="285750" lvl="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Propofol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(general) vs.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sevo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iso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n-GB" sz="18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desflurane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(general)</a:t>
                      </a:r>
                    </a:p>
                    <a:p>
                      <a:pPr marL="285750" lvl="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Oral vs. IV conscious sedation </a:t>
                      </a:r>
                    </a:p>
                    <a:p>
                      <a:pPr marL="285750" lvl="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Local anaesthesia method A vs. local anaesthesia method B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dirty="0"/>
                        <a:t>Critical Outcomes</a:t>
                      </a:r>
                      <a:r>
                        <a:rPr lang="en-GB" sz="1800" b="1" baseline="0" dirty="0"/>
                        <a:t> </a:t>
                      </a:r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 </a:t>
                      </a:r>
                      <a:r>
                        <a:rPr lang="en-GB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satisfaction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Termination</a:t>
                      </a:r>
                      <a:r>
                        <a:rPr lang="en-GB" sz="1800" u="sng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 pregnancy </a:t>
                      </a:r>
                      <a:r>
                        <a:rPr lang="en-GB" sz="1800" u="sng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completed</a:t>
                      </a:r>
                      <a:r>
                        <a:rPr lang="en-GB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 intended method of sedation/anaesthesia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u="sng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Pain</a:t>
                      </a:r>
                      <a:endParaRPr lang="en-GB" sz="1800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b="1" dirty="0"/>
                        <a:t>Important Outcomes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u="sng" dirty="0"/>
                        <a:t>Haemorrhage</a:t>
                      </a:r>
                      <a:r>
                        <a:rPr lang="en-GB" sz="1800" dirty="0"/>
                        <a:t> requiring transfusion or</a:t>
                      </a:r>
                      <a:r>
                        <a:rPr lang="en-GB" sz="1800" baseline="0" dirty="0"/>
                        <a:t> &gt;500ml of blood loss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aseline="0" dirty="0"/>
                        <a:t>Nausea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aseline="0" dirty="0"/>
                        <a:t>Vomiting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baseline="0" dirty="0"/>
                        <a:t>Length of admission</a:t>
                      </a:r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6928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0931" y="163389"/>
            <a:ext cx="6612410" cy="951612"/>
          </a:xfrm>
        </p:spPr>
        <p:txBody>
          <a:bodyPr/>
          <a:lstStyle/>
          <a:p>
            <a:r>
              <a:rPr lang="en-GB" dirty="0"/>
              <a:t>PRISMA Study Flow Diagram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2462" r="46483" b="8846"/>
          <a:stretch/>
        </p:blipFill>
        <p:spPr>
          <a:xfrm>
            <a:off x="904126" y="1501272"/>
            <a:ext cx="7357847" cy="4749609"/>
          </a:xfrm>
          <a:prstGeom prst="rect">
            <a:avLst/>
          </a:prstGeom>
        </p:spPr>
      </p:pic>
      <p:pic>
        <p:nvPicPr>
          <p:cNvPr id="6" name="Graphic 5" descr="Arrow Clockwise curve">
            <a:extLst>
              <a:ext uri="{FF2B5EF4-FFF2-40B4-BE49-F238E27FC236}">
                <a16:creationId xmlns:a16="http://schemas.microsoft.com/office/drawing/2014/main" xmlns="" id="{16631E09-CFAD-4315-A8BF-A697E11E1F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1746225" flipH="1">
            <a:off x="1953909" y="5529418"/>
            <a:ext cx="947451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332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383602" y="221700"/>
            <a:ext cx="6513817" cy="951612"/>
          </a:xfrm>
        </p:spPr>
        <p:txBody>
          <a:bodyPr>
            <a:normAutofit/>
          </a:bodyPr>
          <a:lstStyle/>
          <a:p>
            <a:pPr marL="0"/>
            <a:r>
              <a:rPr lang="en-GB" sz="2800" dirty="0"/>
              <a:t>Local anaesthesia vs. conscious sedation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8391674"/>
              </p:ext>
            </p:extLst>
          </p:nvPr>
        </p:nvGraphicFramePr>
        <p:xfrm>
          <a:off x="649199" y="1515938"/>
          <a:ext cx="78867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39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227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83739">
                <a:tc>
                  <a:txBody>
                    <a:bodyPr/>
                    <a:lstStyle/>
                    <a:p>
                      <a:r>
                        <a:rPr lang="en-GB" sz="2000" dirty="0"/>
                        <a:t>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Favours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3739">
                <a:tc>
                  <a:txBody>
                    <a:bodyPr/>
                    <a:lstStyle/>
                    <a:p>
                      <a:pPr marL="0" lvl="2" indent="-198438" defTabSz="457200">
                        <a:buFont typeface="Arial" pitchFamily="34" charset="0"/>
                        <a:buNone/>
                      </a:pPr>
                      <a:r>
                        <a:rPr lang="en-GB" sz="2000" dirty="0"/>
                        <a:t>Satisfaction: would recommend to friend</a:t>
                      </a:r>
                      <a:endParaRPr lang="en-GB" sz="20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Conscious sedation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3739">
                <a:tc>
                  <a:txBody>
                    <a:bodyPr/>
                    <a:lstStyle/>
                    <a:p>
                      <a:pPr marL="0" marR="0" lvl="2" indent="-19843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GB" sz="2000" dirty="0"/>
                        <a:t>Satisfaction: overall satisfaction: excellent</a:t>
                      </a:r>
                      <a:endParaRPr lang="en-GB" sz="20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Conscious sedation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373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Satisfaction: overall satisfaction: fair</a:t>
                      </a:r>
                      <a:endParaRPr lang="en-GB" sz="20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Conscious sedation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373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Satisfaction: anxiety control (100mm VAS)</a:t>
                      </a:r>
                      <a:endParaRPr lang="en-GB" sz="20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Conscious sedation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373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Satisfaction: overall satisfaction: satisfactory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373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Satisfaction: overall satisfaction: unsatisfactory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373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Satisfaction: overall satisfaction: overall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83739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Satisfaction: pain control (100mm VAS)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3739">
                <a:tc>
                  <a:txBody>
                    <a:bodyPr/>
                    <a:lstStyle/>
                    <a:p>
                      <a:r>
                        <a:rPr lang="en-GB" sz="2000" dirty="0"/>
                        <a:t>Pain during aspiration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3739">
                <a:tc>
                  <a:txBody>
                    <a:bodyPr/>
                    <a:lstStyle/>
                    <a:p>
                      <a:r>
                        <a:rPr lang="en-GB" sz="2000" dirty="0"/>
                        <a:t>Vomiting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No difference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Haemorrhage;</a:t>
                      </a:r>
                      <a:r>
                        <a:rPr lang="en-GB" sz="2000" baseline="0" dirty="0">
                          <a:solidFill>
                            <a:schemeClr val="tx1"/>
                          </a:solidFill>
                        </a:rPr>
                        <a:t> l</a:t>
                      </a:r>
                      <a:r>
                        <a:rPr lang="en-GB" sz="2000" dirty="0"/>
                        <a:t>ength of admission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No evidence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9987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414427" y="221702"/>
            <a:ext cx="6462445" cy="951612"/>
          </a:xfrm>
        </p:spPr>
        <p:txBody>
          <a:bodyPr>
            <a:normAutofit/>
          </a:bodyPr>
          <a:lstStyle/>
          <a:p>
            <a:pPr marL="0"/>
            <a:r>
              <a:rPr lang="en-GB" sz="2800" dirty="0"/>
              <a:t>Deep sedation vs. general anaesthesia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9159148"/>
              </p:ext>
            </p:extLst>
          </p:nvPr>
        </p:nvGraphicFramePr>
        <p:xfrm>
          <a:off x="638925" y="1772792"/>
          <a:ext cx="78867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89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118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Outcome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Favours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lvl="0" indent="-61913" defTabSz="457200">
                        <a:buFont typeface="Arial" panose="020B0604020202020204" pitchFamily="34" charset="0"/>
                        <a:buNone/>
                      </a:pPr>
                      <a:r>
                        <a:rPr lang="en-GB" sz="2400" dirty="0"/>
                        <a:t>Pain during hospital stay (11-point scale) </a:t>
                      </a:r>
                      <a:endParaRPr lang="en-GB" sz="2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Deep</a:t>
                      </a:r>
                      <a:r>
                        <a:rPr lang="en-GB" sz="2400" baseline="0" dirty="0">
                          <a:solidFill>
                            <a:schemeClr val="tx1"/>
                          </a:solidFill>
                        </a:rPr>
                        <a:t> sedation 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Satisfaction: would have same again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Pain during travel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Pain during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Termination</a:t>
                      </a:r>
                      <a:r>
                        <a:rPr lang="en-GB" sz="2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completed; haemorrhage; nausea; vomiting; length of admission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No</a:t>
                      </a:r>
                      <a:r>
                        <a:rPr lang="en-GB" sz="2400" baseline="0" dirty="0">
                          <a:solidFill>
                            <a:schemeClr val="tx1"/>
                          </a:solidFill>
                        </a:rPr>
                        <a:t> evidence 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535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7724" y="180605"/>
            <a:ext cx="6296132" cy="951612"/>
          </a:xfrm>
        </p:spPr>
        <p:txBody>
          <a:bodyPr>
            <a:normAutofit/>
          </a:bodyPr>
          <a:lstStyle/>
          <a:p>
            <a:pPr marL="0"/>
            <a:r>
              <a:rPr lang="en-GB" dirty="0"/>
              <a:t/>
            </a:r>
            <a:br>
              <a:rPr lang="en-GB" dirty="0"/>
            </a:br>
            <a:r>
              <a:rPr lang="en-GB" dirty="0" err="1"/>
              <a:t>Propofol</a:t>
            </a:r>
            <a:r>
              <a:rPr lang="en-GB" dirty="0"/>
              <a:t> vs. </a:t>
            </a:r>
            <a:r>
              <a:rPr lang="en-GB" dirty="0" err="1"/>
              <a:t>sevoflurane</a:t>
            </a:r>
            <a:r>
              <a:rPr lang="en-GB" dirty="0"/>
              <a:t> (general)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7634825"/>
              </p:ext>
            </p:extLst>
          </p:nvPr>
        </p:nvGraphicFramePr>
        <p:xfrm>
          <a:off x="680021" y="1639227"/>
          <a:ext cx="78867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69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0975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000" dirty="0"/>
                        <a:t>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Favours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-61913" defTabSz="457200">
                        <a:buFont typeface="Arial" panose="020B0604020202020204" pitchFamily="34" charset="0"/>
                        <a:buNone/>
                      </a:pPr>
                      <a:r>
                        <a:rPr lang="en-GB" sz="2000" dirty="0"/>
                        <a:t>Satisfaction: overall satisfaction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-61913" defTabSz="457200">
                        <a:buFont typeface="Arial" panose="020B0604020202020204" pitchFamily="34" charset="0"/>
                        <a:buNone/>
                      </a:pPr>
                      <a:r>
                        <a:rPr lang="en-GB" sz="2000" dirty="0"/>
                        <a:t>Satisfaction: would recommend to friend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000" dirty="0"/>
                        <a:t>Termination completed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000" dirty="0"/>
                        <a:t>Pain during recovery AND 24</a:t>
                      </a:r>
                      <a:r>
                        <a:rPr lang="en-GB" sz="2000" baseline="0" dirty="0"/>
                        <a:t> hours post-op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000" dirty="0"/>
                        <a:t>Pain upon waking from anaesthesia (10cm VAS)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Pain upon </a:t>
                      </a:r>
                      <a:r>
                        <a:rPr lang="en-GB" sz="2000" baseline="0" dirty="0"/>
                        <a:t>discharge (10 cm VAS)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/>
                        <a:t>Haemorrhage  </a:t>
                      </a:r>
                      <a:r>
                        <a:rPr lang="en-GB" sz="2000" b="0" u="none" dirty="0"/>
                        <a:t>(</a:t>
                      </a:r>
                      <a:r>
                        <a:rPr lang="en-GB" sz="2000" b="1" u="none" dirty="0"/>
                        <a:t>Note. One trial stopped early due to higher blood loss in </a:t>
                      </a:r>
                      <a:r>
                        <a:rPr lang="en-GB" sz="2000" b="1" u="none" dirty="0" err="1"/>
                        <a:t>sevoflurane</a:t>
                      </a:r>
                      <a:r>
                        <a:rPr lang="en-GB" sz="2000" b="1" u="none" dirty="0"/>
                        <a:t> arm</a:t>
                      </a:r>
                      <a:r>
                        <a:rPr lang="en-GB" sz="2000" b="0" u="none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  <a:br>
                        <a:rPr lang="en-GB" sz="2000" dirty="0">
                          <a:solidFill>
                            <a:schemeClr val="tx1"/>
                          </a:solidFill>
                        </a:rPr>
                      </a:b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000" dirty="0"/>
                        <a:t>Nausea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000" dirty="0"/>
                        <a:t>Vomiting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No difference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000" dirty="0"/>
                        <a:t>Length of admission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No evidence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4636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COG NGA">
      <a:dk1>
        <a:srgbClr val="333333"/>
      </a:dk1>
      <a:lt1>
        <a:sysClr val="window" lastClr="FFFFFF"/>
      </a:lt1>
      <a:dk2>
        <a:srgbClr val="4D4D4D"/>
      </a:dk2>
      <a:lt2>
        <a:srgbClr val="E7E6E6"/>
      </a:lt2>
      <a:accent1>
        <a:srgbClr val="8EB8C9"/>
      </a:accent1>
      <a:accent2>
        <a:srgbClr val="FFCE00"/>
      </a:accent2>
      <a:accent3>
        <a:srgbClr val="5B9BD5"/>
      </a:accent3>
      <a:accent4>
        <a:srgbClr val="FFC000"/>
      </a:accent4>
      <a:accent5>
        <a:srgbClr val="FFC000"/>
      </a:accent5>
      <a:accent6>
        <a:srgbClr val="5B9BD5"/>
      </a:accent6>
      <a:hlink>
        <a:srgbClr val="5B9BD5"/>
      </a:hlink>
      <a:folHlink>
        <a:srgbClr val="44546A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COG NGA.potx" id="{0C61DC81-9145-4263-819E-55F2D15AB445}" vid="{4553F4C2-27BE-4174-8E5E-5BA11B859E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79A06047688844A0B7DB9282232EA1" ma:contentTypeVersion="9" ma:contentTypeDescription="Create a new document." ma:contentTypeScope="" ma:versionID="b7d83e3641352e5dc306be8a0ac0d88b">
  <xsd:schema xmlns:xsd="http://www.w3.org/2001/XMLSchema" xmlns:xs="http://www.w3.org/2001/XMLSchema" xmlns:p="http://schemas.microsoft.com/office/2006/metadata/properties" xmlns:ns2="d9993663-5705-4d25-a4ee-eec0a4acabe5" xmlns:ns3="c9f032c1-e223-4c38-ab65-db5049232575" targetNamespace="http://schemas.microsoft.com/office/2006/metadata/properties" ma:root="true" ma:fieldsID="03a496aca23a6684bf3108dcfce3e04b" ns2:_="" ns3:_="">
    <xsd:import namespace="d9993663-5705-4d25-a4ee-eec0a4acabe5"/>
    <xsd:import namespace="c9f032c1-e223-4c38-ab65-db50492325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993663-5705-4d25-a4ee-eec0a4acab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f032c1-e223-4c38-ab65-db504923257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6BE1250-B71A-4BD7-AB91-AB4492EEAD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993663-5705-4d25-a4ee-eec0a4acabe5"/>
    <ds:schemaRef ds:uri="c9f032c1-e223-4c38-ab65-db50492325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6BF4CC-234A-49AC-AF10-F668B93712F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818D494-B460-4352-9A33-3977AC5FD24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NGA powerpoint template</Template>
  <TotalTime>1927</TotalTime>
  <Words>1735</Words>
  <Application>Microsoft Office PowerPoint</Application>
  <PresentationFormat>On-screen Show (4:3)</PresentationFormat>
  <Paragraphs>262</Paragraphs>
  <Slides>31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Best of the Rest  Patricia A. Lohr Medical Director, British Pregnancy Advisory Service  Treasurer, British Society of Abortion Care Providers NICE Guideline Committee Member</vt:lpstr>
      <vt:lpstr>The views expressed in this presentation are those of the authors and not necessarily those of NICE  Guideline is available from: https://www.nice.org.uk/guidance/NG140 </vt:lpstr>
      <vt:lpstr>Anaesthesia or sedation for surgical termination of pregnancy?  Laura O’Shea </vt:lpstr>
      <vt:lpstr>Summary of Protocol (1)</vt:lpstr>
      <vt:lpstr>Summary of Protocol (2)</vt:lpstr>
      <vt:lpstr>PRISMA Study Flow Diagram</vt:lpstr>
      <vt:lpstr>Local anaesthesia vs. conscious sedation</vt:lpstr>
      <vt:lpstr>Deep sedation vs. general anaesthesia</vt:lpstr>
      <vt:lpstr> Propofol vs. sevoflurane (general)</vt:lpstr>
      <vt:lpstr>Oral vs. IV conscious sedation</vt:lpstr>
      <vt:lpstr>Local method A vs. method B</vt:lpstr>
      <vt:lpstr>Recommendations</vt:lpstr>
      <vt:lpstr>Recommendations (con’t)</vt:lpstr>
      <vt:lpstr>Rationale</vt:lpstr>
      <vt:lpstr>VTE prophylaxis for termination of pregnancy up to 24 weeks’ gestation  Mia Schmidt-Hansen  </vt:lpstr>
      <vt:lpstr>Summary of Protocol (1)</vt:lpstr>
      <vt:lpstr>Summary of Protocol (2)</vt:lpstr>
      <vt:lpstr>PRISMA Study Flow Diagram</vt:lpstr>
      <vt:lpstr>Recommendations</vt:lpstr>
      <vt:lpstr>Rationale</vt:lpstr>
      <vt:lpstr>NICE on VTE risk reduction in pregnancy </vt:lpstr>
      <vt:lpstr>RCOG risk assessment tool</vt:lpstr>
      <vt:lpstr>NICE on VTE risk reduction in pregnancy</vt:lpstr>
      <vt:lpstr>Medical termination of pregnancy after 24 weeks’ gestation  Mia Schmidt-Hansen  </vt:lpstr>
      <vt:lpstr>Summary of Protocol (1)</vt:lpstr>
      <vt:lpstr>Summary of Protocol (2)</vt:lpstr>
      <vt:lpstr>PRISMA Study Flow Diagram</vt:lpstr>
      <vt:lpstr>Recommendations</vt:lpstr>
      <vt:lpstr>Recommendations (con’t)</vt:lpstr>
      <vt:lpstr>Rationale</vt:lpstr>
      <vt:lpstr>Thank you for your attention.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Williams</dc:creator>
  <cp:lastModifiedBy>Foote</cp:lastModifiedBy>
  <cp:revision>301</cp:revision>
  <cp:lastPrinted>2018-01-22T09:36:10Z</cp:lastPrinted>
  <dcterms:created xsi:type="dcterms:W3CDTF">2017-11-27T10:12:17Z</dcterms:created>
  <dcterms:modified xsi:type="dcterms:W3CDTF">2019-11-25T13:58:38Z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0x0101001679A06047688844A0B7DB9282232EA1</vt:lpwstr>
  </property>
</Properties>
</file>