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2"/>
  </p:notesMasterIdLst>
  <p:sldIdLst>
    <p:sldId id="256" r:id="rId5"/>
    <p:sldId id="311" r:id="rId6"/>
    <p:sldId id="257" r:id="rId7"/>
    <p:sldId id="258" r:id="rId8"/>
    <p:sldId id="259" r:id="rId9"/>
    <p:sldId id="260" r:id="rId10"/>
    <p:sldId id="261" r:id="rId11"/>
    <p:sldId id="262" r:id="rId12"/>
    <p:sldId id="263" r:id="rId13"/>
    <p:sldId id="265" r:id="rId14"/>
    <p:sldId id="264" r:id="rId15"/>
    <p:sldId id="308" r:id="rId16"/>
    <p:sldId id="267" r:id="rId17"/>
    <p:sldId id="272" r:id="rId18"/>
    <p:sldId id="270" r:id="rId19"/>
    <p:sldId id="273" r:id="rId20"/>
    <p:sldId id="274" r:id="rId21"/>
    <p:sldId id="275" r:id="rId22"/>
    <p:sldId id="310" r:id="rId23"/>
    <p:sldId id="309" r:id="rId24"/>
    <p:sldId id="304" r:id="rId25"/>
    <p:sldId id="305" r:id="rId26"/>
    <p:sldId id="307" r:id="rId27"/>
    <p:sldId id="269" r:id="rId28"/>
    <p:sldId id="271" r:id="rId29"/>
    <p:sldId id="306" r:id="rId30"/>
    <p:sldId id="266"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7" d="100"/>
          <a:sy n="107" d="100"/>
        </p:scale>
        <p:origin x="-1734" y="-1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FB96A0-0651-4998-A715-4E5B67BA4DA2}" type="datetimeFigureOut">
              <a:rPr lang="en-GB" smtClean="0"/>
              <a:t>25/11/2019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30C8C7-D95D-4DDF-B3DA-83FB0B775856}" type="slidenum">
              <a:rPr lang="en-GB" smtClean="0"/>
              <a:t>‹#›</a:t>
            </a:fld>
            <a:endParaRPr lang="en-GB"/>
          </a:p>
        </p:txBody>
      </p:sp>
    </p:spTree>
    <p:extLst>
      <p:ext uri="{BB962C8B-B14F-4D97-AF65-F5344CB8AC3E}">
        <p14:creationId xmlns:p14="http://schemas.microsoft.com/office/powerpoint/2010/main" val="3167770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u="sng" kern="1200" dirty="0" smtClean="0">
                <a:solidFill>
                  <a:schemeClr val="tx1"/>
                </a:solidFill>
                <a:effectLst/>
                <a:latin typeface="+mn-lt"/>
                <a:ea typeface="+mn-ea"/>
                <a:cs typeface="+mn-cs"/>
              </a:rPr>
              <a:t>Ongoing pregnancy rate</a:t>
            </a: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Low quality evidence from one RCT (n=1100) showed that the ongoing pregnancy rate did not differ clinically significantly between women who received simultaneous oral mifepristone (200 mg) + vaginal misoprostol (800 mcg) administration or administration of misoprostol 23-25 hours after mifepristone (RR = 3.94, 95% CI 0.44-36.16). Very low quality evidence from two RCTs (n=280) showed that the ongoing pregnancy rate did not differ clinically significantly between women who received simultaneous oral mifepristone (200 mg) + vaginal misoprostol (400 mcg) administration or administration of misoprostol 24-48 hours after mifepristone (RR = 0.33, 95% CI 0.01-8.09).</a:t>
            </a:r>
          </a:p>
          <a:p>
            <a:endParaRPr lang="en-GB" dirty="0"/>
          </a:p>
        </p:txBody>
      </p:sp>
      <p:sp>
        <p:nvSpPr>
          <p:cNvPr id="4" name="Slide Number Placeholder 3"/>
          <p:cNvSpPr>
            <a:spLocks noGrp="1"/>
          </p:cNvSpPr>
          <p:nvPr>
            <p:ph type="sldNum" sz="quarter" idx="10"/>
          </p:nvPr>
        </p:nvSpPr>
        <p:spPr/>
        <p:txBody>
          <a:bodyPr/>
          <a:lstStyle/>
          <a:p>
            <a:fld id="{3F290E6F-400F-4348-8595-B653F66FEE55}" type="slidenum">
              <a:rPr lang="en-GB" smtClean="0"/>
              <a:t>8</a:t>
            </a:fld>
            <a:endParaRPr lang="en-GB"/>
          </a:p>
        </p:txBody>
      </p:sp>
    </p:spTree>
    <p:extLst>
      <p:ext uri="{BB962C8B-B14F-4D97-AF65-F5344CB8AC3E}">
        <p14:creationId xmlns:p14="http://schemas.microsoft.com/office/powerpoint/2010/main" val="21487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u="sng" kern="1200" dirty="0" smtClean="0">
                <a:solidFill>
                  <a:schemeClr val="tx1"/>
                </a:solidFill>
                <a:effectLst/>
                <a:latin typeface="+mn-lt"/>
                <a:ea typeface="+mn-ea"/>
                <a:cs typeface="+mn-cs"/>
              </a:rPr>
              <a:t>Haemorrhage requiring transfusion or ≥ 500 ml blood loss</a:t>
            </a: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Very low quality evidence from one RCT (n=1100) showed that the rate of ‘haemorrhage requiring transfusion or ≥ 500 ml blood loss’ did not differ clinically significantly between women who received simultaneous oral mifepristone (200 mg) + vaginal misoprostol (800 mcg) administration or administration of misoprostol 23-25 hours after mifepristone (RR = 0.11, 95% CI 0.01-2.03). Very low quality evidence from two RCTs (n=280) showed that the rate of ‘haemorrhage requiring transfusion or ≥ 500 ml blood loss’ did not differ clinically significantly between women who received simultaneous oral mifepristone (200 mg) + vaginal misoprostol (400 mcg) administration or administration of misoprostol 24-48 hours after mifepristone (no events occurred in either treatment group).</a:t>
            </a:r>
          </a:p>
          <a:p>
            <a:endParaRPr lang="en-GB" dirty="0"/>
          </a:p>
        </p:txBody>
      </p:sp>
      <p:sp>
        <p:nvSpPr>
          <p:cNvPr id="4" name="Slide Number Placeholder 3"/>
          <p:cNvSpPr>
            <a:spLocks noGrp="1"/>
          </p:cNvSpPr>
          <p:nvPr>
            <p:ph type="sldNum" sz="quarter" idx="10"/>
          </p:nvPr>
        </p:nvSpPr>
        <p:spPr/>
        <p:txBody>
          <a:bodyPr/>
          <a:lstStyle/>
          <a:p>
            <a:fld id="{3F290E6F-400F-4348-8595-B653F66FEE55}" type="slidenum">
              <a:rPr lang="en-GB" smtClean="0"/>
              <a:t>9</a:t>
            </a:fld>
            <a:endParaRPr lang="en-GB"/>
          </a:p>
        </p:txBody>
      </p:sp>
    </p:spTree>
    <p:extLst>
      <p:ext uri="{BB962C8B-B14F-4D97-AF65-F5344CB8AC3E}">
        <p14:creationId xmlns:p14="http://schemas.microsoft.com/office/powerpoint/2010/main" val="2301084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u="sng" kern="1200" dirty="0" smtClean="0">
                <a:solidFill>
                  <a:schemeClr val="tx1"/>
                </a:solidFill>
                <a:effectLst/>
                <a:latin typeface="+mn-lt"/>
                <a:ea typeface="+mn-ea"/>
                <a:cs typeface="+mn-cs"/>
              </a:rPr>
              <a:t>Patient satisfaction</a:t>
            </a: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Moderate quality evidence from one RCT (n=1100) showed that patient satisfaction did not differ clinically significantly between women who received simultaneous oral mifepristone (200 mg) + vaginal misoprostol (800 mcg) administration or administration of misoprostol 23-25 hours after mifepristone whether it was measured as “Would choose same method again” (RR = 0.99, 95% CI 0.95-1.03) or “Would recommend to friend” (RR = 1, 95% CI 0.97-1.03). Low quality evidence from one RCT (n=80) showed that patient satisfaction (measured as “Satisfied with procedure and would like to use this method again”) did not differ clinically significantly between women who received simultaneous oral mifepristone (200 mg) + vaginal misoprostol (400 mcg) administration or administration of misoprostol 24 hours after mifepristone (RR = 1.03, 95% CI 0.94-1.12).</a:t>
            </a:r>
          </a:p>
          <a:p>
            <a:endParaRPr lang="en-GB" dirty="0"/>
          </a:p>
        </p:txBody>
      </p:sp>
      <p:sp>
        <p:nvSpPr>
          <p:cNvPr id="4" name="Slide Number Placeholder 3"/>
          <p:cNvSpPr>
            <a:spLocks noGrp="1"/>
          </p:cNvSpPr>
          <p:nvPr>
            <p:ph type="sldNum" sz="quarter" idx="10"/>
          </p:nvPr>
        </p:nvSpPr>
        <p:spPr/>
        <p:txBody>
          <a:bodyPr/>
          <a:lstStyle/>
          <a:p>
            <a:fld id="{3F290E6F-400F-4348-8595-B653F66FEE55}" type="slidenum">
              <a:rPr lang="en-GB" smtClean="0"/>
              <a:t>10</a:t>
            </a:fld>
            <a:endParaRPr lang="en-GB"/>
          </a:p>
        </p:txBody>
      </p:sp>
    </p:spTree>
    <p:extLst>
      <p:ext uri="{BB962C8B-B14F-4D97-AF65-F5344CB8AC3E}">
        <p14:creationId xmlns:p14="http://schemas.microsoft.com/office/powerpoint/2010/main" val="32700335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F290E6F-400F-4348-8595-B653F66FEE55}" type="slidenum">
              <a:rPr lang="en-GB" smtClean="0"/>
              <a:t>21</a:t>
            </a:fld>
            <a:endParaRPr lang="en-GB"/>
          </a:p>
        </p:txBody>
      </p:sp>
    </p:spTree>
    <p:extLst>
      <p:ext uri="{BB962C8B-B14F-4D97-AF65-F5344CB8AC3E}">
        <p14:creationId xmlns:p14="http://schemas.microsoft.com/office/powerpoint/2010/main" val="4169823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5E48890-E6D7-4DCB-AD3A-A92D56851438}" type="datetimeFigureOut">
              <a:rPr lang="en-GB" smtClean="0"/>
              <a:t>25/11/2019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2F8DEE-DA15-4B35-9E63-D2B2AA3BC18D}" type="slidenum">
              <a:rPr lang="en-GB" smtClean="0"/>
              <a:t>‹#›</a:t>
            </a:fld>
            <a:endParaRPr lang="en-GB"/>
          </a:p>
        </p:txBody>
      </p:sp>
    </p:spTree>
    <p:extLst>
      <p:ext uri="{BB962C8B-B14F-4D97-AF65-F5344CB8AC3E}">
        <p14:creationId xmlns:p14="http://schemas.microsoft.com/office/powerpoint/2010/main" val="3269705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5E48890-E6D7-4DCB-AD3A-A92D56851438}" type="datetimeFigureOut">
              <a:rPr lang="en-GB" smtClean="0"/>
              <a:t>25/11/2019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2F8DEE-DA15-4B35-9E63-D2B2AA3BC18D}" type="slidenum">
              <a:rPr lang="en-GB" smtClean="0"/>
              <a:t>‹#›</a:t>
            </a:fld>
            <a:endParaRPr lang="en-GB"/>
          </a:p>
        </p:txBody>
      </p:sp>
    </p:spTree>
    <p:extLst>
      <p:ext uri="{BB962C8B-B14F-4D97-AF65-F5344CB8AC3E}">
        <p14:creationId xmlns:p14="http://schemas.microsoft.com/office/powerpoint/2010/main" val="606649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5E48890-E6D7-4DCB-AD3A-A92D56851438}" type="datetimeFigureOut">
              <a:rPr lang="en-GB" smtClean="0"/>
              <a:t>25/11/2019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2F8DEE-DA15-4B35-9E63-D2B2AA3BC18D}" type="slidenum">
              <a:rPr lang="en-GB" smtClean="0"/>
              <a:t>‹#›</a:t>
            </a:fld>
            <a:endParaRPr lang="en-GB"/>
          </a:p>
        </p:txBody>
      </p:sp>
    </p:spTree>
    <p:extLst>
      <p:ext uri="{BB962C8B-B14F-4D97-AF65-F5344CB8AC3E}">
        <p14:creationId xmlns:p14="http://schemas.microsoft.com/office/powerpoint/2010/main" val="12509348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Text with Bullets">
    <p:spTree>
      <p:nvGrpSpPr>
        <p:cNvPr id="1" name=""/>
        <p:cNvGrpSpPr/>
        <p:nvPr/>
      </p:nvGrpSpPr>
      <p:grpSpPr>
        <a:xfrm>
          <a:off x="0" y="0"/>
          <a:ext cx="0" cy="0"/>
          <a:chOff x="0" y="0"/>
          <a:chExt cx="0" cy="0"/>
        </a:xfrm>
      </p:grpSpPr>
      <p:sp>
        <p:nvSpPr>
          <p:cNvPr id="2" name="Title 1"/>
          <p:cNvSpPr>
            <a:spLocks noGrp="1"/>
          </p:cNvSpPr>
          <p:nvPr>
            <p:ph type="title"/>
          </p:nvPr>
        </p:nvSpPr>
        <p:spPr>
          <a:xfrm>
            <a:off x="628650" y="1423778"/>
            <a:ext cx="7886700" cy="951612"/>
          </a:xfrm>
        </p:spPr>
        <p:txBody>
          <a:bodyPr anchor="b">
            <a:normAutofit/>
          </a:bodyPr>
          <a:lstStyle>
            <a:lvl1pPr marL="233363" indent="0">
              <a:defRPr sz="3000" b="1">
                <a:solidFill>
                  <a:schemeClr val="accent1"/>
                </a:solidFill>
              </a:defRPr>
            </a:lvl1p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2294F54C-7401-42A7-B185-8B990062683E}" type="datetimeFigureOut">
              <a:rPr lang="en-GB" smtClean="0"/>
              <a:t>25/11/2019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205F5A-6363-438D-A762-6E7D12390F23}" type="slidenum">
              <a:rPr lang="en-GB" smtClean="0"/>
              <a:t>‹#›</a:t>
            </a:fld>
            <a:endParaRPr lang="en-GB"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8650" y="524083"/>
            <a:ext cx="1648602" cy="540000"/>
          </a:xfrm>
          <a:prstGeom prst="rect">
            <a:avLst/>
          </a:prstGeom>
        </p:spPr>
      </p:pic>
      <p:sp>
        <p:nvSpPr>
          <p:cNvPr id="9" name="Rectangle 8"/>
          <p:cNvSpPr/>
          <p:nvPr userDrawn="1"/>
        </p:nvSpPr>
        <p:spPr>
          <a:xfrm>
            <a:off x="628650" y="1197006"/>
            <a:ext cx="8280000" cy="162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12" name="Group 11"/>
          <p:cNvGrpSpPr/>
          <p:nvPr userDrawn="1"/>
        </p:nvGrpSpPr>
        <p:grpSpPr>
          <a:xfrm>
            <a:off x="8743133" y="1197006"/>
            <a:ext cx="164858" cy="5046666"/>
            <a:chOff x="8743133" y="1197006"/>
            <a:chExt cx="164858" cy="5046666"/>
          </a:xfrm>
        </p:grpSpPr>
        <p:sp>
          <p:nvSpPr>
            <p:cNvPr id="10" name="Rectangle 9"/>
            <p:cNvSpPr/>
            <p:nvPr userDrawn="1"/>
          </p:nvSpPr>
          <p:spPr>
            <a:xfrm>
              <a:off x="8745991" y="1197006"/>
              <a:ext cx="162000" cy="504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Isosceles Triangle 10"/>
            <p:cNvSpPr/>
            <p:nvPr userDrawn="1"/>
          </p:nvSpPr>
          <p:spPr>
            <a:xfrm>
              <a:off x="8743133" y="6081672"/>
              <a:ext cx="162000" cy="162000"/>
            </a:xfrm>
            <a:prstGeom prst="triangle">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3" name="Content Placeholder 2"/>
          <p:cNvSpPr>
            <a:spLocks noGrp="1"/>
          </p:cNvSpPr>
          <p:nvPr>
            <p:ph idx="13"/>
          </p:nvPr>
        </p:nvSpPr>
        <p:spPr>
          <a:xfrm>
            <a:off x="628650" y="4267200"/>
            <a:ext cx="7886700" cy="1775791"/>
          </a:xfrm>
        </p:spPr>
        <p:txBody>
          <a:bodyPr>
            <a:normAutofit/>
          </a:bodyPr>
          <a:lstStyle>
            <a:lvl1pPr marL="457200" indent="-223838">
              <a:lnSpc>
                <a:spcPct val="100000"/>
              </a:lnSpc>
              <a:spcBef>
                <a:spcPts val="0"/>
              </a:spcBef>
              <a:spcAft>
                <a:spcPts val="600"/>
              </a:spcAft>
              <a:buFontTx/>
              <a:buBlip>
                <a:blip r:embed="rId3"/>
              </a:buBlip>
              <a:defRPr sz="2400"/>
            </a:lvl1pPr>
            <a:lvl2pPr marL="457200" indent="-223838">
              <a:lnSpc>
                <a:spcPct val="100000"/>
              </a:lnSpc>
              <a:spcBef>
                <a:spcPts val="0"/>
              </a:spcBef>
              <a:spcAft>
                <a:spcPts val="600"/>
              </a:spcAft>
              <a:buFontTx/>
              <a:buBlip>
                <a:blip r:embed="rId3"/>
              </a:buBlip>
              <a:defRPr sz="2400"/>
            </a:lvl2pPr>
            <a:lvl3pPr marL="457200" indent="-223838">
              <a:lnSpc>
                <a:spcPct val="100000"/>
              </a:lnSpc>
              <a:spcBef>
                <a:spcPts val="0"/>
              </a:spcBef>
              <a:spcAft>
                <a:spcPts val="600"/>
              </a:spcAft>
              <a:buFontTx/>
              <a:buBlip>
                <a:blip r:embed="rId3"/>
              </a:buBlip>
              <a:defRPr sz="2400"/>
            </a:lvl3pPr>
            <a:lvl4pPr marL="0" indent="-228600">
              <a:lnSpc>
                <a:spcPct val="100000"/>
              </a:lnSpc>
              <a:spcBef>
                <a:spcPts val="0"/>
              </a:spcBef>
              <a:spcAft>
                <a:spcPts val="600"/>
              </a:spcAft>
              <a:buFontTx/>
              <a:buBlip>
                <a:blip r:embed="rId3"/>
              </a:buBlip>
              <a:defRPr sz="2400"/>
            </a:lvl4pPr>
            <a:lvl5pPr marL="0" indent="-228600">
              <a:lnSpc>
                <a:spcPct val="100000"/>
              </a:lnSpc>
              <a:spcBef>
                <a:spcPts val="0"/>
              </a:spcBef>
              <a:spcAft>
                <a:spcPts val="600"/>
              </a:spcAft>
              <a:buFontTx/>
              <a:buBlip>
                <a:blip r:embed="rId3"/>
              </a:buBlip>
              <a:defRPr sz="2400"/>
            </a:lvl5pPr>
          </a:lstStyle>
          <a:p>
            <a:pPr lvl="0"/>
            <a:r>
              <a:rPr lang="en-US" smtClean="0"/>
              <a:t>Click to edit Master text styles</a:t>
            </a:r>
          </a:p>
          <a:p>
            <a:pPr lvl="1"/>
            <a:r>
              <a:rPr lang="en-US" smtClean="0"/>
              <a:t>Second level</a:t>
            </a:r>
          </a:p>
          <a:p>
            <a:pPr lvl="2"/>
            <a:r>
              <a:rPr lang="en-US" smtClean="0"/>
              <a:t>Third level</a:t>
            </a:r>
          </a:p>
        </p:txBody>
      </p:sp>
      <p:sp>
        <p:nvSpPr>
          <p:cNvPr id="14" name="Content Placeholder 2"/>
          <p:cNvSpPr>
            <a:spLocks noGrp="1"/>
          </p:cNvSpPr>
          <p:nvPr>
            <p:ph idx="1"/>
          </p:nvPr>
        </p:nvSpPr>
        <p:spPr>
          <a:xfrm>
            <a:off x="628650" y="2584174"/>
            <a:ext cx="7886700" cy="1590261"/>
          </a:xfrm>
        </p:spPr>
        <p:txBody>
          <a:bodyPr>
            <a:normAutofit/>
          </a:bodyPr>
          <a:lstStyle>
            <a:lvl1pPr marL="233363" indent="0">
              <a:lnSpc>
                <a:spcPct val="100000"/>
              </a:lnSpc>
              <a:spcBef>
                <a:spcPts val="0"/>
              </a:spcBef>
              <a:spcAft>
                <a:spcPts val="600"/>
              </a:spcAft>
              <a:buFont typeface="Arial" panose="020B0604020202020204" pitchFamily="34" charset="0"/>
              <a:buNone/>
              <a:defRPr sz="2400"/>
            </a:lvl1pPr>
            <a:lvl2pPr marL="0" indent="0">
              <a:lnSpc>
                <a:spcPct val="100000"/>
              </a:lnSpc>
              <a:spcBef>
                <a:spcPts val="0"/>
              </a:spcBef>
              <a:spcAft>
                <a:spcPts val="600"/>
              </a:spcAft>
              <a:buFont typeface="Arial" panose="020B0604020202020204" pitchFamily="34" charset="0"/>
              <a:buNone/>
              <a:defRPr sz="2400"/>
            </a:lvl2pPr>
            <a:lvl3pPr marL="0" indent="0">
              <a:lnSpc>
                <a:spcPct val="100000"/>
              </a:lnSpc>
              <a:spcBef>
                <a:spcPts val="0"/>
              </a:spcBef>
              <a:spcAft>
                <a:spcPts val="600"/>
              </a:spcAft>
              <a:buFont typeface="Arial" panose="020B0604020202020204" pitchFamily="34" charset="0"/>
              <a:buNone/>
              <a:defRPr sz="2400"/>
            </a:lvl3pPr>
            <a:lvl4pPr marL="0" indent="0">
              <a:lnSpc>
                <a:spcPct val="100000"/>
              </a:lnSpc>
              <a:spcBef>
                <a:spcPts val="0"/>
              </a:spcBef>
              <a:spcAft>
                <a:spcPts val="600"/>
              </a:spcAft>
              <a:buFont typeface="Arial" panose="020B0604020202020204" pitchFamily="34" charset="0"/>
              <a:buNone/>
              <a:defRPr sz="2400"/>
            </a:lvl4pPr>
            <a:lvl5pPr marL="0" indent="0">
              <a:lnSpc>
                <a:spcPct val="100000"/>
              </a:lnSpc>
              <a:spcBef>
                <a:spcPts val="0"/>
              </a:spcBef>
              <a:spcAft>
                <a:spcPts val="600"/>
              </a:spcAft>
              <a:buFont typeface="Arial" panose="020B0604020202020204" pitchFamily="34" charset="0"/>
              <a:buNone/>
              <a:defRPr sz="2400"/>
            </a:lvl5pPr>
          </a:lstStyle>
          <a:p>
            <a:pPr lvl="0"/>
            <a:r>
              <a:rPr lang="en-US" smtClean="0"/>
              <a:t>Click to edit Master text styles</a:t>
            </a:r>
          </a:p>
        </p:txBody>
      </p:sp>
    </p:spTree>
    <p:extLst>
      <p:ext uri="{BB962C8B-B14F-4D97-AF65-F5344CB8AC3E}">
        <p14:creationId xmlns:p14="http://schemas.microsoft.com/office/powerpoint/2010/main" val="3997509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5E48890-E6D7-4DCB-AD3A-A92D56851438}" type="datetimeFigureOut">
              <a:rPr lang="en-GB" smtClean="0"/>
              <a:t>25/11/2019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2F8DEE-DA15-4B35-9E63-D2B2AA3BC18D}" type="slidenum">
              <a:rPr lang="en-GB" smtClean="0"/>
              <a:t>‹#›</a:t>
            </a:fld>
            <a:endParaRPr lang="en-GB"/>
          </a:p>
        </p:txBody>
      </p:sp>
    </p:spTree>
    <p:extLst>
      <p:ext uri="{BB962C8B-B14F-4D97-AF65-F5344CB8AC3E}">
        <p14:creationId xmlns:p14="http://schemas.microsoft.com/office/powerpoint/2010/main" val="173604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E48890-E6D7-4DCB-AD3A-A92D56851438}" type="datetimeFigureOut">
              <a:rPr lang="en-GB" smtClean="0"/>
              <a:t>25/11/2019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2F8DEE-DA15-4B35-9E63-D2B2AA3BC18D}" type="slidenum">
              <a:rPr lang="en-GB" smtClean="0"/>
              <a:t>‹#›</a:t>
            </a:fld>
            <a:endParaRPr lang="en-GB"/>
          </a:p>
        </p:txBody>
      </p:sp>
    </p:spTree>
    <p:extLst>
      <p:ext uri="{BB962C8B-B14F-4D97-AF65-F5344CB8AC3E}">
        <p14:creationId xmlns:p14="http://schemas.microsoft.com/office/powerpoint/2010/main" val="2152606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5E48890-E6D7-4DCB-AD3A-A92D56851438}" type="datetimeFigureOut">
              <a:rPr lang="en-GB" smtClean="0"/>
              <a:t>25/11/2019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E2F8DEE-DA15-4B35-9E63-D2B2AA3BC18D}" type="slidenum">
              <a:rPr lang="en-GB" smtClean="0"/>
              <a:t>‹#›</a:t>
            </a:fld>
            <a:endParaRPr lang="en-GB"/>
          </a:p>
        </p:txBody>
      </p:sp>
    </p:spTree>
    <p:extLst>
      <p:ext uri="{BB962C8B-B14F-4D97-AF65-F5344CB8AC3E}">
        <p14:creationId xmlns:p14="http://schemas.microsoft.com/office/powerpoint/2010/main" val="1137925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5E48890-E6D7-4DCB-AD3A-A92D56851438}" type="datetimeFigureOut">
              <a:rPr lang="en-GB" smtClean="0"/>
              <a:t>25/11/2019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E2F8DEE-DA15-4B35-9E63-D2B2AA3BC18D}" type="slidenum">
              <a:rPr lang="en-GB" smtClean="0"/>
              <a:t>‹#›</a:t>
            </a:fld>
            <a:endParaRPr lang="en-GB"/>
          </a:p>
        </p:txBody>
      </p:sp>
    </p:spTree>
    <p:extLst>
      <p:ext uri="{BB962C8B-B14F-4D97-AF65-F5344CB8AC3E}">
        <p14:creationId xmlns:p14="http://schemas.microsoft.com/office/powerpoint/2010/main" val="1546320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5E48890-E6D7-4DCB-AD3A-A92D56851438}" type="datetimeFigureOut">
              <a:rPr lang="en-GB" smtClean="0"/>
              <a:t>25/11/2019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E2F8DEE-DA15-4B35-9E63-D2B2AA3BC18D}" type="slidenum">
              <a:rPr lang="en-GB" smtClean="0"/>
              <a:t>‹#›</a:t>
            </a:fld>
            <a:endParaRPr lang="en-GB"/>
          </a:p>
        </p:txBody>
      </p:sp>
    </p:spTree>
    <p:extLst>
      <p:ext uri="{BB962C8B-B14F-4D97-AF65-F5344CB8AC3E}">
        <p14:creationId xmlns:p14="http://schemas.microsoft.com/office/powerpoint/2010/main" val="509385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E48890-E6D7-4DCB-AD3A-A92D56851438}" type="datetimeFigureOut">
              <a:rPr lang="en-GB" smtClean="0"/>
              <a:t>25/11/2019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E2F8DEE-DA15-4B35-9E63-D2B2AA3BC18D}" type="slidenum">
              <a:rPr lang="en-GB" smtClean="0"/>
              <a:t>‹#›</a:t>
            </a:fld>
            <a:endParaRPr lang="en-GB"/>
          </a:p>
        </p:txBody>
      </p:sp>
    </p:spTree>
    <p:extLst>
      <p:ext uri="{BB962C8B-B14F-4D97-AF65-F5344CB8AC3E}">
        <p14:creationId xmlns:p14="http://schemas.microsoft.com/office/powerpoint/2010/main" val="1039902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E48890-E6D7-4DCB-AD3A-A92D56851438}" type="datetimeFigureOut">
              <a:rPr lang="en-GB" smtClean="0"/>
              <a:t>25/11/2019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E2F8DEE-DA15-4B35-9E63-D2B2AA3BC18D}" type="slidenum">
              <a:rPr lang="en-GB" smtClean="0"/>
              <a:t>‹#›</a:t>
            </a:fld>
            <a:endParaRPr lang="en-GB"/>
          </a:p>
        </p:txBody>
      </p:sp>
    </p:spTree>
    <p:extLst>
      <p:ext uri="{BB962C8B-B14F-4D97-AF65-F5344CB8AC3E}">
        <p14:creationId xmlns:p14="http://schemas.microsoft.com/office/powerpoint/2010/main" val="3210626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E48890-E6D7-4DCB-AD3A-A92D56851438}" type="datetimeFigureOut">
              <a:rPr lang="en-GB" smtClean="0"/>
              <a:t>25/11/2019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E2F8DEE-DA15-4B35-9E63-D2B2AA3BC18D}" type="slidenum">
              <a:rPr lang="en-GB" smtClean="0"/>
              <a:t>‹#›</a:t>
            </a:fld>
            <a:endParaRPr lang="en-GB"/>
          </a:p>
        </p:txBody>
      </p:sp>
    </p:spTree>
    <p:extLst>
      <p:ext uri="{BB962C8B-B14F-4D97-AF65-F5344CB8AC3E}">
        <p14:creationId xmlns:p14="http://schemas.microsoft.com/office/powerpoint/2010/main" val="120736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E48890-E6D7-4DCB-AD3A-A92D56851438}" type="datetimeFigureOut">
              <a:rPr lang="en-GB" smtClean="0"/>
              <a:t>25/11/2019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2F8DEE-DA15-4B35-9E63-D2B2AA3BC18D}" type="slidenum">
              <a:rPr lang="en-GB" smtClean="0"/>
              <a:t>‹#›</a:t>
            </a:fld>
            <a:endParaRPr lang="en-GB"/>
          </a:p>
        </p:txBody>
      </p:sp>
    </p:spTree>
    <p:extLst>
      <p:ext uri="{BB962C8B-B14F-4D97-AF65-F5344CB8AC3E}">
        <p14:creationId xmlns:p14="http://schemas.microsoft.com/office/powerpoint/2010/main" val="34996856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tiff"/><Relationship Id="rId2" Type="http://schemas.openxmlformats.org/officeDocument/2006/relationships/image" Target="../media/image3.tiff"/><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apandey@rcog.org.uk" TargetMode="External"/><Relationship Id="rId2" Type="http://schemas.openxmlformats.org/officeDocument/2006/relationships/hyperlink" Target="mailto:MSchmidtHansen@rcog.org.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484784"/>
            <a:ext cx="7886700" cy="1656184"/>
          </a:xfrm>
        </p:spPr>
        <p:txBody>
          <a:bodyPr>
            <a:noAutofit/>
          </a:bodyPr>
          <a:lstStyle/>
          <a:p>
            <a:r>
              <a:rPr lang="en-GB" sz="3600" dirty="0"/>
              <a:t>Medical abortion regimens: first and second trimester</a:t>
            </a:r>
            <a:br>
              <a:rPr lang="en-GB" sz="3600" dirty="0"/>
            </a:br>
            <a:endParaRPr lang="en-GB" sz="3600" dirty="0"/>
          </a:p>
        </p:txBody>
      </p:sp>
      <p:sp>
        <p:nvSpPr>
          <p:cNvPr id="8" name="Content Placeholder 7"/>
          <p:cNvSpPr>
            <a:spLocks noGrp="1"/>
          </p:cNvSpPr>
          <p:nvPr>
            <p:ph idx="13"/>
          </p:nvPr>
        </p:nvSpPr>
        <p:spPr/>
        <p:txBody>
          <a:bodyPr>
            <a:normAutofit lnSpcReduction="10000"/>
          </a:bodyPr>
          <a:lstStyle/>
          <a:p>
            <a:pPr marL="233362" indent="0" algn="ctr">
              <a:buNone/>
            </a:pPr>
            <a:r>
              <a:rPr lang="en-GB" dirty="0"/>
              <a:t>Joanne Fletcher</a:t>
            </a:r>
          </a:p>
          <a:p>
            <a:pPr marL="233362" indent="0" algn="ctr">
              <a:buNone/>
            </a:pPr>
            <a:r>
              <a:rPr lang="en-GB" dirty="0"/>
              <a:t>Co-chair BSACP </a:t>
            </a:r>
          </a:p>
          <a:p>
            <a:pPr marL="233362" indent="0" algn="ctr">
              <a:buNone/>
            </a:pPr>
            <a:r>
              <a:rPr lang="en-GB" dirty="0"/>
              <a:t>&amp;</a:t>
            </a:r>
          </a:p>
          <a:p>
            <a:pPr marL="233362" indent="0" algn="ctr">
              <a:buNone/>
            </a:pPr>
            <a:r>
              <a:rPr lang="en-GB" dirty="0"/>
              <a:t>Consultant Nurse Gynaecology, STHFT</a:t>
            </a:r>
          </a:p>
          <a:p>
            <a:endParaRPr lang="en-GB" dirty="0"/>
          </a:p>
        </p:txBody>
      </p:sp>
      <p:sp>
        <p:nvSpPr>
          <p:cNvPr id="3" name="Subtitle 2"/>
          <p:cNvSpPr>
            <a:spLocks noGrp="1"/>
          </p:cNvSpPr>
          <p:nvPr>
            <p:ph idx="1"/>
          </p:nvPr>
        </p:nvSpPr>
        <p:spPr>
          <a:xfrm>
            <a:off x="755576" y="3429000"/>
            <a:ext cx="7759774" cy="745435"/>
          </a:xfrm>
        </p:spPr>
        <p:txBody>
          <a:bodyPr>
            <a:normAutofit fontScale="85000" lnSpcReduction="10000"/>
          </a:bodyPr>
          <a:lstStyle/>
          <a:p>
            <a:pPr algn="ctr"/>
            <a:r>
              <a:rPr lang="en-GB" dirty="0"/>
              <a:t>National Institute for Health and Care Excellence </a:t>
            </a:r>
            <a:r>
              <a:rPr lang="en-GB" dirty="0" smtClean="0"/>
              <a:t>(2019) Abortion Care. </a:t>
            </a:r>
            <a:r>
              <a:rPr lang="en-GB" dirty="0"/>
              <a:t>Available from </a:t>
            </a:r>
            <a:r>
              <a:rPr lang="en-GB" u="sng" dirty="0"/>
              <a:t>https://</a:t>
            </a:r>
            <a:r>
              <a:rPr lang="en-GB" u="sng" dirty="0" smtClean="0"/>
              <a:t>www.nice.org.uk/guidance/ng140</a:t>
            </a:r>
            <a:endParaRPr lang="en-GB" dirty="0"/>
          </a:p>
        </p:txBody>
      </p:sp>
      <p:pic>
        <p:nvPicPr>
          <p:cNvPr id="4" name="Picture 3">
            <a:extLst>
              <a:ext uri="{FF2B5EF4-FFF2-40B4-BE49-F238E27FC236}">
                <a16:creationId xmlns:a16="http://schemas.microsoft.com/office/drawing/2014/main" xmlns="" id="{61D07C6A-12F6-1C46-8A1A-4ED40FF7886B}"/>
              </a:ext>
            </a:extLst>
          </p:cNvPr>
          <p:cNvPicPr>
            <a:picLocks noChangeAspect="1"/>
          </p:cNvPicPr>
          <p:nvPr/>
        </p:nvPicPr>
        <p:blipFill>
          <a:blip r:embed="rId2"/>
          <a:stretch>
            <a:fillRect/>
          </a:stretch>
        </p:blipFill>
        <p:spPr>
          <a:xfrm>
            <a:off x="7092280" y="390026"/>
            <a:ext cx="1466850" cy="596685"/>
          </a:xfrm>
          <a:prstGeom prst="rect">
            <a:avLst/>
          </a:prstGeom>
        </p:spPr>
      </p:pic>
      <p:pic>
        <p:nvPicPr>
          <p:cNvPr id="5" name="Picture 4">
            <a:extLst>
              <a:ext uri="{FF2B5EF4-FFF2-40B4-BE49-F238E27FC236}">
                <a16:creationId xmlns:a16="http://schemas.microsoft.com/office/drawing/2014/main" xmlns="" id="{CF57E146-687E-2D41-BFB6-3D8A0719089F}"/>
              </a:ext>
            </a:extLst>
          </p:cNvPr>
          <p:cNvPicPr>
            <a:picLocks noChangeAspect="1"/>
          </p:cNvPicPr>
          <p:nvPr/>
        </p:nvPicPr>
        <p:blipFill>
          <a:blip r:embed="rId3"/>
          <a:stretch>
            <a:fillRect/>
          </a:stretch>
        </p:blipFill>
        <p:spPr>
          <a:xfrm>
            <a:off x="3482016" y="256320"/>
            <a:ext cx="1728192" cy="864096"/>
          </a:xfrm>
          <a:prstGeom prst="rect">
            <a:avLst/>
          </a:prstGeom>
        </p:spPr>
      </p:pic>
    </p:spTree>
    <p:extLst>
      <p:ext uri="{BB962C8B-B14F-4D97-AF65-F5344CB8AC3E}">
        <p14:creationId xmlns:p14="http://schemas.microsoft.com/office/powerpoint/2010/main" val="13944232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4985" y="204578"/>
            <a:ext cx="6958399" cy="951612"/>
          </a:xfrm>
        </p:spPr>
        <p:txBody>
          <a:bodyPr>
            <a:normAutofit/>
          </a:bodyPr>
          <a:lstStyle/>
          <a:p>
            <a:r>
              <a:rPr lang="en-GB" sz="2800" dirty="0" smtClean="0"/>
              <a:t>Outcome: </a:t>
            </a:r>
            <a:r>
              <a:rPr lang="en-GB" sz="2800" dirty="0"/>
              <a:t>Patient satisfaction </a:t>
            </a:r>
          </a:p>
        </p:txBody>
      </p:sp>
      <p:pic>
        <p:nvPicPr>
          <p:cNvPr id="6" name="Picture 5"/>
          <p:cNvPicPr/>
          <p:nvPr/>
        </p:nvPicPr>
        <p:blipFill>
          <a:blip r:embed="rId3"/>
          <a:stretch>
            <a:fillRect/>
          </a:stretch>
        </p:blipFill>
        <p:spPr>
          <a:xfrm>
            <a:off x="877824" y="1389888"/>
            <a:ext cx="7772400" cy="4370831"/>
          </a:xfrm>
          <a:prstGeom prst="rect">
            <a:avLst/>
          </a:prstGeom>
        </p:spPr>
      </p:pic>
      <p:sp>
        <p:nvSpPr>
          <p:cNvPr id="7" name="Rectangle 6"/>
          <p:cNvSpPr/>
          <p:nvPr/>
        </p:nvSpPr>
        <p:spPr>
          <a:xfrm>
            <a:off x="79933" y="2868178"/>
            <a:ext cx="1014046" cy="523220"/>
          </a:xfrm>
          <a:prstGeom prst="rect">
            <a:avLst/>
          </a:prstGeom>
        </p:spPr>
        <p:txBody>
          <a:bodyPr wrap="square">
            <a:spAutoFit/>
          </a:bodyPr>
          <a:lstStyle/>
          <a:p>
            <a:pPr lvl="0"/>
            <a:r>
              <a:rPr lang="en-GB" sz="1400" b="1" dirty="0" smtClean="0">
                <a:solidFill>
                  <a:srgbClr val="FF0000"/>
                </a:solidFill>
              </a:rPr>
              <a:t>Low </a:t>
            </a:r>
          </a:p>
          <a:p>
            <a:pPr lvl="0"/>
            <a:r>
              <a:rPr lang="en-GB" sz="1400" b="1" dirty="0" smtClean="0">
                <a:solidFill>
                  <a:srgbClr val="FF0000"/>
                </a:solidFill>
              </a:rPr>
              <a:t>quality </a:t>
            </a:r>
            <a:endParaRPr lang="en-GB" sz="1400" b="1" dirty="0">
              <a:solidFill>
                <a:srgbClr val="FF0000"/>
              </a:solidFill>
            </a:endParaRPr>
          </a:p>
        </p:txBody>
      </p:sp>
      <p:sp>
        <p:nvSpPr>
          <p:cNvPr id="8" name="Rectangle 7"/>
          <p:cNvSpPr/>
          <p:nvPr/>
        </p:nvSpPr>
        <p:spPr>
          <a:xfrm>
            <a:off x="31165" y="1941586"/>
            <a:ext cx="1014046" cy="523220"/>
          </a:xfrm>
          <a:prstGeom prst="rect">
            <a:avLst/>
          </a:prstGeom>
        </p:spPr>
        <p:txBody>
          <a:bodyPr wrap="square">
            <a:spAutoFit/>
          </a:bodyPr>
          <a:lstStyle/>
          <a:p>
            <a:pPr lvl="0"/>
            <a:r>
              <a:rPr lang="en-GB" sz="1400" b="1" dirty="0" smtClean="0">
                <a:solidFill>
                  <a:srgbClr val="FF0000"/>
                </a:solidFill>
              </a:rPr>
              <a:t>Moderate </a:t>
            </a:r>
          </a:p>
          <a:p>
            <a:pPr lvl="0"/>
            <a:r>
              <a:rPr lang="en-GB" sz="1400" b="1" dirty="0" smtClean="0">
                <a:solidFill>
                  <a:srgbClr val="FF0000"/>
                </a:solidFill>
              </a:rPr>
              <a:t>quality </a:t>
            </a:r>
            <a:endParaRPr lang="en-GB" sz="1400" b="1" dirty="0">
              <a:solidFill>
                <a:srgbClr val="FF0000"/>
              </a:solidFill>
            </a:endParaRPr>
          </a:p>
        </p:txBody>
      </p:sp>
    </p:spTree>
    <p:extLst>
      <p:ext uri="{BB962C8B-B14F-4D97-AF65-F5344CB8AC3E}">
        <p14:creationId xmlns:p14="http://schemas.microsoft.com/office/powerpoint/2010/main" val="25720569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169" y="179865"/>
            <a:ext cx="6571220" cy="951612"/>
          </a:xfrm>
        </p:spPr>
        <p:txBody>
          <a:bodyPr>
            <a:normAutofit/>
          </a:bodyPr>
          <a:lstStyle/>
          <a:p>
            <a:r>
              <a:rPr lang="en-GB" sz="2800" i="1" dirty="0" smtClean="0">
                <a:solidFill>
                  <a:srgbClr val="8EB8C9"/>
                </a:solidFill>
              </a:rPr>
              <a:t>Summary</a:t>
            </a:r>
            <a:endParaRPr lang="en-GB" sz="28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129799350"/>
              </p:ext>
            </p:extLst>
          </p:nvPr>
        </p:nvGraphicFramePr>
        <p:xfrm>
          <a:off x="103032" y="1325791"/>
          <a:ext cx="8512936" cy="4337874"/>
        </p:xfrm>
        <a:graphic>
          <a:graphicData uri="http://schemas.openxmlformats.org/drawingml/2006/table">
            <a:tbl>
              <a:tblPr firstRow="1" bandRow="1">
                <a:tableStyleId>{5C22544A-7EE6-4342-B048-85BDC9FD1C3A}</a:tableStyleId>
              </a:tblPr>
              <a:tblGrid>
                <a:gridCol w="3987705"/>
                <a:gridCol w="4525231"/>
              </a:tblGrid>
              <a:tr h="358620">
                <a:tc>
                  <a:txBody>
                    <a:bodyPr/>
                    <a:lstStyle/>
                    <a:p>
                      <a:r>
                        <a:rPr lang="en-GB" dirty="0" smtClean="0"/>
                        <a:t>Outcome</a:t>
                      </a:r>
                      <a:endParaRPr lang="en-GB" dirty="0"/>
                    </a:p>
                  </a:txBody>
                  <a:tcPr/>
                </a:tc>
                <a:tc>
                  <a:txBody>
                    <a:bodyPr/>
                    <a:lstStyle/>
                    <a:p>
                      <a:r>
                        <a:rPr lang="en-GB" sz="1700" dirty="0" smtClean="0"/>
                        <a:t>Simultaneous versus delayed administration of mifepristone and misoprostol</a:t>
                      </a:r>
                    </a:p>
                  </a:txBody>
                  <a:tcPr/>
                </a:tc>
              </a:tr>
              <a:tr h="406756">
                <a:tc>
                  <a:txBody>
                    <a:bodyPr/>
                    <a:lstStyle/>
                    <a:p>
                      <a:pPr marL="0" lvl="0" indent="0">
                        <a:buFont typeface="Arial" panose="020B0604020202020204" pitchFamily="34" charset="0"/>
                        <a:buNone/>
                      </a:pPr>
                      <a:r>
                        <a:rPr lang="en-GB" sz="1800" kern="1200" dirty="0" smtClean="0">
                          <a:solidFill>
                            <a:schemeClr val="dk1"/>
                          </a:solidFill>
                          <a:effectLst/>
                          <a:latin typeface="+mn-lt"/>
                          <a:ea typeface="+mn-ea"/>
                          <a:cs typeface="+mn-cs"/>
                        </a:rPr>
                        <a:t>Ongoing pregnancy rate </a:t>
                      </a: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smtClean="0"/>
                        <a:t>No clinically significant difference</a:t>
                      </a:r>
                      <a:endParaRPr lang="en-GB" sz="1800" dirty="0"/>
                    </a:p>
                  </a:txBody>
                  <a:tcPr>
                    <a:solidFill>
                      <a:schemeClr val="accent1">
                        <a:lumMod val="20000"/>
                        <a:lumOff val="80000"/>
                      </a:schemeClr>
                    </a:solidFill>
                  </a:tcPr>
                </a:tc>
              </a:tr>
              <a:tr h="416212">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800" kern="1200" dirty="0" smtClean="0">
                          <a:solidFill>
                            <a:schemeClr val="dk1"/>
                          </a:solidFill>
                          <a:effectLst/>
                          <a:latin typeface="+mn-lt"/>
                          <a:ea typeface="+mn-ea"/>
                          <a:cs typeface="+mn-cs"/>
                        </a:rPr>
                        <a:t>Haemorrhage requiring transfusion or </a:t>
                      </a:r>
                      <a:r>
                        <a:rPr lang="en-GB" sz="1800" u="sng" kern="1200" dirty="0" smtClean="0">
                          <a:solidFill>
                            <a:schemeClr val="dk1"/>
                          </a:solidFill>
                          <a:effectLst/>
                          <a:latin typeface="+mn-lt"/>
                          <a:ea typeface="+mn-ea"/>
                          <a:cs typeface="+mn-cs"/>
                        </a:rPr>
                        <a:t>&gt;</a:t>
                      </a:r>
                      <a:r>
                        <a:rPr lang="en-GB" sz="1800" kern="1200" dirty="0" smtClean="0">
                          <a:solidFill>
                            <a:schemeClr val="dk1"/>
                          </a:solidFill>
                          <a:effectLst/>
                          <a:latin typeface="+mn-lt"/>
                          <a:ea typeface="+mn-ea"/>
                          <a:cs typeface="+mn-cs"/>
                        </a:rPr>
                        <a:t> 500ml of blood loss</a:t>
                      </a: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smtClean="0"/>
                        <a:t>No clinically significant difference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smtClean="0"/>
                    </a:p>
                  </a:txBody>
                  <a:tcPr>
                    <a:solidFill>
                      <a:schemeClr val="accent1">
                        <a:lumMod val="20000"/>
                        <a:lumOff val="80000"/>
                      </a:schemeClr>
                    </a:solidFill>
                  </a:tcPr>
                </a:tc>
              </a:tr>
              <a:tr h="344905">
                <a:tc>
                  <a:txBody>
                    <a:bodyPr/>
                    <a:lstStyle/>
                    <a:p>
                      <a:pPr marL="0" lvl="0" indent="0">
                        <a:buFont typeface="Arial" panose="020B0604020202020204" pitchFamily="34" charset="0"/>
                        <a:buNone/>
                      </a:pPr>
                      <a:r>
                        <a:rPr lang="en-GB" sz="1800" b="0" kern="1200" dirty="0" smtClean="0">
                          <a:solidFill>
                            <a:schemeClr val="tx1"/>
                          </a:solidFill>
                          <a:effectLst/>
                          <a:latin typeface="+mn-lt"/>
                          <a:ea typeface="+mn-ea"/>
                          <a:cs typeface="+mn-cs"/>
                        </a:rPr>
                        <a:t>Patient satisfaction</a:t>
                      </a:r>
                      <a:endParaRPr lang="en-GB" sz="1800" b="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smtClean="0"/>
                        <a:t>No clinically significant difference</a:t>
                      </a:r>
                    </a:p>
                  </a:txBody>
                  <a:tcPr>
                    <a:solidFill>
                      <a:schemeClr val="accent1">
                        <a:lumMod val="20000"/>
                        <a:lumOff val="80000"/>
                      </a:schemeClr>
                    </a:solidFill>
                  </a:tcPr>
                </a:tc>
              </a:tr>
              <a:tr h="395438">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800" kern="1200" dirty="0" smtClean="0">
                          <a:solidFill>
                            <a:schemeClr val="dk1"/>
                          </a:solidFill>
                          <a:effectLst/>
                          <a:latin typeface="+mn-lt"/>
                          <a:ea typeface="+mn-ea"/>
                          <a:cs typeface="+mn-cs"/>
                        </a:rPr>
                        <a:t>Need for repeat misoprostol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smtClean="0"/>
                        <a:t>No clinically significant difference</a:t>
                      </a:r>
                    </a:p>
                  </a:txBody>
                  <a:tcPr>
                    <a:solidFill>
                      <a:schemeClr val="accent1">
                        <a:lumMod val="20000"/>
                        <a:lumOff val="80000"/>
                      </a:schemeClr>
                    </a:solidFill>
                  </a:tcPr>
                </a:tc>
              </a:tr>
              <a:tr h="3826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smtClean="0">
                          <a:solidFill>
                            <a:schemeClr val="dk1"/>
                          </a:solidFill>
                          <a:effectLst/>
                          <a:latin typeface="+mn-lt"/>
                          <a:ea typeface="+mn-ea"/>
                          <a:cs typeface="+mn-cs"/>
                        </a:rPr>
                        <a:t>Time to onset of cramping or bleeding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dirty="0" smtClean="0">
                          <a:solidFill>
                            <a:srgbClr val="FF0000"/>
                          </a:solidFill>
                        </a:rPr>
                        <a:t>Same</a:t>
                      </a:r>
                      <a:r>
                        <a:rPr lang="en-GB" sz="1800" b="1" baseline="0" dirty="0" smtClean="0">
                          <a:solidFill>
                            <a:srgbClr val="FF0000"/>
                          </a:solidFill>
                        </a:rPr>
                        <a:t> or clinically significantly l</a:t>
                      </a:r>
                      <a:r>
                        <a:rPr lang="en-GB" sz="1800" b="1" dirty="0" smtClean="0">
                          <a:solidFill>
                            <a:srgbClr val="FF0000"/>
                          </a:solidFill>
                        </a:rPr>
                        <a:t>onger after simultaneous</a:t>
                      </a:r>
                      <a:endParaRPr lang="en-GB" sz="1800" b="1" dirty="0">
                        <a:solidFill>
                          <a:srgbClr val="FF0000"/>
                        </a:solidFill>
                      </a:endParaRPr>
                    </a:p>
                  </a:txBody>
                  <a:tcPr>
                    <a:solidFill>
                      <a:schemeClr val="accent1">
                        <a:lumMod val="20000"/>
                        <a:lumOff val="80000"/>
                      </a:schemeClr>
                    </a:solidFill>
                  </a:tcPr>
                </a:tc>
              </a:tr>
              <a:tr h="4139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smtClean="0">
                          <a:solidFill>
                            <a:schemeClr val="dk1"/>
                          </a:solidFill>
                          <a:effectLst/>
                          <a:latin typeface="+mn-lt"/>
                          <a:ea typeface="+mn-ea"/>
                          <a:cs typeface="+mn-cs"/>
                        </a:rPr>
                        <a:t>Total treatment time from mifepristone to expulsion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kern="1200" dirty="0" smtClean="0">
                          <a:solidFill>
                            <a:srgbClr val="FF0000"/>
                          </a:solidFill>
                          <a:effectLst/>
                          <a:latin typeface="+mn-lt"/>
                          <a:ea typeface="+mn-ea"/>
                          <a:cs typeface="+mn-cs"/>
                        </a:rPr>
                        <a:t>Clinically significantly shorter for simultaneous </a:t>
                      </a:r>
                      <a:endParaRPr lang="en-GB" sz="1800" b="1" dirty="0">
                        <a:solidFill>
                          <a:srgbClr val="FF0000"/>
                        </a:solidFill>
                      </a:endParaRPr>
                    </a:p>
                  </a:txBody>
                  <a:tcPr>
                    <a:solidFill>
                      <a:schemeClr val="accent1">
                        <a:lumMod val="20000"/>
                        <a:lumOff val="80000"/>
                      </a:schemeClr>
                    </a:solidFill>
                  </a:tcPr>
                </a:tc>
              </a:tr>
              <a:tr h="406719">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800" kern="1200" dirty="0" smtClean="0">
                          <a:solidFill>
                            <a:schemeClr val="dk1"/>
                          </a:solidFill>
                          <a:effectLst/>
                          <a:latin typeface="+mn-lt"/>
                          <a:ea typeface="+mn-ea"/>
                          <a:cs typeface="+mn-cs"/>
                        </a:rPr>
                        <a:t>Incomplete abortion with the need for surgical intervention</a:t>
                      </a:r>
                      <a:endParaRPr lang="en-GB" sz="1800" b="0" dirty="0" smtClean="0">
                        <a:solidFill>
                          <a:schemeClr val="tx1"/>
                        </a:solidFill>
                        <a:effectLst/>
                        <a:latin typeface="+mn-lt"/>
                        <a:ea typeface="Calibri" panose="020F0502020204030204" pitchFamily="34"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smtClean="0"/>
                        <a:t>No clinically significant difference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p>
                  </a:txBody>
                  <a:tcPr>
                    <a:solidFill>
                      <a:schemeClr val="accent1">
                        <a:lumMod val="20000"/>
                        <a:lumOff val="80000"/>
                      </a:schemeClr>
                    </a:solidFill>
                  </a:tcPr>
                </a:tc>
              </a:tr>
            </a:tbl>
          </a:graphicData>
        </a:graphic>
      </p:graphicFrame>
    </p:spTree>
    <p:extLst>
      <p:ext uri="{BB962C8B-B14F-4D97-AF65-F5344CB8AC3E}">
        <p14:creationId xmlns:p14="http://schemas.microsoft.com/office/powerpoint/2010/main" val="41966600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Other considerations</a:t>
            </a:r>
            <a:endParaRPr lang="en-GB" b="1" u="sng" dirty="0"/>
          </a:p>
        </p:txBody>
      </p:sp>
      <p:sp>
        <p:nvSpPr>
          <p:cNvPr id="3" name="Content Placeholder 2"/>
          <p:cNvSpPr>
            <a:spLocks noGrp="1"/>
          </p:cNvSpPr>
          <p:nvPr>
            <p:ph idx="1"/>
          </p:nvPr>
        </p:nvSpPr>
        <p:spPr>
          <a:xfrm>
            <a:off x="457200" y="1600200"/>
            <a:ext cx="8229600" cy="4925144"/>
          </a:xfrm>
        </p:spPr>
        <p:txBody>
          <a:bodyPr>
            <a:normAutofit lnSpcReduction="10000"/>
          </a:bodyPr>
          <a:lstStyle/>
          <a:p>
            <a:r>
              <a:rPr lang="en-GB" dirty="0" smtClean="0"/>
              <a:t>Committee thought that the findings didn’t necessarily reflect practice</a:t>
            </a:r>
          </a:p>
          <a:p>
            <a:r>
              <a:rPr lang="en-GB" dirty="0" smtClean="0"/>
              <a:t>RCTs only included so Lohr et al (2018) retrospective study not included even though </a:t>
            </a:r>
            <a:r>
              <a:rPr lang="en-GB" dirty="0" smtClean="0">
                <a:solidFill>
                  <a:srgbClr val="FF0000"/>
                </a:solidFill>
              </a:rPr>
              <a:t>n= 28,901 </a:t>
            </a:r>
            <a:r>
              <a:rPr lang="en-GB" dirty="0" smtClean="0"/>
              <a:t>&amp; showed </a:t>
            </a:r>
            <a:r>
              <a:rPr lang="en-GB" dirty="0" smtClean="0">
                <a:solidFill>
                  <a:srgbClr val="FF0000"/>
                </a:solidFill>
              </a:rPr>
              <a:t>statistically significant </a:t>
            </a:r>
            <a:r>
              <a:rPr lang="en-GB" dirty="0" smtClean="0"/>
              <a:t>difference with success rates of simultaneous regimens inversely proportional to gestation &amp; failure rate 1.5% higher in simultaneous group (2.4% v 09%)</a:t>
            </a:r>
          </a:p>
          <a:p>
            <a:pPr marL="0" indent="0" algn="r">
              <a:buNone/>
            </a:pPr>
            <a:endParaRPr lang="en-GB" sz="1600" dirty="0" smtClean="0"/>
          </a:p>
          <a:p>
            <a:pPr marL="0" indent="0" algn="r">
              <a:buNone/>
            </a:pPr>
            <a:r>
              <a:rPr lang="en-GB" sz="1400" i="1" dirty="0" err="1" smtClean="0"/>
              <a:t>Lohr</a:t>
            </a:r>
            <a:r>
              <a:rPr lang="en-GB" sz="1400" i="1" dirty="0" smtClean="0"/>
              <a:t> PA, Starling JE, Scott JG, Aiken ARA. (2018) Simultaneous compared with interval medical abortion regimens where home use is restricted. Obstetrics &amp; Gynaecology, 131, 635-41 </a:t>
            </a:r>
            <a:endParaRPr lang="en-GB" sz="1400" i="1" dirty="0"/>
          </a:p>
        </p:txBody>
      </p:sp>
    </p:spTree>
    <p:extLst>
      <p:ext uri="{BB962C8B-B14F-4D97-AF65-F5344CB8AC3E}">
        <p14:creationId xmlns:p14="http://schemas.microsoft.com/office/powerpoint/2010/main" val="1965508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GB" b="1" u="sng" dirty="0" smtClean="0"/>
              <a:t>Guideline recommendations up to 10 weeks</a:t>
            </a:r>
            <a:endParaRPr lang="en-GB" b="1" u="sng" dirty="0"/>
          </a:p>
        </p:txBody>
      </p:sp>
      <p:sp>
        <p:nvSpPr>
          <p:cNvPr id="6" name="Content Placeholder 5"/>
          <p:cNvSpPr>
            <a:spLocks noGrp="1"/>
          </p:cNvSpPr>
          <p:nvPr>
            <p:ph idx="1"/>
          </p:nvPr>
        </p:nvSpPr>
        <p:spPr>
          <a:xfrm>
            <a:off x="457200" y="1600200"/>
            <a:ext cx="8435280" cy="4925144"/>
          </a:xfrm>
        </p:spPr>
        <p:txBody>
          <a:bodyPr>
            <a:normAutofit fontScale="70000" lnSpcReduction="20000"/>
          </a:bodyPr>
          <a:lstStyle/>
          <a:p>
            <a:pPr marL="0" indent="0">
              <a:buNone/>
            </a:pPr>
            <a:r>
              <a:rPr lang="en-GB" sz="3400" b="1" dirty="0" smtClean="0"/>
              <a:t>1.9.1</a:t>
            </a:r>
            <a:r>
              <a:rPr lang="en-GB" sz="3400" dirty="0" smtClean="0"/>
              <a:t> </a:t>
            </a:r>
            <a:r>
              <a:rPr lang="en-GB" sz="3400" dirty="0"/>
              <a:t>Offer interval treatment (usually 24 to 48 hours) with mifepristone and </a:t>
            </a:r>
            <a:r>
              <a:rPr lang="en-GB" sz="3400" dirty="0" smtClean="0"/>
              <a:t>misoprostol </a:t>
            </a:r>
            <a:r>
              <a:rPr lang="en-GB" sz="3400" dirty="0"/>
              <a:t>to women who are having </a:t>
            </a:r>
            <a:r>
              <a:rPr lang="en-GB" sz="3400" dirty="0" smtClean="0"/>
              <a:t>a medical abortion up to and including 10</a:t>
            </a:r>
            <a:r>
              <a:rPr lang="en-GB" sz="3400" baseline="30000" dirty="0" smtClean="0"/>
              <a:t>+0</a:t>
            </a:r>
            <a:r>
              <a:rPr lang="en-GB" sz="3400" dirty="0" smtClean="0"/>
              <a:t> weeks’ gestation. </a:t>
            </a:r>
            <a:endParaRPr lang="en-GB" sz="3400" dirty="0"/>
          </a:p>
          <a:p>
            <a:endParaRPr lang="en-GB" sz="3400" dirty="0"/>
          </a:p>
          <a:p>
            <a:pPr marL="0" indent="0">
              <a:buNone/>
            </a:pPr>
            <a:r>
              <a:rPr lang="en-GB" sz="3400" b="1" dirty="0" smtClean="0"/>
              <a:t>1.9.2</a:t>
            </a:r>
            <a:r>
              <a:rPr lang="en-GB" sz="3400" dirty="0" smtClean="0"/>
              <a:t> For </a:t>
            </a:r>
            <a:r>
              <a:rPr lang="en-GB" sz="3400" dirty="0"/>
              <a:t>women who are having a medical </a:t>
            </a:r>
            <a:r>
              <a:rPr lang="en-GB" sz="3400" dirty="0" smtClean="0"/>
              <a:t>abortion up to and including 9</a:t>
            </a:r>
            <a:r>
              <a:rPr lang="en-GB" sz="3400" baseline="30000" dirty="0" smtClean="0"/>
              <a:t>+0</a:t>
            </a:r>
            <a:r>
              <a:rPr lang="en-GB" sz="3400" dirty="0" smtClean="0"/>
              <a:t> </a:t>
            </a:r>
            <a:r>
              <a:rPr lang="en-GB" sz="3400" dirty="0"/>
              <a:t>weeks’ gestation, give them the choice of having mifepristone </a:t>
            </a:r>
            <a:r>
              <a:rPr lang="en-GB" sz="3400" dirty="0" smtClean="0"/>
              <a:t>and vaginal misoprostol </a:t>
            </a:r>
            <a:r>
              <a:rPr lang="en-GB" sz="3400" dirty="0"/>
              <a:t>at the same time, but explain that: </a:t>
            </a:r>
          </a:p>
          <a:p>
            <a:pPr marL="0" indent="0">
              <a:buNone/>
            </a:pPr>
            <a:endParaRPr lang="en-GB" sz="3400" dirty="0"/>
          </a:p>
          <a:p>
            <a:r>
              <a:rPr lang="en-GB" sz="3400" dirty="0" smtClean="0"/>
              <a:t>the </a:t>
            </a:r>
            <a:r>
              <a:rPr lang="en-GB" sz="3400" dirty="0"/>
              <a:t>risk of </a:t>
            </a:r>
            <a:r>
              <a:rPr lang="en-GB" sz="3400" dirty="0" err="1"/>
              <a:t>ongoing</a:t>
            </a:r>
            <a:r>
              <a:rPr lang="en-GB" sz="3400" dirty="0"/>
              <a:t> pregnancy may be higher, and it may increase with </a:t>
            </a:r>
            <a:r>
              <a:rPr lang="en-GB" sz="3400" dirty="0" smtClean="0"/>
              <a:t>gestation </a:t>
            </a:r>
          </a:p>
          <a:p>
            <a:r>
              <a:rPr lang="en-GB" sz="3400" dirty="0" smtClean="0"/>
              <a:t>it </a:t>
            </a:r>
            <a:r>
              <a:rPr lang="en-GB" sz="3400" dirty="0"/>
              <a:t>may take longer for the bleeding and pain to start </a:t>
            </a:r>
          </a:p>
          <a:p>
            <a:r>
              <a:rPr lang="en-GB" sz="3400" dirty="0" smtClean="0"/>
              <a:t>it </a:t>
            </a:r>
            <a:r>
              <a:rPr lang="en-GB" sz="3400" dirty="0"/>
              <a:t>is important for them to complete the same follow-up programme that </a:t>
            </a:r>
            <a:r>
              <a:rPr lang="en-GB" sz="3400" dirty="0" smtClean="0"/>
              <a:t>is </a:t>
            </a:r>
            <a:r>
              <a:rPr lang="en-GB" sz="3400" dirty="0"/>
              <a:t>recommended for all medical </a:t>
            </a:r>
            <a:r>
              <a:rPr lang="en-GB" sz="3400" dirty="0" smtClean="0"/>
              <a:t>abortions </a:t>
            </a:r>
            <a:r>
              <a:rPr lang="en-GB" sz="3400" dirty="0"/>
              <a:t>before </a:t>
            </a:r>
            <a:r>
              <a:rPr lang="en-GB" sz="3400" dirty="0" smtClean="0"/>
              <a:t>10</a:t>
            </a:r>
            <a:r>
              <a:rPr lang="en-GB" sz="3400" baseline="30000" dirty="0" smtClean="0"/>
              <a:t>+0</a:t>
            </a:r>
            <a:r>
              <a:rPr lang="en-GB" sz="3400" dirty="0" smtClean="0"/>
              <a:t> </a:t>
            </a:r>
            <a:r>
              <a:rPr lang="en-GB" sz="3400" dirty="0"/>
              <a:t>weeks </a:t>
            </a:r>
            <a:r>
              <a:rPr lang="en-GB" sz="3400" i="1" dirty="0"/>
              <a:t>(see 19 recommendations 1.14.1 and 1.14.2). </a:t>
            </a:r>
          </a:p>
          <a:p>
            <a:endParaRPr lang="en-GB" i="1" dirty="0"/>
          </a:p>
          <a:p>
            <a:endParaRPr lang="en-GB" dirty="0"/>
          </a:p>
          <a:p>
            <a:endParaRPr lang="en-GB" dirty="0"/>
          </a:p>
        </p:txBody>
      </p:sp>
    </p:spTree>
    <p:extLst>
      <p:ext uri="{BB962C8B-B14F-4D97-AF65-F5344CB8AC3E}">
        <p14:creationId xmlns:p14="http://schemas.microsoft.com/office/powerpoint/2010/main" val="19153993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What does this mean in practice?</a:t>
            </a:r>
            <a:endParaRPr lang="en-GB" b="1" u="sng" dirty="0"/>
          </a:p>
        </p:txBody>
      </p:sp>
      <p:sp>
        <p:nvSpPr>
          <p:cNvPr id="3" name="Content Placeholder 2"/>
          <p:cNvSpPr>
            <a:spLocks noGrp="1"/>
          </p:cNvSpPr>
          <p:nvPr>
            <p:ph idx="1"/>
          </p:nvPr>
        </p:nvSpPr>
        <p:spPr/>
        <p:txBody>
          <a:bodyPr>
            <a:normAutofit fontScale="85000" lnSpcReduction="20000"/>
          </a:bodyPr>
          <a:lstStyle/>
          <a:p>
            <a:endParaRPr lang="en-GB" dirty="0" smtClean="0"/>
          </a:p>
          <a:p>
            <a:r>
              <a:rPr lang="en-GB" dirty="0" smtClean="0"/>
              <a:t>More flexibility for women</a:t>
            </a:r>
          </a:p>
          <a:p>
            <a:r>
              <a:rPr lang="en-GB" dirty="0" smtClean="0"/>
              <a:t>More flexibility for services</a:t>
            </a:r>
          </a:p>
          <a:p>
            <a:r>
              <a:rPr lang="en-GB" dirty="0" smtClean="0"/>
              <a:t>Can offer same day Mifepristone/ Misoprostol (needs robust follow up) based on gestation</a:t>
            </a:r>
          </a:p>
          <a:p>
            <a:endParaRPr lang="en-GB" dirty="0" smtClean="0"/>
          </a:p>
          <a:p>
            <a:r>
              <a:rPr lang="en-GB" dirty="0" smtClean="0"/>
              <a:t>Potentially cheaper for services now home use of Misoprostol available – need to be aware of coding &amp; tariffs!</a:t>
            </a:r>
            <a:endParaRPr lang="en-GB" dirty="0"/>
          </a:p>
          <a:p>
            <a:r>
              <a:rPr lang="en-GB" dirty="0" smtClean="0"/>
              <a:t>Dose &amp; route of administration  were not reviewed so no new recommendations made</a:t>
            </a:r>
          </a:p>
          <a:p>
            <a:endParaRPr lang="en-GB" dirty="0"/>
          </a:p>
        </p:txBody>
      </p:sp>
    </p:spTree>
    <p:extLst>
      <p:ext uri="{BB962C8B-B14F-4D97-AF65-F5344CB8AC3E}">
        <p14:creationId xmlns:p14="http://schemas.microsoft.com/office/powerpoint/2010/main" val="2155492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u="sng" dirty="0" smtClean="0"/>
              <a:t>Review question: 10+1 to 23+6 weeks gestation</a:t>
            </a:r>
            <a:endParaRPr lang="en-GB" b="1" u="sng" dirty="0"/>
          </a:p>
        </p:txBody>
      </p:sp>
      <p:sp>
        <p:nvSpPr>
          <p:cNvPr id="3" name="Content Placeholder 2"/>
          <p:cNvSpPr>
            <a:spLocks noGrp="1"/>
          </p:cNvSpPr>
          <p:nvPr>
            <p:ph idx="1"/>
          </p:nvPr>
        </p:nvSpPr>
        <p:spPr/>
        <p:txBody>
          <a:bodyPr/>
          <a:lstStyle/>
          <a:p>
            <a:pPr marL="0" indent="0">
              <a:buNone/>
            </a:pPr>
            <a:r>
              <a:rPr lang="en-GB" dirty="0" smtClean="0"/>
              <a:t>What is the optimal </a:t>
            </a:r>
            <a:r>
              <a:rPr lang="en-GB" u="sng" dirty="0" smtClean="0"/>
              <a:t>regimen</a:t>
            </a:r>
            <a:r>
              <a:rPr lang="en-GB" dirty="0" smtClean="0"/>
              <a:t> and </a:t>
            </a:r>
            <a:r>
              <a:rPr lang="en-GB" u="sng" dirty="0" smtClean="0"/>
              <a:t>route</a:t>
            </a:r>
            <a:r>
              <a:rPr lang="en-GB" dirty="0" smtClean="0"/>
              <a:t> of administration of misoprostol after mifepristone, for inducing medical abortion from 10</a:t>
            </a:r>
            <a:r>
              <a:rPr lang="en-GB" baseline="30000" dirty="0" smtClean="0"/>
              <a:t>+1</a:t>
            </a:r>
            <a:r>
              <a:rPr lang="en-GB" dirty="0" smtClean="0"/>
              <a:t> to 24</a:t>
            </a:r>
            <a:r>
              <a:rPr lang="en-GB" baseline="30000" dirty="0" smtClean="0"/>
              <a:t>+0</a:t>
            </a:r>
            <a:r>
              <a:rPr lang="en-GB" dirty="0" smtClean="0"/>
              <a:t> weeks?</a:t>
            </a:r>
            <a:br>
              <a:rPr lang="en-GB" dirty="0" smtClean="0"/>
            </a:br>
            <a:endParaRPr lang="en-GB" dirty="0"/>
          </a:p>
        </p:txBody>
      </p:sp>
    </p:spTree>
    <p:extLst>
      <p:ext uri="{BB962C8B-B14F-4D97-AF65-F5344CB8AC3E}">
        <p14:creationId xmlns:p14="http://schemas.microsoft.com/office/powerpoint/2010/main" val="19125448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6834" y="179865"/>
            <a:ext cx="6497080" cy="951612"/>
          </a:xfrm>
        </p:spPr>
        <p:txBody>
          <a:bodyPr/>
          <a:lstStyle/>
          <a:p>
            <a:r>
              <a:rPr lang="en-GB" dirty="0" smtClean="0"/>
              <a:t>Summary of Protocol</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05722765"/>
              </p:ext>
            </p:extLst>
          </p:nvPr>
        </p:nvGraphicFramePr>
        <p:xfrm>
          <a:off x="654424" y="1411654"/>
          <a:ext cx="8032375" cy="4636007"/>
        </p:xfrm>
        <a:graphic>
          <a:graphicData uri="http://schemas.openxmlformats.org/drawingml/2006/table">
            <a:tbl>
              <a:tblPr firstRow="1" bandRow="1">
                <a:tableStyleId>{5C22544A-7EE6-4342-B048-85BDC9FD1C3A}</a:tableStyleId>
              </a:tblPr>
              <a:tblGrid>
                <a:gridCol w="1387234"/>
                <a:gridCol w="6645141"/>
              </a:tblGrid>
              <a:tr h="643127">
                <a:tc>
                  <a:txBody>
                    <a:bodyPr/>
                    <a:lstStyle/>
                    <a:p>
                      <a:r>
                        <a:rPr lang="en-GB" sz="1800" b="1" dirty="0" smtClean="0">
                          <a:solidFill>
                            <a:schemeClr val="tx1"/>
                          </a:solidFill>
                        </a:rPr>
                        <a:t>Population</a:t>
                      </a:r>
                      <a:endParaRPr lang="en-GB" sz="1800" b="1" dirty="0">
                        <a:solidFill>
                          <a:schemeClr val="tx1"/>
                        </a:solidFill>
                      </a:endParaRPr>
                    </a:p>
                  </a:txBody>
                  <a:tcPr/>
                </a:tc>
                <a:tc>
                  <a:txBody>
                    <a:bodyPr/>
                    <a:lstStyle/>
                    <a:p>
                      <a:pPr>
                        <a:lnSpc>
                          <a:spcPct val="115000"/>
                        </a:lnSpc>
                        <a:spcAft>
                          <a:spcPts val="0"/>
                        </a:spcAft>
                      </a:pPr>
                      <a:r>
                        <a:rPr lang="en-GB" sz="1800" b="0" dirty="0" smtClean="0">
                          <a:solidFill>
                            <a:schemeClr val="tx1"/>
                          </a:solidFill>
                          <a:effectLst/>
                          <a:latin typeface="+mn-lt"/>
                          <a:ea typeface="Times New Roman" panose="02020603050405020304" pitchFamily="18" charset="0"/>
                          <a:cs typeface="Times New Roman" panose="02020603050405020304" pitchFamily="18" charset="0"/>
                        </a:rPr>
                        <a:t>Women who are having a medical abortion between 10</a:t>
                      </a:r>
                      <a:r>
                        <a:rPr lang="en-GB" sz="1800" b="0" baseline="30000" dirty="0" smtClean="0">
                          <a:solidFill>
                            <a:schemeClr val="tx1"/>
                          </a:solidFill>
                          <a:effectLst/>
                          <a:latin typeface="+mn-lt"/>
                          <a:ea typeface="Times New Roman" panose="02020603050405020304" pitchFamily="18" charset="0"/>
                          <a:cs typeface="Times New Roman" panose="02020603050405020304" pitchFamily="18" charset="0"/>
                        </a:rPr>
                        <a:t>+1</a:t>
                      </a:r>
                      <a:r>
                        <a:rPr lang="en-GB" sz="1800" b="0" dirty="0" smtClean="0">
                          <a:solidFill>
                            <a:schemeClr val="tx1"/>
                          </a:solidFill>
                          <a:effectLst/>
                          <a:latin typeface="+mn-lt"/>
                          <a:ea typeface="Times New Roman" panose="02020603050405020304" pitchFamily="18" charset="0"/>
                          <a:cs typeface="Times New Roman" panose="02020603050405020304" pitchFamily="18" charset="0"/>
                        </a:rPr>
                        <a:t> and 24</a:t>
                      </a:r>
                      <a:r>
                        <a:rPr lang="en-GB" sz="1800" b="0" baseline="30000" dirty="0" smtClean="0">
                          <a:solidFill>
                            <a:schemeClr val="tx1"/>
                          </a:solidFill>
                          <a:effectLst/>
                          <a:latin typeface="+mn-lt"/>
                          <a:ea typeface="Times New Roman" panose="02020603050405020304" pitchFamily="18" charset="0"/>
                          <a:cs typeface="Times New Roman" panose="02020603050405020304" pitchFamily="18" charset="0"/>
                        </a:rPr>
                        <a:t>+0</a:t>
                      </a:r>
                      <a:r>
                        <a:rPr lang="en-GB" sz="1800" b="0" dirty="0" smtClean="0">
                          <a:solidFill>
                            <a:schemeClr val="tx1"/>
                          </a:solidFill>
                          <a:effectLst/>
                          <a:latin typeface="+mn-lt"/>
                          <a:ea typeface="Times New Roman" panose="02020603050405020304" pitchFamily="18" charset="0"/>
                          <a:cs typeface="Times New Roman" panose="02020603050405020304" pitchFamily="18" charset="0"/>
                        </a:rPr>
                        <a:t> weeks gestation</a:t>
                      </a:r>
                      <a:endParaRPr lang="en-GB" sz="1800" b="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tc>
              </a:tr>
              <a:tr h="1459944">
                <a:tc>
                  <a:txBody>
                    <a:bodyPr/>
                    <a:lstStyle/>
                    <a:p>
                      <a:r>
                        <a:rPr lang="en-GB" sz="1800" b="1" dirty="0" smtClean="0"/>
                        <a:t>Intervention</a:t>
                      </a:r>
                      <a:endParaRPr lang="en-GB" sz="1800" b="1" dirty="0"/>
                    </a:p>
                  </a:txBody>
                  <a:tcPr/>
                </a:tc>
                <a:tc>
                  <a:txBody>
                    <a:bodyPr/>
                    <a:lstStyle/>
                    <a:p>
                      <a:pPr marL="285750" indent="-285750">
                        <a:spcBef>
                          <a:spcPts val="200"/>
                        </a:spcBef>
                        <a:spcAft>
                          <a:spcPts val="100"/>
                        </a:spcAft>
                        <a:buFont typeface="Arial" panose="020B0604020202020204" pitchFamily="34" charset="0"/>
                        <a:buChar char="•"/>
                        <a:tabLst>
                          <a:tab pos="215900" algn="l"/>
                          <a:tab pos="467995" algn="l"/>
                          <a:tab pos="215900" algn="l"/>
                        </a:tabLst>
                      </a:pPr>
                      <a:r>
                        <a:rPr lang="en-GB" sz="1800" b="0" dirty="0" smtClean="0">
                          <a:solidFill>
                            <a:schemeClr val="tx1"/>
                          </a:solidFill>
                          <a:effectLst/>
                          <a:latin typeface="+mn-lt"/>
                          <a:ea typeface="Calibri" panose="020F0502020204030204" pitchFamily="34" charset="0"/>
                          <a:cs typeface="Times New Roman" panose="02020603050405020304" pitchFamily="18" charset="0"/>
                        </a:rPr>
                        <a:t>Route of misoprostol administration:</a:t>
                      </a:r>
                    </a:p>
                    <a:p>
                      <a:pPr marL="0" indent="0">
                        <a:spcBef>
                          <a:spcPts val="200"/>
                        </a:spcBef>
                        <a:spcAft>
                          <a:spcPts val="100"/>
                        </a:spcAft>
                        <a:tabLst>
                          <a:tab pos="215900" algn="l"/>
                          <a:tab pos="467995" algn="l"/>
                          <a:tab pos="215900" algn="l"/>
                        </a:tabLst>
                      </a:pPr>
                      <a:r>
                        <a:rPr lang="en-GB" sz="1800" b="0" dirty="0" smtClean="0">
                          <a:solidFill>
                            <a:schemeClr val="tx1"/>
                          </a:solidFill>
                          <a:effectLst/>
                          <a:latin typeface="+mn-lt"/>
                          <a:ea typeface="Calibri" panose="020F0502020204030204" pitchFamily="34" charset="0"/>
                          <a:cs typeface="Times New Roman" panose="02020603050405020304" pitchFamily="18" charset="0"/>
                        </a:rPr>
                        <a:t>      Vaginal</a:t>
                      </a:r>
                      <a:r>
                        <a:rPr lang="en-GB" sz="1800" b="0" baseline="0" dirty="0" smtClean="0">
                          <a:solidFill>
                            <a:schemeClr val="tx1"/>
                          </a:solidFill>
                          <a:effectLst/>
                          <a:latin typeface="+mn-lt"/>
                          <a:ea typeface="Calibri" panose="020F0502020204030204" pitchFamily="34" charset="0"/>
                          <a:cs typeface="Times New Roman" panose="02020603050405020304" pitchFamily="18" charset="0"/>
                        </a:rPr>
                        <a:t> / </a:t>
                      </a:r>
                      <a:r>
                        <a:rPr lang="en-GB" sz="1800" b="0" dirty="0" smtClean="0">
                          <a:solidFill>
                            <a:schemeClr val="tx1"/>
                          </a:solidFill>
                          <a:effectLst/>
                          <a:latin typeface="+mn-lt"/>
                          <a:ea typeface="Calibri" panose="020F0502020204030204" pitchFamily="34" charset="0"/>
                          <a:cs typeface="Times New Roman" panose="02020603050405020304" pitchFamily="18" charset="0"/>
                        </a:rPr>
                        <a:t>Oral /</a:t>
                      </a:r>
                      <a:r>
                        <a:rPr lang="en-GB" sz="1800" b="0" baseline="0" dirty="0" smtClean="0">
                          <a:solidFill>
                            <a:schemeClr val="tx1"/>
                          </a:solidFill>
                          <a:effectLst/>
                          <a:latin typeface="+mn-lt"/>
                          <a:ea typeface="Calibri" panose="020F0502020204030204" pitchFamily="34" charset="0"/>
                          <a:cs typeface="Times New Roman" panose="02020603050405020304" pitchFamily="18" charset="0"/>
                        </a:rPr>
                        <a:t> </a:t>
                      </a:r>
                      <a:r>
                        <a:rPr lang="en-GB" sz="1800" b="0" dirty="0" smtClean="0">
                          <a:solidFill>
                            <a:schemeClr val="tx1"/>
                          </a:solidFill>
                          <a:effectLst/>
                          <a:latin typeface="+mn-lt"/>
                          <a:ea typeface="Calibri" panose="020F0502020204030204" pitchFamily="34" charset="0"/>
                          <a:cs typeface="Times New Roman" panose="02020603050405020304" pitchFamily="18" charset="0"/>
                        </a:rPr>
                        <a:t>Sublingual</a:t>
                      </a:r>
                      <a:r>
                        <a:rPr lang="en-GB" sz="1800" b="0" baseline="0" dirty="0" smtClean="0">
                          <a:solidFill>
                            <a:schemeClr val="tx1"/>
                          </a:solidFill>
                          <a:effectLst/>
                          <a:latin typeface="+mn-lt"/>
                          <a:ea typeface="Calibri" panose="020F0502020204030204" pitchFamily="34" charset="0"/>
                          <a:cs typeface="Times New Roman" panose="02020603050405020304" pitchFamily="18" charset="0"/>
                        </a:rPr>
                        <a:t> / </a:t>
                      </a:r>
                      <a:r>
                        <a:rPr lang="en-GB" sz="1800" b="0" dirty="0" smtClean="0">
                          <a:solidFill>
                            <a:schemeClr val="tx1"/>
                          </a:solidFill>
                          <a:effectLst/>
                          <a:latin typeface="+mn-lt"/>
                          <a:ea typeface="Calibri" panose="020F0502020204030204" pitchFamily="34" charset="0"/>
                          <a:cs typeface="Times New Roman" panose="02020603050405020304" pitchFamily="18" charset="0"/>
                        </a:rPr>
                        <a:t>Buccal</a:t>
                      </a:r>
                    </a:p>
                    <a:p>
                      <a:pPr marL="285750" indent="-285750">
                        <a:spcBef>
                          <a:spcPts val="200"/>
                        </a:spcBef>
                        <a:spcAft>
                          <a:spcPts val="100"/>
                        </a:spcAft>
                        <a:buFont typeface="Arial" panose="020B0604020202020204" pitchFamily="34" charset="0"/>
                        <a:buChar char="•"/>
                        <a:tabLst>
                          <a:tab pos="215900" algn="l"/>
                          <a:tab pos="467995" algn="l"/>
                          <a:tab pos="215900" algn="l"/>
                        </a:tabLst>
                      </a:pPr>
                      <a:r>
                        <a:rPr lang="en-GB" sz="1800" b="0" dirty="0" smtClean="0">
                          <a:solidFill>
                            <a:schemeClr val="tx1"/>
                          </a:solidFill>
                          <a:effectLst/>
                          <a:latin typeface="+mn-lt"/>
                          <a:ea typeface="Calibri" panose="020F0502020204030204" pitchFamily="34" charset="0"/>
                          <a:cs typeface="Times New Roman" panose="02020603050405020304" pitchFamily="18" charset="0"/>
                        </a:rPr>
                        <a:t>Dose of misoprostol:</a:t>
                      </a:r>
                      <a:r>
                        <a:rPr lang="en-GB" sz="1800" b="0" baseline="0" dirty="0" smtClean="0">
                          <a:solidFill>
                            <a:schemeClr val="tx1"/>
                          </a:solidFill>
                          <a:effectLst/>
                          <a:latin typeface="+mn-lt"/>
                          <a:ea typeface="Calibri" panose="020F0502020204030204" pitchFamily="34" charset="0"/>
                          <a:cs typeface="Times New Roman" panose="02020603050405020304" pitchFamily="18" charset="0"/>
                        </a:rPr>
                        <a:t> </a:t>
                      </a:r>
                    </a:p>
                    <a:p>
                      <a:pPr marL="0" indent="0">
                        <a:spcBef>
                          <a:spcPts val="200"/>
                        </a:spcBef>
                        <a:spcAft>
                          <a:spcPts val="100"/>
                        </a:spcAft>
                        <a:tabLst>
                          <a:tab pos="215900" algn="l"/>
                          <a:tab pos="467995" algn="l"/>
                          <a:tab pos="215900" algn="l"/>
                        </a:tabLst>
                      </a:pPr>
                      <a:r>
                        <a:rPr lang="en-GB" sz="1800" b="0" dirty="0" smtClean="0">
                          <a:solidFill>
                            <a:schemeClr val="tx1"/>
                          </a:solidFill>
                          <a:effectLst/>
                          <a:latin typeface="+mn-lt"/>
                          <a:ea typeface="Calibri" panose="020F0502020204030204" pitchFamily="34" charset="0"/>
                          <a:cs typeface="Times New Roman" panose="02020603050405020304" pitchFamily="18" charset="0"/>
                        </a:rPr>
                        <a:t>      200 mcg</a:t>
                      </a:r>
                      <a:r>
                        <a:rPr lang="en-GB" sz="1800" b="0" baseline="0" dirty="0" smtClean="0">
                          <a:solidFill>
                            <a:schemeClr val="tx1"/>
                          </a:solidFill>
                          <a:effectLst/>
                          <a:latin typeface="+mn-lt"/>
                          <a:ea typeface="Calibri" panose="020F0502020204030204" pitchFamily="34" charset="0"/>
                          <a:cs typeface="Times New Roman" panose="02020603050405020304" pitchFamily="18" charset="0"/>
                        </a:rPr>
                        <a:t>  / </a:t>
                      </a:r>
                      <a:r>
                        <a:rPr lang="en-GB" sz="1800" b="0" dirty="0" smtClean="0">
                          <a:solidFill>
                            <a:schemeClr val="tx1"/>
                          </a:solidFill>
                          <a:effectLst/>
                          <a:latin typeface="+mn-lt"/>
                          <a:ea typeface="Calibri" panose="020F0502020204030204" pitchFamily="34" charset="0"/>
                          <a:cs typeface="Times New Roman" panose="02020603050405020304" pitchFamily="18" charset="0"/>
                        </a:rPr>
                        <a:t>400 mcg</a:t>
                      </a:r>
                      <a:r>
                        <a:rPr lang="en-GB" sz="1800" b="0" baseline="0" dirty="0" smtClean="0">
                          <a:solidFill>
                            <a:schemeClr val="tx1"/>
                          </a:solidFill>
                          <a:effectLst/>
                          <a:latin typeface="+mn-lt"/>
                          <a:ea typeface="Calibri" panose="020F0502020204030204" pitchFamily="34" charset="0"/>
                          <a:cs typeface="Times New Roman" panose="02020603050405020304" pitchFamily="18" charset="0"/>
                        </a:rPr>
                        <a:t>  / 600 mcg / </a:t>
                      </a:r>
                      <a:r>
                        <a:rPr lang="en-GB" sz="1800" b="0" dirty="0" smtClean="0">
                          <a:solidFill>
                            <a:schemeClr val="tx1"/>
                          </a:solidFill>
                          <a:effectLst/>
                          <a:latin typeface="+mn-lt"/>
                          <a:ea typeface="Calibri" panose="020F0502020204030204" pitchFamily="34" charset="0"/>
                          <a:cs typeface="Times New Roman" panose="02020603050405020304" pitchFamily="18" charset="0"/>
                        </a:rPr>
                        <a:t>800 mcg</a:t>
                      </a:r>
                    </a:p>
                    <a:p>
                      <a:pPr marL="285750" indent="-285750">
                        <a:spcBef>
                          <a:spcPts val="200"/>
                        </a:spcBef>
                        <a:spcAft>
                          <a:spcPts val="100"/>
                        </a:spcAft>
                        <a:buFont typeface="Arial" panose="020B0604020202020204" pitchFamily="34" charset="0"/>
                        <a:buChar char="•"/>
                        <a:tabLst>
                          <a:tab pos="215900" algn="l"/>
                          <a:tab pos="467995" algn="l"/>
                          <a:tab pos="215900" algn="l"/>
                        </a:tabLst>
                      </a:pPr>
                      <a:r>
                        <a:rPr lang="en-GB" sz="1800" b="0" dirty="0" smtClean="0">
                          <a:solidFill>
                            <a:schemeClr val="tx1"/>
                          </a:solidFill>
                          <a:effectLst/>
                          <a:latin typeface="+mn-lt"/>
                          <a:ea typeface="Calibri" panose="020F0502020204030204" pitchFamily="34" charset="0"/>
                          <a:cs typeface="Times New Roman" panose="02020603050405020304" pitchFamily="18" charset="0"/>
                        </a:rPr>
                        <a:t>Dose interval</a:t>
                      </a:r>
                      <a:endParaRPr lang="en-GB" sz="18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r>
              <a:tr h="491722">
                <a:tc>
                  <a:txBody>
                    <a:bodyPr/>
                    <a:lstStyle/>
                    <a:p>
                      <a:r>
                        <a:rPr lang="en-GB" sz="1800" b="1" dirty="0" smtClean="0"/>
                        <a:t>Comparison</a:t>
                      </a:r>
                      <a:endParaRPr lang="en-GB" sz="1800" b="1" dirty="0"/>
                    </a:p>
                  </a:txBody>
                  <a:tcPr/>
                </a:tc>
                <a:tc>
                  <a:txBody>
                    <a:bodyPr/>
                    <a:lstStyle/>
                    <a:p>
                      <a:pPr marL="0" lvl="0" indent="0">
                        <a:spcBef>
                          <a:spcPts val="200"/>
                        </a:spcBef>
                        <a:spcAft>
                          <a:spcPts val="100"/>
                        </a:spcAft>
                        <a:buFont typeface="Arial" panose="020B0604020202020204" pitchFamily="34" charset="0"/>
                        <a:buNone/>
                        <a:tabLst>
                          <a:tab pos="215900" algn="l"/>
                          <a:tab pos="467995" algn="l"/>
                        </a:tabLst>
                      </a:pPr>
                      <a:r>
                        <a:rPr lang="en-GB" sz="1800" kern="1200" dirty="0" smtClean="0">
                          <a:solidFill>
                            <a:schemeClr val="dk1"/>
                          </a:solidFill>
                          <a:effectLst/>
                          <a:latin typeface="+mn-lt"/>
                          <a:ea typeface="+mn-ea"/>
                          <a:cs typeface="+mn-cs"/>
                        </a:rPr>
                        <a:t>All combinations of the routes of administration, doses, number of doses, and dosing intervals </a:t>
                      </a:r>
                      <a:endParaRPr lang="en-GB" sz="18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r>
              <a:tr h="737583">
                <a:tc>
                  <a:txBody>
                    <a:bodyPr/>
                    <a:lstStyle/>
                    <a:p>
                      <a:r>
                        <a:rPr lang="en-GB" sz="1800" b="1" dirty="0" smtClean="0">
                          <a:solidFill>
                            <a:schemeClr val="tx1"/>
                          </a:solidFill>
                        </a:rPr>
                        <a:t>Critical Outcomes</a:t>
                      </a:r>
                      <a:endParaRPr lang="en-GB" sz="1800" b="1" dirty="0">
                        <a:solidFill>
                          <a:schemeClr val="tx1"/>
                        </a:solidFill>
                      </a:endParaRPr>
                    </a:p>
                  </a:txBody>
                  <a:tcPr/>
                </a:tc>
                <a:tc>
                  <a:txBody>
                    <a:bodyPr/>
                    <a:lstStyle/>
                    <a:p>
                      <a:pPr marL="285750" lvl="0" indent="-285750">
                        <a:buFont typeface="Arial" panose="020B0604020202020204" pitchFamily="34" charset="0"/>
                        <a:buChar char="•"/>
                      </a:pPr>
                      <a:r>
                        <a:rPr lang="en-GB" sz="1800" kern="1200" dirty="0" smtClean="0">
                          <a:solidFill>
                            <a:schemeClr val="dk1"/>
                          </a:solidFill>
                          <a:effectLst/>
                          <a:latin typeface="+mn-lt"/>
                          <a:ea typeface="+mn-ea"/>
                          <a:cs typeface="+mn-cs"/>
                        </a:rPr>
                        <a:t>Time to expulsion</a:t>
                      </a:r>
                    </a:p>
                    <a:p>
                      <a:pPr marL="285750" lvl="0" indent="-285750">
                        <a:buFont typeface="Arial" panose="020B0604020202020204" pitchFamily="34" charset="0"/>
                        <a:buChar char="•"/>
                      </a:pPr>
                      <a:r>
                        <a:rPr lang="en-GB" sz="1800" kern="1200" dirty="0" smtClean="0">
                          <a:solidFill>
                            <a:schemeClr val="dk1"/>
                          </a:solidFill>
                          <a:effectLst/>
                          <a:latin typeface="+mn-lt"/>
                          <a:ea typeface="+mn-ea"/>
                          <a:cs typeface="+mn-cs"/>
                        </a:rPr>
                        <a:t>Complete abortion without the need for surgical intervention</a:t>
                      </a:r>
                    </a:p>
                    <a:p>
                      <a:pPr marL="285750" lvl="0" indent="-285750">
                        <a:buFont typeface="Arial" panose="020B0604020202020204" pitchFamily="34" charset="0"/>
                        <a:buChar char="•"/>
                      </a:pPr>
                      <a:r>
                        <a:rPr lang="en-GB" sz="1800" kern="1200" dirty="0" smtClean="0">
                          <a:solidFill>
                            <a:schemeClr val="dk1"/>
                          </a:solidFill>
                          <a:effectLst/>
                          <a:latin typeface="+mn-lt"/>
                          <a:ea typeface="+mn-ea"/>
                          <a:cs typeface="+mn-cs"/>
                        </a:rPr>
                        <a:t>Incomplete abortion with the need for surgical intervention </a:t>
                      </a:r>
                      <a:endParaRPr lang="en-GB" sz="1800" kern="1200" dirty="0">
                        <a:solidFill>
                          <a:schemeClr val="dk1"/>
                        </a:solidFill>
                        <a:effectLst/>
                        <a:latin typeface="+mn-lt"/>
                        <a:ea typeface="+mn-ea"/>
                        <a:cs typeface="+mn-cs"/>
                      </a:endParaRPr>
                    </a:p>
                  </a:txBody>
                  <a:tcPr marL="68580" marR="68580" marT="0" marB="0"/>
                </a:tc>
              </a:tr>
              <a:tr h="1051379">
                <a:tc>
                  <a:txBody>
                    <a:bodyPr/>
                    <a:lstStyle/>
                    <a:p>
                      <a:r>
                        <a:rPr lang="en-GB" sz="1800" b="1" dirty="0" smtClean="0"/>
                        <a:t>Important Outcomes</a:t>
                      </a:r>
                      <a:r>
                        <a:rPr lang="en-GB" sz="1800" b="1" baseline="0" dirty="0" smtClean="0"/>
                        <a:t> </a:t>
                      </a:r>
                      <a:endParaRPr lang="en-GB" sz="1800" b="1" dirty="0"/>
                    </a:p>
                  </a:txBody>
                  <a:tcPr/>
                </a:tc>
                <a:tc>
                  <a:txBody>
                    <a:bodyPr/>
                    <a:lstStyle/>
                    <a:p>
                      <a:pPr marL="285750" lvl="0" indent="-285750">
                        <a:buFont typeface="Arial" panose="020B0604020202020204" pitchFamily="34" charset="0"/>
                        <a:buChar char="•"/>
                      </a:pPr>
                      <a:r>
                        <a:rPr lang="en-GB" sz="1800" kern="1200" dirty="0" smtClean="0">
                          <a:solidFill>
                            <a:schemeClr val="dk1"/>
                          </a:solidFill>
                          <a:effectLst/>
                          <a:latin typeface="+mn-lt"/>
                          <a:ea typeface="+mn-ea"/>
                          <a:cs typeface="+mn-cs"/>
                        </a:rPr>
                        <a:t>Haemorrhage requiring transfusion or &gt; 500 ml of blood loss</a:t>
                      </a:r>
                    </a:p>
                    <a:p>
                      <a:pPr marL="285750" lvl="0" indent="-285750">
                        <a:buFont typeface="Arial" panose="020B0604020202020204" pitchFamily="34" charset="0"/>
                        <a:buChar char="•"/>
                      </a:pPr>
                      <a:r>
                        <a:rPr lang="en-GB" sz="1800" kern="1200" dirty="0" smtClean="0">
                          <a:solidFill>
                            <a:schemeClr val="dk1"/>
                          </a:solidFill>
                          <a:effectLst/>
                          <a:latin typeface="+mn-lt"/>
                          <a:ea typeface="+mn-ea"/>
                          <a:cs typeface="+mn-cs"/>
                        </a:rPr>
                        <a:t>Vomiting </a:t>
                      </a:r>
                    </a:p>
                    <a:p>
                      <a:pPr marL="285750" lvl="0" indent="-285750">
                        <a:buFont typeface="Arial" panose="020B0604020202020204" pitchFamily="34" charset="0"/>
                        <a:buChar char="•"/>
                      </a:pPr>
                      <a:r>
                        <a:rPr lang="en-GB" sz="1800" kern="1200" dirty="0" smtClean="0">
                          <a:solidFill>
                            <a:schemeClr val="dk1"/>
                          </a:solidFill>
                          <a:effectLst/>
                          <a:latin typeface="+mn-lt"/>
                          <a:ea typeface="+mn-ea"/>
                          <a:cs typeface="+mn-cs"/>
                        </a:rPr>
                        <a:t>Patient satisfaction</a:t>
                      </a:r>
                    </a:p>
                    <a:p>
                      <a:pPr marL="285750" indent="-285750">
                        <a:buFont typeface="Arial" panose="020B0604020202020204" pitchFamily="34" charset="0"/>
                        <a:buChar char="•"/>
                      </a:pPr>
                      <a:r>
                        <a:rPr lang="en-GB" sz="1800" kern="1200" dirty="0" smtClean="0">
                          <a:solidFill>
                            <a:schemeClr val="dk1"/>
                          </a:solidFill>
                          <a:effectLst/>
                          <a:latin typeface="+mn-lt"/>
                          <a:ea typeface="+mn-ea"/>
                          <a:cs typeface="+mn-cs"/>
                        </a:rPr>
                        <a:t>Diarrhoea</a:t>
                      </a:r>
                      <a:endParaRPr lang="en-GB" sz="18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0528316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0931" y="163389"/>
            <a:ext cx="6612410" cy="951612"/>
          </a:xfrm>
        </p:spPr>
        <p:txBody>
          <a:bodyPr/>
          <a:lstStyle/>
          <a:p>
            <a:r>
              <a:rPr lang="en-GB" dirty="0" smtClean="0"/>
              <a:t>PRISMA Study Flow Diagram</a:t>
            </a:r>
            <a:endParaRPr lang="en-GB" dirty="0"/>
          </a:p>
        </p:txBody>
      </p:sp>
      <p:grpSp>
        <p:nvGrpSpPr>
          <p:cNvPr id="6" name="Canvas 52"/>
          <p:cNvGrpSpPr/>
          <p:nvPr/>
        </p:nvGrpSpPr>
        <p:grpSpPr>
          <a:xfrm>
            <a:off x="512064" y="1789430"/>
            <a:ext cx="7253901" cy="4696714"/>
            <a:chOff x="0" y="0"/>
            <a:chExt cx="5731510" cy="3279140"/>
          </a:xfrm>
        </p:grpSpPr>
        <p:sp>
          <p:nvSpPr>
            <p:cNvPr id="7" name="Rectangle 6"/>
            <p:cNvSpPr/>
            <p:nvPr/>
          </p:nvSpPr>
          <p:spPr>
            <a:xfrm>
              <a:off x="0" y="0"/>
              <a:ext cx="5731510" cy="3279140"/>
            </a:xfrm>
            <a:prstGeom prst="rect">
              <a:avLst/>
            </a:prstGeom>
            <a:noFill/>
          </p:spPr>
        </p:sp>
        <p:sp>
          <p:nvSpPr>
            <p:cNvPr id="8" name="AutoShape 29"/>
            <p:cNvSpPr>
              <a:spLocks noChangeArrowheads="1"/>
            </p:cNvSpPr>
            <p:nvPr/>
          </p:nvSpPr>
          <p:spPr bwMode="auto">
            <a:xfrm>
              <a:off x="2172335" y="35994"/>
              <a:ext cx="1414780" cy="592656"/>
            </a:xfrm>
            <a:prstGeom prst="roundRect">
              <a:avLst>
                <a:gd name="adj" fmla="val 16667"/>
              </a:avLst>
            </a:prstGeom>
            <a:solidFill>
              <a:schemeClr val="bg1"/>
            </a:solidFill>
            <a:ln w="31750">
              <a:solidFill>
                <a:schemeClr val="tx1"/>
              </a:solidFill>
              <a:round/>
              <a:headEnd/>
              <a:tailEnd/>
            </a:ln>
            <a:effectLst/>
            <a:extLst/>
          </p:spPr>
          <p:txBody>
            <a:bodyPr rot="0" vert="horz" wrap="square" lIns="91440" tIns="45720" rIns="91440" bIns="45720" anchor="t" anchorCtr="0" upright="1">
              <a:noAutofit/>
            </a:bodyPr>
            <a:lstStyle/>
            <a:p>
              <a:pPr algn="ctr">
                <a:spcBef>
                  <a:spcPts val="900"/>
                </a:spcBef>
                <a:spcAft>
                  <a:spcPts val="0"/>
                </a:spcAft>
              </a:pPr>
              <a:r>
                <a:rPr lang="en-GB" sz="1050" dirty="0">
                  <a:effectLst/>
                  <a:latin typeface="Arial" panose="020B0604020202020204" pitchFamily="34" charset="0"/>
                  <a:ea typeface="Arial" panose="020B0604020202020204" pitchFamily="34" charset="0"/>
                  <a:cs typeface="Times New Roman" panose="02020603050405020304" pitchFamily="18" charset="0"/>
                </a:rPr>
                <a:t>Titles and abstracts identified, </a:t>
              </a:r>
              <a:r>
                <a:rPr lang="en-GB" sz="1400" b="1" dirty="0">
                  <a:effectLst/>
                  <a:latin typeface="Arial" panose="020B0604020202020204" pitchFamily="34" charset="0"/>
                  <a:ea typeface="Arial" panose="020B0604020202020204" pitchFamily="34" charset="0"/>
                  <a:cs typeface="Times New Roman" panose="02020603050405020304" pitchFamily="18" charset="0"/>
                </a:rPr>
                <a:t>N= </a:t>
              </a:r>
              <a:r>
                <a:rPr lang="en-GB" sz="1400" b="1" dirty="0" smtClean="0">
                  <a:latin typeface="Arial" panose="020B0604020202020204" pitchFamily="34" charset="0"/>
                  <a:ea typeface="Arial" panose="020B0604020202020204" pitchFamily="34" charset="0"/>
                  <a:cs typeface="Times New Roman" panose="02020603050405020304" pitchFamily="18" charset="0"/>
                </a:rPr>
                <a:t>1808</a:t>
              </a:r>
              <a:endParaRPr lang="en-GB" sz="1400" b="1" dirty="0">
                <a:effectLst/>
                <a:latin typeface="Arial" panose="020B0604020202020204" pitchFamily="34" charset="0"/>
                <a:ea typeface="Arial" panose="020B0604020202020204" pitchFamily="34" charset="0"/>
                <a:cs typeface="Times New Roman" panose="02020603050405020304" pitchFamily="18" charset="0"/>
              </a:endParaRPr>
            </a:p>
          </p:txBody>
        </p:sp>
        <p:grpSp>
          <p:nvGrpSpPr>
            <p:cNvPr id="9" name="Group 8"/>
            <p:cNvGrpSpPr>
              <a:grpSpLocks/>
            </p:cNvGrpSpPr>
            <p:nvPr/>
          </p:nvGrpSpPr>
          <p:grpSpPr bwMode="auto">
            <a:xfrm>
              <a:off x="1147445" y="1043978"/>
              <a:ext cx="3605530" cy="918576"/>
              <a:chOff x="3785" y="7372"/>
              <a:chExt cx="5678" cy="1464"/>
            </a:xfrm>
            <a:noFill/>
          </p:grpSpPr>
          <p:sp>
            <p:nvSpPr>
              <p:cNvPr id="22" name="AutoShape 31"/>
              <p:cNvSpPr>
                <a:spLocks noChangeArrowheads="1"/>
              </p:cNvSpPr>
              <p:nvPr/>
            </p:nvSpPr>
            <p:spPr bwMode="auto">
              <a:xfrm>
                <a:off x="3785" y="7372"/>
                <a:ext cx="2228" cy="1086"/>
              </a:xfrm>
              <a:prstGeom prst="roundRect">
                <a:avLst>
                  <a:gd name="adj" fmla="val 16667"/>
                </a:avLst>
              </a:prstGeom>
              <a:grpFill/>
              <a:ln w="31750">
                <a:solidFill>
                  <a:schemeClr val="tx1"/>
                </a:solidFill>
                <a:round/>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spcBef>
                    <a:spcPts val="900"/>
                  </a:spcBef>
                  <a:spcAft>
                    <a:spcPts val="0"/>
                  </a:spcAft>
                </a:pPr>
                <a:r>
                  <a:rPr lang="en-GB" sz="1050" dirty="0">
                    <a:effectLst/>
                    <a:latin typeface="Arial" panose="020B0604020202020204" pitchFamily="34" charset="0"/>
                    <a:ea typeface="Arial" panose="020B0604020202020204" pitchFamily="34" charset="0"/>
                    <a:cs typeface="Times New Roman" panose="02020603050405020304" pitchFamily="18" charset="0"/>
                  </a:rPr>
                  <a:t>Full copies retrieved and assessed for eligibility, N= </a:t>
                </a:r>
                <a:r>
                  <a:rPr lang="en-GB" sz="1050" dirty="0" smtClean="0">
                    <a:latin typeface="Arial" panose="020B0604020202020204" pitchFamily="34" charset="0"/>
                    <a:ea typeface="Arial" panose="020B0604020202020204" pitchFamily="34" charset="0"/>
                    <a:cs typeface="Times New Roman" panose="02020603050405020304" pitchFamily="18" charset="0"/>
                  </a:rPr>
                  <a:t>68</a:t>
                </a:r>
                <a:endParaRPr lang="en-GB" sz="1050" dirty="0">
                  <a:effectLst/>
                  <a:latin typeface="Arial" panose="020B0604020202020204" pitchFamily="34" charset="0"/>
                  <a:ea typeface="Arial" panose="020B0604020202020204" pitchFamily="34" charset="0"/>
                  <a:cs typeface="Times New Roman" panose="02020603050405020304" pitchFamily="18" charset="0"/>
                </a:endParaRPr>
              </a:p>
            </p:txBody>
          </p:sp>
          <p:sp>
            <p:nvSpPr>
              <p:cNvPr id="23" name="AutoShape 32"/>
              <p:cNvSpPr>
                <a:spLocks noChangeArrowheads="1"/>
              </p:cNvSpPr>
              <p:nvPr/>
            </p:nvSpPr>
            <p:spPr bwMode="auto">
              <a:xfrm>
                <a:off x="6823" y="7413"/>
                <a:ext cx="2640" cy="1423"/>
              </a:xfrm>
              <a:prstGeom prst="roundRect">
                <a:avLst>
                  <a:gd name="adj" fmla="val 16667"/>
                </a:avLst>
              </a:prstGeom>
              <a:grpFill/>
              <a:ln w="31750">
                <a:solidFill>
                  <a:schemeClr val="tx1"/>
                </a:solidFill>
                <a:round/>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spcBef>
                    <a:spcPts val="900"/>
                  </a:spcBef>
                  <a:spcAft>
                    <a:spcPts val="0"/>
                  </a:spcAft>
                </a:pPr>
                <a:r>
                  <a:rPr lang="en-GB" sz="1050" dirty="0">
                    <a:effectLst/>
                    <a:latin typeface="Arial" panose="020B0604020202020204" pitchFamily="34" charset="0"/>
                    <a:ea typeface="Arial" panose="020B0604020202020204" pitchFamily="34" charset="0"/>
                    <a:cs typeface="Times New Roman" panose="02020603050405020304" pitchFamily="18" charset="0"/>
                  </a:rPr>
                  <a:t>Excluded, N= </a:t>
                </a:r>
                <a:r>
                  <a:rPr lang="en-GB" sz="1050" dirty="0" smtClean="0">
                    <a:latin typeface="Arial" panose="020B0604020202020204" pitchFamily="34" charset="0"/>
                    <a:ea typeface="Arial" panose="020B0604020202020204" pitchFamily="34" charset="0"/>
                    <a:cs typeface="Times New Roman" panose="02020603050405020304" pitchFamily="18" charset="0"/>
                  </a:rPr>
                  <a:t>1740</a:t>
                </a:r>
                <a:endParaRPr lang="en-GB" sz="1050" dirty="0">
                  <a:effectLst/>
                  <a:latin typeface="Arial" panose="020B0604020202020204" pitchFamily="34" charset="0"/>
                  <a:ea typeface="Arial" panose="020B0604020202020204" pitchFamily="34" charset="0"/>
                  <a:cs typeface="Times New Roman" panose="02020603050405020304" pitchFamily="18" charset="0"/>
                </a:endParaRPr>
              </a:p>
              <a:p>
                <a:pPr algn="ctr">
                  <a:spcBef>
                    <a:spcPts val="900"/>
                  </a:spcBef>
                  <a:spcAft>
                    <a:spcPts val="0"/>
                  </a:spcAft>
                </a:pPr>
                <a:r>
                  <a:rPr lang="en-GB" sz="1050" dirty="0">
                    <a:effectLst/>
                    <a:latin typeface="Arial" panose="020B0604020202020204" pitchFamily="34" charset="0"/>
                    <a:ea typeface="Arial" panose="020B0604020202020204" pitchFamily="34" charset="0"/>
                    <a:cs typeface="Times New Roman" panose="02020603050405020304" pitchFamily="18" charset="0"/>
                  </a:rPr>
                  <a:t>(Not relevant population, design, intervention, comparison, outcomes, unable to retrieve)</a:t>
                </a:r>
              </a:p>
            </p:txBody>
          </p:sp>
        </p:grpSp>
        <p:sp>
          <p:nvSpPr>
            <p:cNvPr id="10" name="AutoShape 33"/>
            <p:cNvSpPr>
              <a:spLocks noChangeArrowheads="1"/>
            </p:cNvSpPr>
            <p:nvPr/>
          </p:nvSpPr>
          <p:spPr bwMode="auto">
            <a:xfrm>
              <a:off x="294005" y="2227707"/>
              <a:ext cx="1414145" cy="541652"/>
            </a:xfrm>
            <a:prstGeom prst="roundRect">
              <a:avLst>
                <a:gd name="adj" fmla="val 16667"/>
              </a:avLst>
            </a:prstGeom>
            <a:solidFill>
              <a:schemeClr val="bg1"/>
            </a:solidFill>
            <a:ln w="31750">
              <a:solidFill>
                <a:schemeClr val="tx1"/>
              </a:solidFill>
              <a:round/>
              <a:headEnd/>
              <a:tailEnd/>
            </a:ln>
            <a:effectLst/>
            <a:extLst/>
          </p:spPr>
          <p:txBody>
            <a:bodyPr rot="0" vert="horz" wrap="square" lIns="91440" tIns="45720" rIns="91440" bIns="45720" anchor="t" anchorCtr="0" upright="1">
              <a:noAutofit/>
            </a:bodyPr>
            <a:lstStyle/>
            <a:p>
              <a:pPr algn="ctr">
                <a:spcBef>
                  <a:spcPts val="900"/>
                </a:spcBef>
                <a:spcAft>
                  <a:spcPts val="0"/>
                </a:spcAft>
              </a:pPr>
              <a:r>
                <a:rPr lang="en-GB" sz="1050" dirty="0">
                  <a:effectLst/>
                  <a:latin typeface="Arial" panose="020B0604020202020204" pitchFamily="34" charset="0"/>
                  <a:ea typeface="Arial" panose="020B0604020202020204" pitchFamily="34" charset="0"/>
                  <a:cs typeface="Times New Roman" panose="02020603050405020304" pitchFamily="18" charset="0"/>
                </a:rPr>
                <a:t>Studies included in review, </a:t>
              </a:r>
              <a:endParaRPr lang="en-GB" sz="1050" dirty="0" smtClean="0">
                <a:effectLst/>
                <a:latin typeface="Arial" panose="020B0604020202020204" pitchFamily="34" charset="0"/>
                <a:ea typeface="Arial" panose="020B0604020202020204" pitchFamily="34" charset="0"/>
                <a:cs typeface="Times New Roman" panose="02020603050405020304" pitchFamily="18" charset="0"/>
              </a:endParaRPr>
            </a:p>
            <a:p>
              <a:pPr algn="ctr">
                <a:spcBef>
                  <a:spcPts val="900"/>
                </a:spcBef>
                <a:spcAft>
                  <a:spcPts val="0"/>
                </a:spcAft>
              </a:pPr>
              <a:r>
                <a:rPr lang="en-GB" sz="1400" b="1" dirty="0" smtClean="0">
                  <a:solidFill>
                    <a:srgbClr val="FF0000"/>
                  </a:solidFill>
                  <a:effectLst/>
                  <a:latin typeface="Arial" panose="020B0604020202020204" pitchFamily="34" charset="0"/>
                  <a:ea typeface="Arial" panose="020B0604020202020204" pitchFamily="34" charset="0"/>
                  <a:cs typeface="Times New Roman" panose="02020603050405020304" pitchFamily="18" charset="0"/>
                </a:rPr>
                <a:t>N</a:t>
              </a:r>
              <a:r>
                <a:rPr lang="en-GB" sz="1400" b="1" dirty="0">
                  <a:solidFill>
                    <a:srgbClr val="FF0000"/>
                  </a:solidFill>
                  <a:effectLst/>
                  <a:latin typeface="Arial" panose="020B0604020202020204" pitchFamily="34" charset="0"/>
                  <a:ea typeface="Arial" panose="020B0604020202020204" pitchFamily="34" charset="0"/>
                  <a:cs typeface="Times New Roman" panose="02020603050405020304" pitchFamily="18" charset="0"/>
                </a:rPr>
                <a:t>= </a:t>
              </a:r>
              <a:r>
                <a:rPr lang="en-GB" sz="1400" b="1" dirty="0" smtClean="0">
                  <a:solidFill>
                    <a:srgbClr val="FF0000"/>
                  </a:solidFill>
                  <a:latin typeface="Arial" panose="020B0604020202020204" pitchFamily="34" charset="0"/>
                  <a:ea typeface="Arial" panose="020B0604020202020204" pitchFamily="34" charset="0"/>
                  <a:cs typeface="Times New Roman" panose="02020603050405020304" pitchFamily="18" charset="0"/>
                </a:rPr>
                <a:t>11</a:t>
              </a:r>
              <a:endParaRPr lang="en-GB" sz="1400" b="1" dirty="0">
                <a:solidFill>
                  <a:srgbClr val="FF0000"/>
                </a:solidFill>
                <a:effectLst/>
                <a:latin typeface="Arial" panose="020B0604020202020204" pitchFamily="34" charset="0"/>
                <a:ea typeface="Arial" panose="020B0604020202020204" pitchFamily="34" charset="0"/>
                <a:cs typeface="Times New Roman" panose="02020603050405020304" pitchFamily="18" charset="0"/>
              </a:endParaRPr>
            </a:p>
          </p:txBody>
        </p:sp>
        <p:sp>
          <p:nvSpPr>
            <p:cNvPr id="11" name="AutoShape 34"/>
            <p:cNvSpPr>
              <a:spLocks noChangeArrowheads="1"/>
            </p:cNvSpPr>
            <p:nvPr/>
          </p:nvSpPr>
          <p:spPr bwMode="auto">
            <a:xfrm>
              <a:off x="1897380" y="2232844"/>
              <a:ext cx="1414145" cy="536516"/>
            </a:xfrm>
            <a:prstGeom prst="roundRect">
              <a:avLst>
                <a:gd name="adj" fmla="val 16667"/>
              </a:avLst>
            </a:prstGeom>
            <a:solidFill>
              <a:schemeClr val="bg1"/>
            </a:solidFill>
            <a:ln w="31750">
              <a:solidFill>
                <a:schemeClr val="tx1"/>
              </a:solidFill>
              <a:round/>
              <a:headEnd/>
              <a:tailEnd/>
            </a:ln>
            <a:effectLst/>
            <a:extLst/>
          </p:spPr>
          <p:txBody>
            <a:bodyPr rot="0" vert="horz" wrap="square" lIns="91440" tIns="45720" rIns="91440" bIns="45720" anchor="t" anchorCtr="0" upright="1">
              <a:noAutofit/>
            </a:bodyPr>
            <a:lstStyle/>
            <a:p>
              <a:pPr algn="ctr">
                <a:spcBef>
                  <a:spcPts val="900"/>
                </a:spcBef>
                <a:spcAft>
                  <a:spcPts val="0"/>
                </a:spcAft>
              </a:pPr>
              <a:r>
                <a:rPr lang="en-GB" sz="1050" dirty="0">
                  <a:effectLst/>
                  <a:latin typeface="Arial" panose="020B0604020202020204" pitchFamily="34" charset="0"/>
                  <a:ea typeface="Arial" panose="020B0604020202020204" pitchFamily="34" charset="0"/>
                  <a:cs typeface="Times New Roman" panose="02020603050405020304" pitchFamily="18" charset="0"/>
                </a:rPr>
                <a:t>Publications excluded from review, </a:t>
              </a:r>
              <a:r>
                <a:rPr lang="en-GB" sz="1050" dirty="0" smtClean="0">
                  <a:effectLst/>
                  <a:latin typeface="Arial" panose="020B0604020202020204" pitchFamily="34" charset="0"/>
                  <a:ea typeface="Arial" panose="020B0604020202020204" pitchFamily="34" charset="0"/>
                  <a:cs typeface="Times New Roman" panose="02020603050405020304" pitchFamily="18" charset="0"/>
                </a:rPr>
                <a:t>N=57</a:t>
              </a:r>
              <a:endParaRPr lang="en-GB" sz="1050" dirty="0">
                <a:effectLst/>
                <a:latin typeface="Arial" panose="020B0604020202020204" pitchFamily="34" charset="0"/>
                <a:ea typeface="Arial" panose="020B0604020202020204" pitchFamily="34" charset="0"/>
                <a:cs typeface="Times New Roman" panose="02020603050405020304" pitchFamily="18" charset="0"/>
              </a:endParaRPr>
            </a:p>
          </p:txBody>
        </p:sp>
        <p:grpSp>
          <p:nvGrpSpPr>
            <p:cNvPr id="12" name="Group 11"/>
            <p:cNvGrpSpPr>
              <a:grpSpLocks/>
            </p:cNvGrpSpPr>
            <p:nvPr/>
          </p:nvGrpSpPr>
          <p:grpSpPr bwMode="auto">
            <a:xfrm>
              <a:off x="1854835" y="628454"/>
              <a:ext cx="2050415" cy="434975"/>
              <a:chOff x="4906" y="6685"/>
              <a:chExt cx="3229" cy="685"/>
            </a:xfrm>
          </p:grpSpPr>
          <p:cxnSp>
            <p:nvCxnSpPr>
              <p:cNvPr id="18" name="AutoShape 36"/>
              <p:cNvCxnSpPr>
                <a:cxnSpLocks noChangeShapeType="1"/>
              </p:cNvCxnSpPr>
              <p:nvPr/>
            </p:nvCxnSpPr>
            <p:spPr bwMode="auto">
              <a:xfrm>
                <a:off x="4906" y="7027"/>
                <a:ext cx="1" cy="343"/>
              </a:xfrm>
              <a:prstGeom prst="straightConnector1">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5">
                          <a:lumMod val="50000"/>
                          <a:lumOff val="0"/>
                          <a:alpha val="50000"/>
                        </a:schemeClr>
                      </a:outerShdw>
                    </a:effectLst>
                  </a14:hiddenEffects>
                </a:ext>
              </a:extLst>
            </p:spPr>
          </p:cxnSp>
          <p:cxnSp>
            <p:nvCxnSpPr>
              <p:cNvPr id="19" name="AutoShape 37"/>
              <p:cNvCxnSpPr>
                <a:cxnSpLocks noChangeShapeType="1"/>
              </p:cNvCxnSpPr>
              <p:nvPr/>
            </p:nvCxnSpPr>
            <p:spPr bwMode="auto">
              <a:xfrm flipH="1">
                <a:off x="8105" y="7027"/>
                <a:ext cx="13" cy="343"/>
              </a:xfrm>
              <a:prstGeom prst="straightConnector1">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5">
                          <a:lumMod val="50000"/>
                          <a:lumOff val="0"/>
                          <a:alpha val="50000"/>
                        </a:schemeClr>
                      </a:outerShdw>
                    </a:effectLst>
                  </a14:hiddenEffects>
                </a:ext>
              </a:extLst>
            </p:spPr>
          </p:cxnSp>
          <p:cxnSp>
            <p:nvCxnSpPr>
              <p:cNvPr id="20" name="AutoShape 38"/>
              <p:cNvCxnSpPr>
                <a:cxnSpLocks noChangeShapeType="1"/>
              </p:cNvCxnSpPr>
              <p:nvPr/>
            </p:nvCxnSpPr>
            <p:spPr bwMode="auto">
              <a:xfrm>
                <a:off x="4906" y="7027"/>
                <a:ext cx="3229" cy="0"/>
              </a:xfrm>
              <a:prstGeom prst="straightConnector1">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5">
                          <a:lumMod val="50000"/>
                          <a:lumOff val="0"/>
                          <a:alpha val="50000"/>
                        </a:schemeClr>
                      </a:outerShdw>
                    </a:effectLst>
                  </a14:hiddenEffects>
                </a:ext>
              </a:extLst>
            </p:spPr>
          </p:cxnSp>
          <p:cxnSp>
            <p:nvCxnSpPr>
              <p:cNvPr id="21" name="AutoShape 39"/>
              <p:cNvCxnSpPr>
                <a:cxnSpLocks noChangeShapeType="1"/>
                <a:stCxn id="8" idx="2"/>
              </p:cNvCxnSpPr>
              <p:nvPr/>
            </p:nvCxnSpPr>
            <p:spPr bwMode="auto">
              <a:xfrm>
                <a:off x="6520" y="6685"/>
                <a:ext cx="1" cy="360"/>
              </a:xfrm>
              <a:prstGeom prst="straightConnector1">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5">
                          <a:lumMod val="50000"/>
                          <a:lumOff val="0"/>
                          <a:alpha val="50000"/>
                        </a:schemeClr>
                      </a:outerShdw>
                    </a:effectLst>
                  </a14:hiddenEffects>
                </a:ext>
              </a:extLst>
            </p:spPr>
          </p:cxnSp>
        </p:grpSp>
        <p:grpSp>
          <p:nvGrpSpPr>
            <p:cNvPr id="13" name="Group 12"/>
            <p:cNvGrpSpPr>
              <a:grpSpLocks/>
            </p:cNvGrpSpPr>
            <p:nvPr/>
          </p:nvGrpSpPr>
          <p:grpSpPr bwMode="auto">
            <a:xfrm>
              <a:off x="972185" y="1725099"/>
              <a:ext cx="1652270" cy="494665"/>
              <a:chOff x="3516" y="8412"/>
              <a:chExt cx="2602" cy="779"/>
            </a:xfrm>
          </p:grpSpPr>
          <p:cxnSp>
            <p:nvCxnSpPr>
              <p:cNvPr id="14" name="AutoShape 41"/>
              <p:cNvCxnSpPr>
                <a:cxnSpLocks noChangeShapeType="1"/>
              </p:cNvCxnSpPr>
              <p:nvPr/>
            </p:nvCxnSpPr>
            <p:spPr bwMode="auto">
              <a:xfrm>
                <a:off x="3516" y="8845"/>
                <a:ext cx="1" cy="346"/>
              </a:xfrm>
              <a:prstGeom prst="straightConnector1">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5">
                          <a:lumMod val="50000"/>
                          <a:lumOff val="0"/>
                          <a:alpha val="50000"/>
                        </a:schemeClr>
                      </a:outerShdw>
                    </a:effectLst>
                  </a14:hiddenEffects>
                </a:ext>
              </a:extLst>
            </p:spPr>
          </p:cxnSp>
          <p:cxnSp>
            <p:nvCxnSpPr>
              <p:cNvPr id="15" name="AutoShape 42"/>
              <p:cNvCxnSpPr>
                <a:cxnSpLocks noChangeShapeType="1"/>
              </p:cNvCxnSpPr>
              <p:nvPr/>
            </p:nvCxnSpPr>
            <p:spPr bwMode="auto">
              <a:xfrm>
                <a:off x="6102" y="8845"/>
                <a:ext cx="1" cy="346"/>
              </a:xfrm>
              <a:prstGeom prst="straightConnector1">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5">
                          <a:lumMod val="50000"/>
                          <a:lumOff val="0"/>
                          <a:alpha val="50000"/>
                        </a:schemeClr>
                      </a:outerShdw>
                    </a:effectLst>
                  </a14:hiddenEffects>
                </a:ext>
              </a:extLst>
            </p:spPr>
          </p:cxnSp>
          <p:cxnSp>
            <p:nvCxnSpPr>
              <p:cNvPr id="16" name="AutoShape 43"/>
              <p:cNvCxnSpPr>
                <a:cxnSpLocks noChangeShapeType="1"/>
              </p:cNvCxnSpPr>
              <p:nvPr/>
            </p:nvCxnSpPr>
            <p:spPr bwMode="auto">
              <a:xfrm>
                <a:off x="3516" y="8840"/>
                <a:ext cx="2602" cy="0"/>
              </a:xfrm>
              <a:prstGeom prst="straightConnector1">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5">
                          <a:lumMod val="50000"/>
                          <a:lumOff val="0"/>
                          <a:alpha val="50000"/>
                        </a:schemeClr>
                      </a:outerShdw>
                    </a:effectLst>
                  </a14:hiddenEffects>
                </a:ext>
              </a:extLst>
            </p:spPr>
          </p:cxnSp>
          <p:cxnSp>
            <p:nvCxnSpPr>
              <p:cNvPr id="17" name="AutoShape 44"/>
              <p:cNvCxnSpPr>
                <a:cxnSpLocks noChangeShapeType="1"/>
                <a:stCxn id="22" idx="2"/>
              </p:cNvCxnSpPr>
              <p:nvPr/>
            </p:nvCxnSpPr>
            <p:spPr bwMode="auto">
              <a:xfrm>
                <a:off x="4906" y="8412"/>
                <a:ext cx="0" cy="433"/>
              </a:xfrm>
              <a:prstGeom prst="straightConnector1">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5">
                          <a:lumMod val="50000"/>
                          <a:lumOff val="0"/>
                          <a:alpha val="50000"/>
                        </a:schemeClr>
                      </a:outerShdw>
                    </a:effectLst>
                  </a14:hiddenEffects>
                </a:ext>
              </a:extLst>
            </p:spPr>
          </p:cxnSp>
        </p:grpSp>
      </p:grpSp>
    </p:spTree>
    <p:extLst>
      <p:ext uri="{BB962C8B-B14F-4D97-AF65-F5344CB8AC3E}">
        <p14:creationId xmlns:p14="http://schemas.microsoft.com/office/powerpoint/2010/main" val="37326520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1418" y="0"/>
            <a:ext cx="6771894" cy="951612"/>
          </a:xfrm>
        </p:spPr>
        <p:txBody>
          <a:bodyPr>
            <a:normAutofit/>
          </a:bodyPr>
          <a:lstStyle/>
          <a:p>
            <a:r>
              <a:rPr lang="en-GB" sz="2800" dirty="0" smtClean="0"/>
              <a:t>Types of misoprostol regimen comparisons</a:t>
            </a:r>
            <a:endParaRPr lang="en-GB" sz="2800" dirty="0"/>
          </a:p>
        </p:txBody>
      </p:sp>
      <p:sp>
        <p:nvSpPr>
          <p:cNvPr id="4" name="Content Placeholder 3"/>
          <p:cNvSpPr>
            <a:spLocks noGrp="1"/>
          </p:cNvSpPr>
          <p:nvPr>
            <p:ph idx="1"/>
          </p:nvPr>
        </p:nvSpPr>
        <p:spPr>
          <a:xfrm>
            <a:off x="494538" y="1377166"/>
            <a:ext cx="7886700" cy="5157746"/>
          </a:xfrm>
        </p:spPr>
        <p:txBody>
          <a:bodyPr>
            <a:normAutofit lnSpcReduction="10000"/>
          </a:bodyPr>
          <a:lstStyle/>
          <a:p>
            <a:r>
              <a:rPr lang="en-GB" dirty="0" smtClean="0"/>
              <a:t>1) Randomized controlled trials comparing misoprostol doses</a:t>
            </a:r>
            <a:endParaRPr lang="en-GB" dirty="0"/>
          </a:p>
          <a:p>
            <a:pPr marL="457200" lvl="0" indent="-223838">
              <a:buBlip>
                <a:blip r:embed="rId2"/>
              </a:buBlip>
            </a:pPr>
            <a:r>
              <a:rPr lang="en-GB" dirty="0">
                <a:solidFill>
                  <a:srgbClr val="333333"/>
                </a:solidFill>
              </a:rPr>
              <a:t>200 mcg versus 400 mcg </a:t>
            </a:r>
            <a:endParaRPr lang="en-GB" dirty="0" smtClean="0"/>
          </a:p>
          <a:p>
            <a:r>
              <a:rPr lang="en-GB" dirty="0" smtClean="0"/>
              <a:t>2) Randomized controlled trials comparing misoprostol routes</a:t>
            </a:r>
          </a:p>
          <a:p>
            <a:pPr marL="457200" lvl="0" indent="-223838">
              <a:buBlip>
                <a:blip r:embed="rId2"/>
              </a:buBlip>
            </a:pPr>
            <a:r>
              <a:rPr lang="pt-BR" dirty="0" smtClean="0">
                <a:solidFill>
                  <a:srgbClr val="333333"/>
                </a:solidFill>
              </a:rPr>
              <a:t>Vaginal </a:t>
            </a:r>
            <a:r>
              <a:rPr lang="pt-BR" dirty="0">
                <a:solidFill>
                  <a:srgbClr val="333333"/>
                </a:solidFill>
              </a:rPr>
              <a:t>versus oral</a:t>
            </a:r>
          </a:p>
          <a:p>
            <a:pPr marL="457200" lvl="0" indent="-223838">
              <a:buBlip>
                <a:blip r:embed="rId2"/>
              </a:buBlip>
            </a:pPr>
            <a:r>
              <a:rPr lang="pt-BR" dirty="0" smtClean="0">
                <a:solidFill>
                  <a:srgbClr val="333333"/>
                </a:solidFill>
              </a:rPr>
              <a:t>Vaginal </a:t>
            </a:r>
            <a:r>
              <a:rPr lang="pt-BR" dirty="0">
                <a:solidFill>
                  <a:srgbClr val="333333"/>
                </a:solidFill>
              </a:rPr>
              <a:t>versus sublingual</a:t>
            </a:r>
          </a:p>
          <a:p>
            <a:pPr marL="457200" lvl="0" indent="-223838">
              <a:buBlip>
                <a:blip r:embed="rId2"/>
              </a:buBlip>
            </a:pPr>
            <a:r>
              <a:rPr lang="pt-BR" dirty="0" smtClean="0">
                <a:solidFill>
                  <a:srgbClr val="333333"/>
                </a:solidFill>
              </a:rPr>
              <a:t>Sublingual </a:t>
            </a:r>
            <a:r>
              <a:rPr lang="pt-BR" dirty="0">
                <a:solidFill>
                  <a:srgbClr val="333333"/>
                </a:solidFill>
              </a:rPr>
              <a:t>versus </a:t>
            </a:r>
            <a:r>
              <a:rPr lang="pt-BR" dirty="0" smtClean="0">
                <a:solidFill>
                  <a:srgbClr val="333333"/>
                </a:solidFill>
              </a:rPr>
              <a:t>oral</a:t>
            </a:r>
            <a:endParaRPr lang="en-GB" dirty="0" smtClean="0"/>
          </a:p>
          <a:p>
            <a:r>
              <a:rPr lang="en-GB" dirty="0" smtClean="0"/>
              <a:t>3) Randomized controlled trials comparing mifepristone–misoprostol intervals</a:t>
            </a:r>
          </a:p>
          <a:p>
            <a:pPr marL="457200" lvl="0" indent="-223838">
              <a:buBlip>
                <a:blip r:embed="rId2"/>
              </a:buBlip>
            </a:pPr>
            <a:r>
              <a:rPr lang="en-GB" dirty="0">
                <a:solidFill>
                  <a:srgbClr val="333333"/>
                </a:solidFill>
              </a:rPr>
              <a:t>Simultaneous versus 1 day</a:t>
            </a:r>
          </a:p>
          <a:p>
            <a:pPr marL="457200" lvl="0" indent="-223838">
              <a:buBlip>
                <a:blip r:embed="rId2"/>
              </a:buBlip>
            </a:pPr>
            <a:r>
              <a:rPr lang="en-GB" dirty="0">
                <a:solidFill>
                  <a:srgbClr val="333333"/>
                </a:solidFill>
              </a:rPr>
              <a:t>Simultaneous versus 36-38 hours</a:t>
            </a:r>
          </a:p>
          <a:p>
            <a:pPr marL="457200" lvl="0" indent="-223838">
              <a:buBlip>
                <a:blip r:embed="rId2"/>
              </a:buBlip>
            </a:pPr>
            <a:r>
              <a:rPr lang="en-GB" dirty="0">
                <a:solidFill>
                  <a:srgbClr val="333333"/>
                </a:solidFill>
              </a:rPr>
              <a:t>1 day versus 2 </a:t>
            </a:r>
            <a:r>
              <a:rPr lang="en-GB" dirty="0" smtClean="0">
                <a:solidFill>
                  <a:srgbClr val="333333"/>
                </a:solidFill>
              </a:rPr>
              <a:t>days</a:t>
            </a:r>
            <a:endParaRPr lang="en-GB" dirty="0" smtClean="0"/>
          </a:p>
          <a:p>
            <a:pPr marL="576263" indent="-342900">
              <a:buFont typeface="Arial" panose="020B0604020202020204" pitchFamily="34" charset="0"/>
              <a:buChar char="•"/>
            </a:pPr>
            <a:endParaRPr lang="en-GB" dirty="0" smtClean="0"/>
          </a:p>
          <a:p>
            <a:pPr marL="690563" indent="-457200">
              <a:buFont typeface="+mj-lt"/>
              <a:buAutoNum type="arabicPeriod"/>
            </a:pPr>
            <a:endParaRPr lang="en-GB" dirty="0"/>
          </a:p>
        </p:txBody>
      </p:sp>
    </p:spTree>
    <p:extLst>
      <p:ext uri="{BB962C8B-B14F-4D97-AF65-F5344CB8AC3E}">
        <p14:creationId xmlns:p14="http://schemas.microsoft.com/office/powerpoint/2010/main" val="15839580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 11 Studies included</a:t>
            </a:r>
            <a:endParaRPr lang="en-GB" dirty="0"/>
          </a:p>
        </p:txBody>
      </p:sp>
      <p:sp>
        <p:nvSpPr>
          <p:cNvPr id="6" name="Content Placeholder 5"/>
          <p:cNvSpPr>
            <a:spLocks noGrp="1"/>
          </p:cNvSpPr>
          <p:nvPr>
            <p:ph idx="1"/>
          </p:nvPr>
        </p:nvSpPr>
        <p:spPr>
          <a:xfrm>
            <a:off x="179512" y="1340768"/>
            <a:ext cx="8784976" cy="5328592"/>
          </a:xfrm>
        </p:spPr>
        <p:txBody>
          <a:bodyPr>
            <a:noAutofit/>
          </a:bodyPr>
          <a:lstStyle/>
          <a:p>
            <a:r>
              <a:rPr lang="en-GB" sz="1200" dirty="0" smtClean="0"/>
              <a:t>Abbas</a:t>
            </a:r>
            <a:r>
              <a:rPr lang="en-GB" sz="1200" dirty="0"/>
              <a:t>, D. F., Blum, J., Ngoc, N. T. N., </a:t>
            </a:r>
            <a:r>
              <a:rPr lang="en-GB" sz="1200" dirty="0" err="1"/>
              <a:t>Nga</a:t>
            </a:r>
            <a:r>
              <a:rPr lang="en-GB" sz="1200" dirty="0"/>
              <a:t>, N. T. B., Chi, H. T. K., Martin, R., </a:t>
            </a:r>
            <a:r>
              <a:rPr lang="en-GB" sz="1200" dirty="0" err="1"/>
              <a:t>Winikoff</a:t>
            </a:r>
            <a:r>
              <a:rPr lang="en-GB" sz="1200" dirty="0"/>
              <a:t>, B.(2016). Simultaneous Administration Compared with a 24-Hour Mifepristone-Misoprostol Interval in Second-Trimester Abortion, Obstetrics and </a:t>
            </a:r>
            <a:r>
              <a:rPr lang="en-GB" sz="1200" dirty="0" err="1"/>
              <a:t>Gynecology</a:t>
            </a:r>
            <a:r>
              <a:rPr lang="en-GB" sz="1200" dirty="0"/>
              <a:t>, 128, 1077-1083. </a:t>
            </a:r>
          </a:p>
          <a:p>
            <a:r>
              <a:rPr lang="en-GB" sz="1200" dirty="0" err="1"/>
              <a:t>Brouns</a:t>
            </a:r>
            <a:r>
              <a:rPr lang="en-GB" sz="1200" dirty="0"/>
              <a:t>, J. F. G. M., Van </a:t>
            </a:r>
            <a:r>
              <a:rPr lang="en-GB" sz="1200" dirty="0" err="1"/>
              <a:t>Wely</a:t>
            </a:r>
            <a:r>
              <a:rPr lang="en-GB" sz="1200" dirty="0"/>
              <a:t>, M., Burger, M. P. M., Van </a:t>
            </a:r>
            <a:r>
              <a:rPr lang="en-GB" sz="1200" dirty="0" err="1"/>
              <a:t>Wijngaarden</a:t>
            </a:r>
            <a:r>
              <a:rPr lang="en-GB" sz="1200" dirty="0"/>
              <a:t>, W. J. (2010). Comparison of two dose regimens of misoprostol for second-trimester pregnancy termination, Contraception, 82, 266-275. </a:t>
            </a:r>
          </a:p>
          <a:p>
            <a:r>
              <a:rPr lang="en-GB" sz="1200" dirty="0"/>
              <a:t>Chai, J., Tang, O. S., Hong, Q. Q., Chen, Q. F., Cheng, L. N., Ng, E., </a:t>
            </a:r>
            <a:r>
              <a:rPr lang="en-GB" sz="1200" dirty="0" err="1"/>
              <a:t>Ho</a:t>
            </a:r>
            <a:r>
              <a:rPr lang="en-GB" sz="1200" dirty="0"/>
              <a:t>, P. C..(2009). A randomized trial to compare two dosing intervals of misoprostol following mifepristone administration in second trimester medical abortion, Human Reproduction, 24, 320-324. </a:t>
            </a:r>
            <a:endParaRPr lang="en-GB" sz="1200" dirty="0" smtClean="0"/>
          </a:p>
          <a:p>
            <a:r>
              <a:rPr lang="en-GB" sz="1200" dirty="0" smtClean="0"/>
              <a:t>Dickinson</a:t>
            </a:r>
            <a:r>
              <a:rPr lang="en-GB" sz="1200" dirty="0"/>
              <a:t>, J. E., Jennings, B. G., Doherty, D. A. (2014). Mifepristone and oral, vaginal, or sublingual misoprostol for second-trimester abortion: a randomized controlled trial, Obstetrics &amp; </a:t>
            </a:r>
            <a:r>
              <a:rPr lang="en-GB" sz="1200" dirty="0" err="1"/>
              <a:t>GynecologyObstet</a:t>
            </a:r>
            <a:r>
              <a:rPr lang="en-GB" sz="1200" dirty="0"/>
              <a:t> </a:t>
            </a:r>
            <a:r>
              <a:rPr lang="en-GB" sz="1200" dirty="0" err="1"/>
              <a:t>Gynecol</a:t>
            </a:r>
            <a:r>
              <a:rPr lang="en-GB" sz="1200" dirty="0"/>
              <a:t>, 123, 1162-8. </a:t>
            </a:r>
          </a:p>
          <a:p>
            <a:r>
              <a:rPr lang="en-GB" sz="1200" dirty="0"/>
              <a:t>El-</a:t>
            </a:r>
            <a:r>
              <a:rPr lang="en-GB" sz="1200" dirty="0" err="1"/>
              <a:t>Refaey</a:t>
            </a:r>
            <a:r>
              <a:rPr lang="en-GB" sz="1200" dirty="0"/>
              <a:t>, H., Templeton, A. (1995). Induction of abortion in the second trimester by a combination of misoprostol and mifepristone: A randomized comparison between two misoprostol regimens, 10, 475-478. </a:t>
            </a:r>
          </a:p>
          <a:p>
            <a:r>
              <a:rPr lang="en-GB" sz="1200" dirty="0" err="1"/>
              <a:t>Hamoda</a:t>
            </a:r>
            <a:r>
              <a:rPr lang="en-GB" sz="1200" dirty="0"/>
              <a:t>, H., Ashok, P. W., </a:t>
            </a:r>
            <a:r>
              <a:rPr lang="en-GB" sz="1200" dirty="0" err="1"/>
              <a:t>Flett</a:t>
            </a:r>
            <a:r>
              <a:rPr lang="en-GB" sz="1200" dirty="0"/>
              <a:t>, G. M. M., Templeton, A. (2005). A randomized trial of mifepristone in combination with misoprostol administered sublingually or vaginally for medical abortion at 13-20 weeks’ gestation, Human Reproduction, 20, 2348-2354. </a:t>
            </a:r>
          </a:p>
          <a:p>
            <a:r>
              <a:rPr lang="en-GB" sz="1200" dirty="0" err="1" smtClean="0"/>
              <a:t>Ho</a:t>
            </a:r>
            <a:r>
              <a:rPr lang="en-GB" sz="1200" dirty="0"/>
              <a:t>, P. C., </a:t>
            </a:r>
            <a:r>
              <a:rPr lang="en-GB" sz="1200" dirty="0" err="1"/>
              <a:t>Ngai</a:t>
            </a:r>
            <a:r>
              <a:rPr lang="en-GB" sz="1200" dirty="0"/>
              <a:t>, S. W., Liu, K. L., Wong, G. C. Y., Lee, S. W. H. (1997).Vaginal misoprostol compared with oral misoprostol in termination of second-trimester pregnancy, 90, 735-738. </a:t>
            </a:r>
          </a:p>
          <a:p>
            <a:r>
              <a:rPr lang="en-GB" sz="1200" dirty="0" err="1"/>
              <a:t>Hou,S</a:t>
            </a:r>
            <a:r>
              <a:rPr lang="en-GB" sz="1200" dirty="0"/>
              <a:t>., </a:t>
            </a:r>
            <a:r>
              <a:rPr lang="en-GB" sz="1200" dirty="0" err="1"/>
              <a:t>Zhang,L</a:t>
            </a:r>
            <a:r>
              <a:rPr lang="en-GB" sz="1200" dirty="0"/>
              <a:t>., </a:t>
            </a:r>
            <a:r>
              <a:rPr lang="en-GB" sz="1200" dirty="0" err="1"/>
              <a:t>Chen,Q</a:t>
            </a:r>
            <a:r>
              <a:rPr lang="en-GB" sz="1200" dirty="0"/>
              <a:t>., </a:t>
            </a:r>
            <a:r>
              <a:rPr lang="en-GB" sz="1200" dirty="0" err="1"/>
              <a:t>Fang,A</a:t>
            </a:r>
            <a:r>
              <a:rPr lang="en-GB" sz="1200" dirty="0"/>
              <a:t>., </a:t>
            </a:r>
            <a:r>
              <a:rPr lang="en-GB" sz="1200" dirty="0" err="1"/>
              <a:t>Cheng,L</a:t>
            </a:r>
            <a:r>
              <a:rPr lang="en-GB" sz="1200" dirty="0"/>
              <a:t>.(2010). One- and two-day mifepristone-misoprostol intervals for second trimester termination of pregnancy between 13 and 16 weeks of gestation, International Journal of Gynaecology and Obstetrics, 111, 126-130. </a:t>
            </a:r>
          </a:p>
          <a:p>
            <a:r>
              <a:rPr lang="en-GB" sz="1200" dirty="0" err="1"/>
              <a:t>Mentula</a:t>
            </a:r>
            <a:r>
              <a:rPr lang="en-GB" sz="1200" dirty="0"/>
              <a:t>, M, </a:t>
            </a:r>
            <a:r>
              <a:rPr lang="en-GB" sz="1200" dirty="0" err="1"/>
              <a:t>Suhonen</a:t>
            </a:r>
            <a:r>
              <a:rPr lang="en-GB" sz="1200" dirty="0"/>
              <a:t>, S, </a:t>
            </a:r>
            <a:r>
              <a:rPr lang="en-GB" sz="1200" dirty="0" err="1"/>
              <a:t>Heikinheimo</a:t>
            </a:r>
            <a:r>
              <a:rPr lang="en-GB" sz="1200" dirty="0"/>
              <a:t>, O. (2011). One- and two-day dosing intervals between mifepristone and misoprostol in second trimester medical termination of pregnancy--a randomized trial, Human reproduction (Oxford, England), 26, 2690-2697. </a:t>
            </a:r>
          </a:p>
          <a:p>
            <a:r>
              <a:rPr lang="en-GB" sz="1200" dirty="0" err="1" smtClean="0"/>
              <a:t>Ngai</a:t>
            </a:r>
            <a:r>
              <a:rPr lang="en-GB" sz="1200" dirty="0"/>
              <a:t>, S. W., Tang, O. S., </a:t>
            </a:r>
            <a:r>
              <a:rPr lang="en-GB" sz="1200" dirty="0" err="1"/>
              <a:t>Ho</a:t>
            </a:r>
            <a:r>
              <a:rPr lang="en-GB" sz="1200" dirty="0"/>
              <a:t>, P. C. (2000). Randomized comparison of vaginal (200 mug every 3 h) and oral (400 mug every 3 h) misoprostol when combined with mifepristone in termination of second trimester pregnancy, Human Reproduction, 15, 2205-2208. </a:t>
            </a:r>
          </a:p>
          <a:p>
            <a:r>
              <a:rPr lang="en-GB" sz="1200" dirty="0" smtClean="0"/>
              <a:t>Tang</a:t>
            </a:r>
            <a:r>
              <a:rPr lang="en-GB" sz="1200" dirty="0"/>
              <a:t>, O. S., Chan, C. C. W., </a:t>
            </a:r>
            <a:r>
              <a:rPr lang="en-GB" sz="1200" dirty="0" err="1"/>
              <a:t>Kan</a:t>
            </a:r>
            <a:r>
              <a:rPr lang="en-GB" sz="1200" dirty="0"/>
              <a:t>, A. S. Y., </a:t>
            </a:r>
            <a:r>
              <a:rPr lang="en-GB" sz="1200" dirty="0" err="1"/>
              <a:t>Ho</a:t>
            </a:r>
            <a:r>
              <a:rPr lang="en-GB" sz="1200" dirty="0"/>
              <a:t>, P. C. (2005). A prospective randomized comparison of sublingual and oral misoprostol when combined with mifepristone for medical abortion at 12-20 weeks’ gestation, Human Reproduction, 20, 3062-3066. </a:t>
            </a:r>
          </a:p>
        </p:txBody>
      </p:sp>
    </p:spTree>
    <p:extLst>
      <p:ext uri="{BB962C8B-B14F-4D97-AF65-F5344CB8AC3E}">
        <p14:creationId xmlns:p14="http://schemas.microsoft.com/office/powerpoint/2010/main" val="3993746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130425"/>
            <a:ext cx="7772400" cy="2594719"/>
          </a:xfrm>
        </p:spPr>
        <p:txBody>
          <a:bodyPr>
            <a:normAutofit/>
          </a:bodyPr>
          <a:lstStyle/>
          <a:p>
            <a:r>
              <a:rPr lang="en-GB" dirty="0"/>
              <a:t>T</a:t>
            </a:r>
            <a:r>
              <a:rPr lang="en-GB" dirty="0" smtClean="0"/>
              <a:t>he </a:t>
            </a:r>
            <a:r>
              <a:rPr lang="en-GB" dirty="0"/>
              <a:t>views expressed in this </a:t>
            </a:r>
            <a:r>
              <a:rPr lang="en-GB" dirty="0" smtClean="0"/>
              <a:t>presentation </a:t>
            </a:r>
            <a:r>
              <a:rPr lang="en-GB" dirty="0"/>
              <a:t>are </a:t>
            </a:r>
            <a:r>
              <a:rPr lang="en-GB" dirty="0" smtClean="0"/>
              <a:t>the authors and </a:t>
            </a:r>
            <a:r>
              <a:rPr lang="en-GB" dirty="0"/>
              <a:t>not necessarily those of NICE.</a:t>
            </a:r>
          </a:p>
        </p:txBody>
      </p:sp>
    </p:spTree>
    <p:extLst>
      <p:ext uri="{BB962C8B-B14F-4D97-AF65-F5344CB8AC3E}">
        <p14:creationId xmlns:p14="http://schemas.microsoft.com/office/powerpoint/2010/main" val="42370665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Summary</a:t>
            </a:r>
            <a:endParaRPr lang="en-GB" dirty="0"/>
          </a:p>
        </p:txBody>
      </p:sp>
      <p:sp>
        <p:nvSpPr>
          <p:cNvPr id="6" name="Content Placeholder 5"/>
          <p:cNvSpPr>
            <a:spLocks noGrp="1"/>
          </p:cNvSpPr>
          <p:nvPr>
            <p:ph idx="1"/>
          </p:nvPr>
        </p:nvSpPr>
        <p:spPr/>
        <p:txBody>
          <a:bodyPr/>
          <a:lstStyle/>
          <a:p>
            <a:r>
              <a:rPr lang="en-GB" dirty="0" smtClean="0"/>
              <a:t>11 different comparisons – unable to pool studies due to differing drug regimens</a:t>
            </a:r>
          </a:p>
          <a:p>
            <a:pPr marL="0" lvl="0" indent="0">
              <a:buNone/>
            </a:pPr>
            <a:r>
              <a:rPr lang="en-GB" dirty="0" smtClean="0">
                <a:solidFill>
                  <a:schemeClr val="dk1"/>
                </a:solidFill>
              </a:rPr>
              <a:t>Critical outcomes:</a:t>
            </a:r>
          </a:p>
          <a:p>
            <a:pPr marL="285750" lvl="0" indent="-285750"/>
            <a:r>
              <a:rPr lang="en-GB" dirty="0" smtClean="0">
                <a:solidFill>
                  <a:srgbClr val="FF0000"/>
                </a:solidFill>
              </a:rPr>
              <a:t>Time </a:t>
            </a:r>
            <a:r>
              <a:rPr lang="en-GB" dirty="0">
                <a:solidFill>
                  <a:srgbClr val="FF0000"/>
                </a:solidFill>
              </a:rPr>
              <a:t>to expulsion</a:t>
            </a:r>
          </a:p>
          <a:p>
            <a:pPr marL="285750" lvl="0" indent="-285750"/>
            <a:r>
              <a:rPr lang="en-GB" dirty="0">
                <a:solidFill>
                  <a:srgbClr val="FF0000"/>
                </a:solidFill>
              </a:rPr>
              <a:t>Complete abortion without the need for surgical intervention</a:t>
            </a:r>
          </a:p>
          <a:p>
            <a:pPr marL="285750" lvl="0" indent="-285750"/>
            <a:r>
              <a:rPr lang="en-GB" dirty="0">
                <a:solidFill>
                  <a:schemeClr val="dk1"/>
                </a:solidFill>
              </a:rPr>
              <a:t>Incomplete abortion with the need for surgical intervention </a:t>
            </a:r>
          </a:p>
          <a:p>
            <a:endParaRPr lang="en-GB" dirty="0"/>
          </a:p>
        </p:txBody>
      </p:sp>
    </p:spTree>
    <p:extLst>
      <p:ext uri="{BB962C8B-B14F-4D97-AF65-F5344CB8AC3E}">
        <p14:creationId xmlns:p14="http://schemas.microsoft.com/office/powerpoint/2010/main" val="39048888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0825" y="204578"/>
            <a:ext cx="6477000" cy="951612"/>
          </a:xfrm>
        </p:spPr>
        <p:txBody>
          <a:bodyPr>
            <a:normAutofit fontScale="90000"/>
          </a:bodyPr>
          <a:lstStyle/>
          <a:p>
            <a:r>
              <a:rPr lang="en-GB" dirty="0" smtClean="0"/>
              <a:t>Clinically &amp; statistically significant differences</a:t>
            </a:r>
            <a:endParaRPr lang="en-GB" dirty="0"/>
          </a:p>
        </p:txBody>
      </p:sp>
      <p:sp>
        <p:nvSpPr>
          <p:cNvPr id="3" name="Content Placeholder 2"/>
          <p:cNvSpPr>
            <a:spLocks noGrp="1"/>
          </p:cNvSpPr>
          <p:nvPr>
            <p:ph idx="13"/>
          </p:nvPr>
        </p:nvSpPr>
        <p:spPr/>
        <p:txBody>
          <a:bodyPr/>
          <a:lstStyle/>
          <a:p>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103849423"/>
              </p:ext>
            </p:extLst>
          </p:nvPr>
        </p:nvGraphicFramePr>
        <p:xfrm>
          <a:off x="107504" y="1156191"/>
          <a:ext cx="8856984" cy="5688655"/>
        </p:xfrm>
        <a:graphic>
          <a:graphicData uri="http://schemas.openxmlformats.org/drawingml/2006/table">
            <a:tbl>
              <a:tblPr firstRow="1" bandRow="1">
                <a:tableStyleId>{5C22544A-7EE6-4342-B048-85BDC9FD1C3A}</a:tableStyleId>
              </a:tblPr>
              <a:tblGrid>
                <a:gridCol w="4480030"/>
                <a:gridCol w="1149750"/>
                <a:gridCol w="990930"/>
                <a:gridCol w="2236274"/>
              </a:tblGrid>
              <a:tr h="479814">
                <a:tc>
                  <a:txBody>
                    <a:bodyPr/>
                    <a:lstStyle/>
                    <a:p>
                      <a:r>
                        <a:rPr lang="en-GB" sz="1400" dirty="0" smtClean="0"/>
                        <a:t>Comparison</a:t>
                      </a:r>
                      <a:endParaRPr lang="en-GB" sz="1400" dirty="0"/>
                    </a:p>
                  </a:txBody>
                  <a:tcPr/>
                </a:tc>
                <a:tc>
                  <a:txBody>
                    <a:bodyPr/>
                    <a:lstStyle/>
                    <a:p>
                      <a:r>
                        <a:rPr lang="en-GB" sz="1400" dirty="0" smtClean="0"/>
                        <a:t>Outcome</a:t>
                      </a:r>
                      <a:endParaRPr lang="en-GB" sz="1400" dirty="0"/>
                    </a:p>
                  </a:txBody>
                  <a:tcPr/>
                </a:tc>
                <a:tc>
                  <a:txBody>
                    <a:bodyPr/>
                    <a:lstStyle/>
                    <a:p>
                      <a:r>
                        <a:rPr lang="en-GB" sz="1400" dirty="0" smtClean="0"/>
                        <a:t>Quality</a:t>
                      </a:r>
                      <a:r>
                        <a:rPr lang="en-GB" sz="1400" baseline="0" dirty="0" smtClean="0"/>
                        <a:t> </a:t>
                      </a:r>
                      <a:endParaRPr lang="en-GB" sz="1400" dirty="0"/>
                    </a:p>
                  </a:txBody>
                  <a:tcPr/>
                </a:tc>
                <a:tc>
                  <a:txBody>
                    <a:bodyPr/>
                    <a:lstStyle/>
                    <a:p>
                      <a:r>
                        <a:rPr lang="en-GB" sz="1400" dirty="0" smtClean="0"/>
                        <a:t>Results</a:t>
                      </a:r>
                      <a:endParaRPr lang="en-GB" sz="1400" dirty="0"/>
                    </a:p>
                  </a:txBody>
                  <a:tcPr/>
                </a:tc>
              </a:tr>
              <a:tr h="874955">
                <a:tc>
                  <a:txBody>
                    <a:bodyPr/>
                    <a:lstStyle/>
                    <a:p>
                      <a:r>
                        <a:rPr lang="en-GB" sz="1400" b="1" dirty="0" smtClean="0"/>
                        <a:t>200 </a:t>
                      </a:r>
                      <a:r>
                        <a:rPr lang="en-GB" sz="1400" dirty="0" smtClean="0"/>
                        <a:t>mcg versus </a:t>
                      </a:r>
                      <a:r>
                        <a:rPr lang="en-GB" sz="1400" b="1" dirty="0" smtClean="0"/>
                        <a:t>400</a:t>
                      </a:r>
                      <a:r>
                        <a:rPr lang="en-GB" sz="1400" dirty="0" smtClean="0"/>
                        <a:t> mcg vaginal misoprostol (at 4 hour intervals) 36-48 hours after oral mifepristone 200 mg </a:t>
                      </a:r>
                      <a:endParaRPr lang="en-GB" sz="1400" dirty="0"/>
                    </a:p>
                  </a:txBody>
                  <a:tcPr/>
                </a:tc>
                <a:tc>
                  <a:txBody>
                    <a:bodyPr/>
                    <a:lstStyle/>
                    <a:p>
                      <a:r>
                        <a:rPr lang="en-GB" sz="1400" b="1" dirty="0" smtClean="0">
                          <a:solidFill>
                            <a:srgbClr val="FF0000"/>
                          </a:solidFill>
                        </a:rPr>
                        <a:t>Time</a:t>
                      </a:r>
                      <a:r>
                        <a:rPr lang="en-GB" sz="1400" b="1" baseline="0" dirty="0" smtClean="0">
                          <a:solidFill>
                            <a:srgbClr val="FF0000"/>
                          </a:solidFill>
                        </a:rPr>
                        <a:t> to expulsion</a:t>
                      </a:r>
                      <a:endParaRPr lang="en-GB" sz="1400" b="1" dirty="0">
                        <a:solidFill>
                          <a:srgbClr val="FF0000"/>
                        </a:solidFill>
                      </a:endParaRPr>
                    </a:p>
                  </a:txBody>
                  <a:tcPr/>
                </a:tc>
                <a:tc>
                  <a:txBody>
                    <a:bodyPr/>
                    <a:lstStyle/>
                    <a:p>
                      <a:r>
                        <a:rPr lang="en-GB" sz="1400" dirty="0" smtClean="0"/>
                        <a:t>Low</a:t>
                      </a:r>
                      <a:endParaRPr lang="en-GB" sz="1400" dirty="0"/>
                    </a:p>
                  </a:txBody>
                  <a:tcPr/>
                </a:tc>
                <a:tc>
                  <a:txBody>
                    <a:bodyPr/>
                    <a:lstStyle/>
                    <a:p>
                      <a:r>
                        <a:rPr lang="en-GB" sz="1400" b="0" dirty="0" smtClean="0">
                          <a:solidFill>
                            <a:schemeClr val="tx1"/>
                          </a:solidFill>
                        </a:rPr>
                        <a:t>Statistically significantly longer in the 200 mcg group</a:t>
                      </a:r>
                    </a:p>
                    <a:p>
                      <a:r>
                        <a:rPr lang="en-GB" sz="1400" b="1" dirty="0" smtClean="0">
                          <a:solidFill>
                            <a:srgbClr val="FF0000"/>
                          </a:solidFill>
                        </a:rPr>
                        <a:t>Favours higher dose</a:t>
                      </a:r>
                      <a:endParaRPr lang="en-GB" sz="1400" b="1" dirty="0">
                        <a:solidFill>
                          <a:srgbClr val="FF0000"/>
                        </a:solidFill>
                      </a:endParaRPr>
                    </a:p>
                  </a:txBody>
                  <a:tcPr/>
                </a:tc>
              </a:tr>
              <a:tr h="1147064">
                <a:tc>
                  <a:txBody>
                    <a:bodyPr/>
                    <a:lstStyle/>
                    <a:p>
                      <a:r>
                        <a:rPr lang="en-GB" sz="1400" b="1" dirty="0" smtClean="0"/>
                        <a:t>Vaginal </a:t>
                      </a:r>
                      <a:r>
                        <a:rPr lang="en-GB" sz="1400" dirty="0" smtClean="0"/>
                        <a:t>versus </a:t>
                      </a:r>
                      <a:r>
                        <a:rPr lang="en-GB" sz="1400" b="1" dirty="0" smtClean="0"/>
                        <a:t>oral </a:t>
                      </a:r>
                      <a:r>
                        <a:rPr lang="en-GB" sz="1400" dirty="0" smtClean="0"/>
                        <a:t>misoprostol (</a:t>
                      </a:r>
                      <a:r>
                        <a:rPr lang="en-GB" sz="1400" b="1" dirty="0" smtClean="0"/>
                        <a:t>400</a:t>
                      </a:r>
                      <a:r>
                        <a:rPr lang="en-GB" sz="1400" dirty="0" smtClean="0"/>
                        <a:t> mcg; at 4 hour intervals for vaginal misoprostol and 3 hour intervals for oral misoprostol, up to 5 doses following a loading dose of vaginal misoprostol </a:t>
                      </a:r>
                      <a:r>
                        <a:rPr lang="en-GB" sz="1400" b="1" dirty="0" smtClean="0"/>
                        <a:t>800 </a:t>
                      </a:r>
                      <a:r>
                        <a:rPr lang="en-GB" sz="1400" dirty="0" smtClean="0"/>
                        <a:t>mcg) 24-48 hours after oral mifepristone 200 mg</a:t>
                      </a:r>
                      <a:endParaRPr lang="en-GB"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solidFill>
                            <a:srgbClr val="FF0000"/>
                          </a:solidFill>
                        </a:rPr>
                        <a:t>Time</a:t>
                      </a:r>
                      <a:r>
                        <a:rPr lang="en-GB" sz="1400" b="1" baseline="0" dirty="0" smtClean="0">
                          <a:solidFill>
                            <a:srgbClr val="FF0000"/>
                          </a:solidFill>
                        </a:rPr>
                        <a:t> to expulsion</a:t>
                      </a:r>
                      <a:endParaRPr lang="en-GB" sz="1400" b="1" dirty="0" smtClean="0">
                        <a:solidFill>
                          <a:srgbClr val="FF0000"/>
                        </a:solidFill>
                      </a:endParaRPr>
                    </a:p>
                    <a:p>
                      <a:endParaRPr lang="en-GB" sz="1400" b="1" dirty="0"/>
                    </a:p>
                  </a:txBody>
                  <a:tcPr/>
                </a:tc>
                <a:tc>
                  <a:txBody>
                    <a:bodyPr/>
                    <a:lstStyle/>
                    <a:p>
                      <a:r>
                        <a:rPr lang="en-GB" sz="1400" dirty="0" smtClean="0"/>
                        <a:t>Moderate</a:t>
                      </a:r>
                      <a:endParaRPr lang="en-GB" sz="1400" dirty="0"/>
                    </a:p>
                  </a:txBody>
                  <a:tcPr/>
                </a:tc>
                <a:tc>
                  <a:txBody>
                    <a:bodyPr/>
                    <a:lstStyle/>
                    <a:p>
                      <a:r>
                        <a:rPr lang="en-GB" sz="1400" b="0" u="none" dirty="0" smtClean="0">
                          <a:solidFill>
                            <a:schemeClr val="tx1"/>
                          </a:solidFill>
                        </a:rPr>
                        <a:t>Statistically significantly shorter in the </a:t>
                      </a:r>
                      <a:r>
                        <a:rPr lang="en-GB" sz="1400" b="0" u="sng" dirty="0" smtClean="0">
                          <a:solidFill>
                            <a:schemeClr val="tx1"/>
                          </a:solidFill>
                        </a:rPr>
                        <a:t>vaginal </a:t>
                      </a:r>
                      <a:r>
                        <a:rPr lang="en-GB" sz="1400" b="0" u="none" dirty="0" smtClean="0">
                          <a:solidFill>
                            <a:schemeClr val="tx1"/>
                          </a:solidFill>
                        </a:rPr>
                        <a:t>misoprostol group</a:t>
                      </a:r>
                    </a:p>
                    <a:p>
                      <a:r>
                        <a:rPr lang="en-GB" sz="1400" b="1" u="none" dirty="0" smtClean="0">
                          <a:solidFill>
                            <a:srgbClr val="FF0000"/>
                          </a:solidFill>
                        </a:rPr>
                        <a:t>Favours vaginal route</a:t>
                      </a:r>
                    </a:p>
                  </a:txBody>
                  <a:tcPr/>
                </a:tc>
              </a:tr>
              <a:tr h="1072526">
                <a:tc>
                  <a:txBody>
                    <a:bodyPr/>
                    <a:lstStyle/>
                    <a:p>
                      <a:r>
                        <a:rPr lang="en-GB" sz="1400" b="1" dirty="0" smtClean="0"/>
                        <a:t>Vaginal</a:t>
                      </a:r>
                      <a:r>
                        <a:rPr lang="en-GB" sz="1400" dirty="0" smtClean="0"/>
                        <a:t> versus </a:t>
                      </a:r>
                      <a:r>
                        <a:rPr lang="en-GB" sz="1400" b="1" dirty="0" smtClean="0"/>
                        <a:t>oral</a:t>
                      </a:r>
                      <a:r>
                        <a:rPr lang="en-GB" sz="1400" dirty="0" smtClean="0"/>
                        <a:t> misoprostol (</a:t>
                      </a:r>
                      <a:r>
                        <a:rPr lang="en-GB" sz="1400" b="1" dirty="0" smtClean="0"/>
                        <a:t>200</a:t>
                      </a:r>
                      <a:r>
                        <a:rPr lang="en-GB" sz="1400" dirty="0" smtClean="0"/>
                        <a:t> mcg; at 3 hour intervals, up to 5 doses) ± placebo 36-48 hours after 200 mg oral mifepristone </a:t>
                      </a:r>
                      <a:endParaRPr lang="en-GB"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solidFill>
                            <a:srgbClr val="FF0000"/>
                          </a:solidFill>
                        </a:rPr>
                        <a:t>Time</a:t>
                      </a:r>
                      <a:r>
                        <a:rPr lang="en-GB" sz="1400" b="1" baseline="0" dirty="0" smtClean="0">
                          <a:solidFill>
                            <a:srgbClr val="FF0000"/>
                          </a:solidFill>
                        </a:rPr>
                        <a:t> to expulsion</a:t>
                      </a:r>
                      <a:endParaRPr lang="en-GB" sz="1400" b="1" dirty="0" smtClean="0">
                        <a:solidFill>
                          <a:srgbClr val="FF0000"/>
                        </a:solidFill>
                      </a:endParaRPr>
                    </a:p>
                    <a:p>
                      <a:endParaRPr lang="en-GB" sz="1400" b="1" dirty="0"/>
                    </a:p>
                  </a:txBody>
                  <a:tcPr/>
                </a:tc>
                <a:tc>
                  <a:txBody>
                    <a:bodyPr/>
                    <a:lstStyle/>
                    <a:p>
                      <a:r>
                        <a:rPr lang="en-GB" sz="1400" dirty="0" smtClean="0"/>
                        <a:t>Low</a:t>
                      </a:r>
                      <a:endParaRPr lang="en-GB" sz="1400" dirty="0"/>
                    </a:p>
                  </a:txBody>
                  <a:tcPr/>
                </a:tc>
                <a:tc>
                  <a:txBody>
                    <a:bodyPr/>
                    <a:lstStyle/>
                    <a:p>
                      <a:r>
                        <a:rPr lang="en-GB" sz="1400" b="0" dirty="0" smtClean="0">
                          <a:solidFill>
                            <a:schemeClr val="tx1"/>
                          </a:solidFill>
                        </a:rPr>
                        <a:t>Clinically significantly shorter in the </a:t>
                      </a:r>
                      <a:r>
                        <a:rPr lang="en-GB" sz="1400" b="0" u="sng" dirty="0" smtClean="0">
                          <a:solidFill>
                            <a:schemeClr val="tx1"/>
                          </a:solidFill>
                        </a:rPr>
                        <a:t>vaginal </a:t>
                      </a:r>
                      <a:r>
                        <a:rPr lang="en-GB" sz="1400" b="0" dirty="0" smtClean="0">
                          <a:solidFill>
                            <a:schemeClr val="tx1"/>
                          </a:solidFill>
                        </a:rPr>
                        <a:t>misoprostol group</a:t>
                      </a:r>
                    </a:p>
                    <a:p>
                      <a:r>
                        <a:rPr lang="en-GB" sz="1400" b="1" dirty="0" smtClean="0">
                          <a:solidFill>
                            <a:srgbClr val="FF0000"/>
                          </a:solidFill>
                        </a:rPr>
                        <a:t>Favours vaginal route</a:t>
                      </a:r>
                      <a:endParaRPr lang="en-GB" sz="1400" b="1" dirty="0">
                        <a:solidFill>
                          <a:srgbClr val="FF0000"/>
                        </a:solidFill>
                      </a:endParaRPr>
                    </a:p>
                  </a:txBody>
                  <a:tcPr/>
                </a:tc>
              </a:tr>
              <a:tr h="935763">
                <a:tc>
                  <a:txBody>
                    <a:bodyPr/>
                    <a:lstStyle/>
                    <a:p>
                      <a:r>
                        <a:rPr lang="en-GB" sz="1400" b="1" dirty="0" smtClean="0"/>
                        <a:t>Oral</a:t>
                      </a:r>
                      <a:r>
                        <a:rPr lang="en-GB" sz="1400" dirty="0" smtClean="0"/>
                        <a:t> versus </a:t>
                      </a:r>
                      <a:r>
                        <a:rPr lang="en-GB" sz="1400" b="1" dirty="0" smtClean="0"/>
                        <a:t>vaginal</a:t>
                      </a:r>
                      <a:r>
                        <a:rPr lang="en-GB" sz="1400" dirty="0" smtClean="0"/>
                        <a:t> misoprostol (</a:t>
                      </a:r>
                      <a:r>
                        <a:rPr lang="en-GB" sz="1400" b="1" dirty="0" smtClean="0"/>
                        <a:t>400</a:t>
                      </a:r>
                      <a:r>
                        <a:rPr lang="en-GB" sz="1400" dirty="0" smtClean="0"/>
                        <a:t> mcg at 3 hour intervals, up to 5 doses) ± placebo 36-48 hours after oral mifepristone 200 mg</a:t>
                      </a:r>
                      <a:endParaRPr lang="en-GB" sz="1400" dirty="0"/>
                    </a:p>
                  </a:txBody>
                  <a:tcPr/>
                </a:tc>
                <a:tc>
                  <a:txBody>
                    <a:bodyPr/>
                    <a:lstStyle/>
                    <a:p>
                      <a:r>
                        <a:rPr lang="en-GB" sz="1400" dirty="0" smtClean="0"/>
                        <a:t>Diarrhoea</a:t>
                      </a:r>
                      <a:endParaRPr lang="en-GB" sz="1400" dirty="0"/>
                    </a:p>
                  </a:txBody>
                  <a:tcPr/>
                </a:tc>
                <a:tc>
                  <a:txBody>
                    <a:bodyPr/>
                    <a:lstStyle/>
                    <a:p>
                      <a:r>
                        <a:rPr lang="en-GB" sz="1400" dirty="0" smtClean="0"/>
                        <a:t>Low</a:t>
                      </a:r>
                      <a:endParaRPr lang="en-GB" sz="1400" dirty="0"/>
                    </a:p>
                  </a:txBody>
                  <a:tcPr/>
                </a:tc>
                <a:tc>
                  <a:txBody>
                    <a:bodyPr/>
                    <a:lstStyle/>
                    <a:p>
                      <a:r>
                        <a:rPr lang="en-GB" sz="1400" dirty="0" smtClean="0"/>
                        <a:t>Clinically significantly higher in the oral misoprostol group</a:t>
                      </a:r>
                    </a:p>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solidFill>
                            <a:srgbClr val="FF0000"/>
                          </a:solidFill>
                        </a:rPr>
                        <a:t>Favours vaginal route</a:t>
                      </a:r>
                    </a:p>
                  </a:txBody>
                  <a:tcPr/>
                </a:tc>
              </a:tr>
              <a:tr h="1147064">
                <a:tc>
                  <a:txBody>
                    <a:bodyPr/>
                    <a:lstStyle/>
                    <a:p>
                      <a:r>
                        <a:rPr lang="en-GB" sz="1400" b="1" dirty="0" smtClean="0"/>
                        <a:t>Sublingual</a:t>
                      </a:r>
                      <a:r>
                        <a:rPr lang="en-GB" sz="1400" dirty="0" smtClean="0"/>
                        <a:t> versus </a:t>
                      </a:r>
                      <a:r>
                        <a:rPr lang="en-GB" sz="1400" b="1" dirty="0" smtClean="0"/>
                        <a:t>oral </a:t>
                      </a:r>
                      <a:r>
                        <a:rPr lang="en-GB" sz="1400" dirty="0" smtClean="0"/>
                        <a:t>misoprostol (</a:t>
                      </a:r>
                      <a:r>
                        <a:rPr lang="en-GB" sz="1400" b="1" dirty="0" smtClean="0"/>
                        <a:t>400</a:t>
                      </a:r>
                      <a:r>
                        <a:rPr lang="en-GB" sz="1400" dirty="0" smtClean="0"/>
                        <a:t> mcg; at 3 hour intervals, up to 5 doses following a loading dose of vaginal misoprostol </a:t>
                      </a:r>
                      <a:r>
                        <a:rPr lang="en-GB" sz="1400" b="1" dirty="0" smtClean="0"/>
                        <a:t>800</a:t>
                      </a:r>
                      <a:r>
                        <a:rPr lang="en-GB" sz="1400" dirty="0" smtClean="0"/>
                        <a:t> mcg) 24-48 hours after oral mifepristone 200 mg</a:t>
                      </a:r>
                      <a:endParaRPr lang="en-GB"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solidFill>
                            <a:srgbClr val="FF0000"/>
                          </a:solidFill>
                        </a:rPr>
                        <a:t>Time to expulsion</a:t>
                      </a:r>
                    </a:p>
                    <a:p>
                      <a:endParaRPr lang="en-GB" sz="1400" dirty="0"/>
                    </a:p>
                  </a:txBody>
                  <a:tcPr/>
                </a:tc>
                <a:tc>
                  <a:txBody>
                    <a:bodyPr/>
                    <a:lstStyle/>
                    <a:p>
                      <a:r>
                        <a:rPr lang="en-GB" sz="1400" dirty="0" smtClean="0"/>
                        <a:t>Moderate</a:t>
                      </a:r>
                      <a:endParaRPr lang="en-GB" sz="1400" dirty="0"/>
                    </a:p>
                  </a:txBody>
                  <a:tcPr/>
                </a:tc>
                <a:tc>
                  <a:txBody>
                    <a:bodyPr/>
                    <a:lstStyle/>
                    <a:p>
                      <a:r>
                        <a:rPr lang="en-GB" sz="1400" dirty="0" smtClean="0"/>
                        <a:t>Statistically significantly shorter in the sublingual misoprostol group</a:t>
                      </a:r>
                    </a:p>
                    <a:p>
                      <a:r>
                        <a:rPr lang="en-GB" sz="1400" b="1" dirty="0" smtClean="0">
                          <a:solidFill>
                            <a:srgbClr val="FF0000"/>
                          </a:solidFill>
                        </a:rPr>
                        <a:t>Favours sublingual route</a:t>
                      </a:r>
                    </a:p>
                    <a:p>
                      <a:endParaRPr lang="en-GB" sz="1400" dirty="0"/>
                    </a:p>
                  </a:txBody>
                  <a:tcPr/>
                </a:tc>
              </a:tr>
            </a:tbl>
          </a:graphicData>
        </a:graphic>
      </p:graphicFrame>
    </p:spTree>
    <p:extLst>
      <p:ext uri="{BB962C8B-B14F-4D97-AF65-F5344CB8AC3E}">
        <p14:creationId xmlns:p14="http://schemas.microsoft.com/office/powerpoint/2010/main" val="36301567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3808" y="204578"/>
            <a:ext cx="6004916" cy="704142"/>
          </a:xfrm>
        </p:spPr>
        <p:txBody>
          <a:bodyPr>
            <a:normAutofit fontScale="90000"/>
          </a:bodyPr>
          <a:lstStyle/>
          <a:p>
            <a:r>
              <a:rPr lang="en-GB" dirty="0" smtClean="0"/>
              <a:t>Clinically &amp; statistically significant differences</a:t>
            </a:r>
            <a:endParaRPr lang="en-GB" dirty="0"/>
          </a:p>
        </p:txBody>
      </p:sp>
      <p:sp>
        <p:nvSpPr>
          <p:cNvPr id="3" name="Content Placeholder 2"/>
          <p:cNvSpPr>
            <a:spLocks noGrp="1"/>
          </p:cNvSpPr>
          <p:nvPr>
            <p:ph idx="13"/>
          </p:nvPr>
        </p:nvSpPr>
        <p:spPr/>
        <p:txBody>
          <a:bodyPr/>
          <a:lstStyle/>
          <a:p>
            <a:endParaRPr lang="en-GB"/>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93192175"/>
              </p:ext>
            </p:extLst>
          </p:nvPr>
        </p:nvGraphicFramePr>
        <p:xfrm>
          <a:off x="27630" y="1052736"/>
          <a:ext cx="9143999" cy="5771453"/>
        </p:xfrm>
        <a:graphic>
          <a:graphicData uri="http://schemas.openxmlformats.org/drawingml/2006/table">
            <a:tbl>
              <a:tblPr firstRow="1" bandRow="1">
                <a:tableStyleId>{5C22544A-7EE6-4342-B048-85BDC9FD1C3A}</a:tableStyleId>
              </a:tblPr>
              <a:tblGrid>
                <a:gridCol w="4295895"/>
                <a:gridCol w="1236103"/>
                <a:gridCol w="1100432"/>
                <a:gridCol w="2511569"/>
              </a:tblGrid>
              <a:tr h="437095">
                <a:tc>
                  <a:txBody>
                    <a:bodyPr/>
                    <a:lstStyle/>
                    <a:p>
                      <a:r>
                        <a:rPr lang="en-GB" sz="1600" dirty="0" smtClean="0"/>
                        <a:t>Comparison</a:t>
                      </a:r>
                      <a:endParaRPr lang="en-GB" sz="1600" dirty="0"/>
                    </a:p>
                  </a:txBody>
                  <a:tcPr/>
                </a:tc>
                <a:tc>
                  <a:txBody>
                    <a:bodyPr/>
                    <a:lstStyle/>
                    <a:p>
                      <a:r>
                        <a:rPr lang="en-GB" sz="1600" dirty="0" smtClean="0"/>
                        <a:t>Outcome</a:t>
                      </a:r>
                      <a:endParaRPr lang="en-GB" sz="1600" dirty="0"/>
                    </a:p>
                  </a:txBody>
                  <a:tcPr/>
                </a:tc>
                <a:tc>
                  <a:txBody>
                    <a:bodyPr/>
                    <a:lstStyle/>
                    <a:p>
                      <a:r>
                        <a:rPr lang="en-GB" sz="1600" dirty="0" smtClean="0"/>
                        <a:t>Quality</a:t>
                      </a:r>
                      <a:r>
                        <a:rPr lang="en-GB" sz="1600" baseline="0" dirty="0" smtClean="0"/>
                        <a:t> </a:t>
                      </a:r>
                      <a:endParaRPr lang="en-GB" sz="1600" dirty="0"/>
                    </a:p>
                  </a:txBody>
                  <a:tcPr/>
                </a:tc>
                <a:tc>
                  <a:txBody>
                    <a:bodyPr/>
                    <a:lstStyle/>
                    <a:p>
                      <a:r>
                        <a:rPr lang="en-GB" sz="1600" dirty="0" smtClean="0"/>
                        <a:t>Results</a:t>
                      </a:r>
                      <a:endParaRPr lang="en-GB" sz="1600" dirty="0"/>
                    </a:p>
                  </a:txBody>
                  <a:tcPr/>
                </a:tc>
              </a:tr>
              <a:tr h="877734">
                <a:tc>
                  <a:txBody>
                    <a:bodyPr/>
                    <a:lstStyle/>
                    <a:p>
                      <a:r>
                        <a:rPr lang="en-GB" sz="1400" b="1" dirty="0" smtClean="0"/>
                        <a:t>Sublingual </a:t>
                      </a:r>
                      <a:r>
                        <a:rPr lang="en-GB" sz="1400" dirty="0" smtClean="0"/>
                        <a:t>versus </a:t>
                      </a:r>
                      <a:r>
                        <a:rPr lang="en-GB" sz="1400" b="1" dirty="0" smtClean="0"/>
                        <a:t>oral </a:t>
                      </a:r>
                      <a:r>
                        <a:rPr lang="en-GB" sz="1400" dirty="0" smtClean="0"/>
                        <a:t>misoprostol (</a:t>
                      </a:r>
                      <a:r>
                        <a:rPr lang="en-GB" sz="1400" b="1" dirty="0" smtClean="0"/>
                        <a:t>400 </a:t>
                      </a:r>
                      <a:r>
                        <a:rPr lang="en-GB" sz="1400" dirty="0" smtClean="0"/>
                        <a:t>mcg, at 3 hour intervals up to 5 doses) 36-48 hours after oral mifepristone 200 mg </a:t>
                      </a:r>
                      <a:endParaRPr lang="en-GB"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solidFill>
                            <a:srgbClr val="FF0000"/>
                          </a:solidFill>
                        </a:rPr>
                        <a:t>Time to expulsion</a:t>
                      </a:r>
                    </a:p>
                    <a:p>
                      <a:endParaRPr lang="en-GB" sz="1400" dirty="0">
                        <a:solidFill>
                          <a:srgbClr val="FF0000"/>
                        </a:solidFill>
                      </a:endParaRPr>
                    </a:p>
                  </a:txBody>
                  <a:tcPr/>
                </a:tc>
                <a:tc>
                  <a:txBody>
                    <a:bodyPr/>
                    <a:lstStyle/>
                    <a:p>
                      <a:pPr algn="l"/>
                      <a:r>
                        <a:rPr lang="en-GB" sz="1400" dirty="0" smtClean="0"/>
                        <a:t>Low</a:t>
                      </a:r>
                      <a:endParaRPr lang="en-GB" sz="1400" dirty="0"/>
                    </a:p>
                  </a:txBody>
                  <a:tcPr/>
                </a:tc>
                <a:tc>
                  <a:txBody>
                    <a:bodyPr/>
                    <a:lstStyle/>
                    <a:p>
                      <a:r>
                        <a:rPr lang="en-GB" sz="1400" dirty="0" smtClean="0"/>
                        <a:t>Statistically significantly shorter in the sublingual misoprostol group</a:t>
                      </a:r>
                    </a:p>
                    <a:p>
                      <a:r>
                        <a:rPr lang="en-GB" sz="1400" b="1" dirty="0" smtClean="0">
                          <a:solidFill>
                            <a:srgbClr val="FF0000"/>
                          </a:solidFill>
                        </a:rPr>
                        <a:t>Favours sublingual group</a:t>
                      </a:r>
                    </a:p>
                  </a:txBody>
                  <a:tcPr/>
                </a:tc>
              </a:tr>
              <a:tr h="1075932">
                <a:tc>
                  <a:txBody>
                    <a:bodyPr/>
                    <a:lstStyle/>
                    <a:p>
                      <a:r>
                        <a:rPr lang="en-GB" sz="1400" b="1" dirty="0" smtClean="0"/>
                        <a:t>Oral</a:t>
                      </a:r>
                      <a:r>
                        <a:rPr lang="en-GB" sz="1400" dirty="0" smtClean="0"/>
                        <a:t> misoprostol (</a:t>
                      </a:r>
                      <a:r>
                        <a:rPr lang="en-GB" sz="1400" b="1" dirty="0" smtClean="0"/>
                        <a:t>400</a:t>
                      </a:r>
                      <a:r>
                        <a:rPr lang="en-GB" sz="1400" dirty="0" smtClean="0"/>
                        <a:t> mcg; every 6 hours, up to 2 doses) 1 versus 2 days after oral mifepristone 200 mg + 600 mcg </a:t>
                      </a:r>
                      <a:r>
                        <a:rPr lang="en-GB" sz="1400" b="1" dirty="0" smtClean="0"/>
                        <a:t>vaginal</a:t>
                      </a:r>
                      <a:r>
                        <a:rPr lang="en-GB" sz="1400" dirty="0" smtClean="0"/>
                        <a:t> misoprostol</a:t>
                      </a:r>
                      <a:endParaRPr lang="en-GB" sz="1400" dirty="0"/>
                    </a:p>
                  </a:txBody>
                  <a:tcPr/>
                </a:tc>
                <a:tc>
                  <a:txBody>
                    <a:bodyPr/>
                    <a:lstStyle/>
                    <a:p>
                      <a:r>
                        <a:rPr lang="en-GB" sz="1400" b="1" dirty="0" smtClean="0">
                          <a:solidFill>
                            <a:srgbClr val="FF0000"/>
                          </a:solidFill>
                        </a:rPr>
                        <a:t>Complete abortion w/o</a:t>
                      </a:r>
                      <a:r>
                        <a:rPr lang="en-GB" sz="1400" b="1" baseline="0" dirty="0" smtClean="0">
                          <a:solidFill>
                            <a:srgbClr val="FF0000"/>
                          </a:solidFill>
                        </a:rPr>
                        <a:t> surgical intervention</a:t>
                      </a:r>
                      <a:endParaRPr lang="en-GB" sz="1400" b="1" dirty="0">
                        <a:solidFill>
                          <a:srgbClr val="FF0000"/>
                        </a:solidFill>
                      </a:endParaRPr>
                    </a:p>
                  </a:txBody>
                  <a:tcPr/>
                </a:tc>
                <a:tc>
                  <a:txBody>
                    <a:bodyPr/>
                    <a:lstStyle/>
                    <a:p>
                      <a:r>
                        <a:rPr lang="en-GB" sz="1400" dirty="0" smtClean="0"/>
                        <a:t>Low</a:t>
                      </a:r>
                      <a:endParaRPr lang="en-GB" sz="1400" dirty="0"/>
                    </a:p>
                  </a:txBody>
                  <a:tcPr/>
                </a:tc>
                <a:tc>
                  <a:txBody>
                    <a:bodyPr/>
                    <a:lstStyle/>
                    <a:p>
                      <a:r>
                        <a:rPr lang="en-GB" sz="1400" dirty="0" smtClean="0"/>
                        <a:t>Clinically significantly lower in the 1 day interval group</a:t>
                      </a:r>
                    </a:p>
                    <a:p>
                      <a:r>
                        <a:rPr lang="en-GB" sz="1400" b="1" dirty="0" smtClean="0">
                          <a:solidFill>
                            <a:srgbClr val="FF0000"/>
                          </a:solidFill>
                        </a:rPr>
                        <a:t>Favours</a:t>
                      </a:r>
                      <a:r>
                        <a:rPr lang="en-GB" sz="1400" b="1" baseline="0" dirty="0" smtClean="0">
                          <a:solidFill>
                            <a:srgbClr val="FF0000"/>
                          </a:solidFill>
                        </a:rPr>
                        <a:t> one day interval</a:t>
                      </a:r>
                      <a:endParaRPr lang="en-GB" sz="1400" b="1" dirty="0">
                        <a:solidFill>
                          <a:srgbClr val="FF0000"/>
                        </a:solidFill>
                      </a:endParaRPr>
                    </a:p>
                  </a:txBody>
                  <a:tcPr/>
                </a:tc>
              </a:tr>
              <a:tr h="877734">
                <a:tc>
                  <a:txBody>
                    <a:bodyPr/>
                    <a:lstStyle/>
                    <a:p>
                      <a:r>
                        <a:rPr lang="en-GB" sz="1400" b="1" dirty="0" smtClean="0"/>
                        <a:t>Vaginal </a:t>
                      </a:r>
                      <a:r>
                        <a:rPr lang="en-GB" sz="1400" dirty="0" smtClean="0"/>
                        <a:t>misoprostol (</a:t>
                      </a:r>
                      <a:r>
                        <a:rPr lang="en-GB" sz="1400" b="1" dirty="0" smtClean="0"/>
                        <a:t>400</a:t>
                      </a:r>
                      <a:r>
                        <a:rPr lang="en-GB" sz="1400" dirty="0" smtClean="0"/>
                        <a:t> mcg; at 3 hour intervals, up to 5 doses per 24 hours) 1 versus 2 days after oral mifepristone 200 mg</a:t>
                      </a:r>
                      <a:endParaRPr lang="en-GB"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solidFill>
                            <a:srgbClr val="FF0000"/>
                          </a:solidFill>
                        </a:rPr>
                        <a:t>Time to expulsion</a:t>
                      </a:r>
                    </a:p>
                    <a:p>
                      <a:endParaRPr lang="en-GB" sz="1400" dirty="0">
                        <a:solidFill>
                          <a:srgbClr val="FF0000"/>
                        </a:solidFill>
                      </a:endParaRPr>
                    </a:p>
                  </a:txBody>
                  <a:tcPr/>
                </a:tc>
                <a:tc>
                  <a:txBody>
                    <a:bodyPr/>
                    <a:lstStyle/>
                    <a:p>
                      <a:r>
                        <a:rPr lang="en-GB" sz="1400" dirty="0" smtClean="0"/>
                        <a:t>Moderate</a:t>
                      </a:r>
                      <a:endParaRPr lang="en-GB" sz="1400" dirty="0"/>
                    </a:p>
                  </a:txBody>
                  <a:tcPr/>
                </a:tc>
                <a:tc>
                  <a:txBody>
                    <a:bodyPr/>
                    <a:lstStyle/>
                    <a:p>
                      <a:r>
                        <a:rPr lang="en-GB" sz="1400" dirty="0" smtClean="0"/>
                        <a:t>Statistically significantly shorter in the 2 day interval group</a:t>
                      </a:r>
                    </a:p>
                    <a:p>
                      <a:r>
                        <a:rPr lang="en-GB" sz="1400" b="1" dirty="0" smtClean="0">
                          <a:solidFill>
                            <a:srgbClr val="FF0000"/>
                          </a:solidFill>
                        </a:rPr>
                        <a:t>Favours two day interval</a:t>
                      </a:r>
                    </a:p>
                  </a:txBody>
                  <a:tcPr/>
                </a:tc>
              </a:tr>
              <a:tr h="877734">
                <a:tc>
                  <a:txBody>
                    <a:bodyPr/>
                    <a:lstStyle/>
                    <a:p>
                      <a:r>
                        <a:rPr lang="en-GB" sz="1400" b="1" dirty="0" smtClean="0"/>
                        <a:t>Vaginal</a:t>
                      </a:r>
                      <a:r>
                        <a:rPr lang="en-GB" sz="1400" dirty="0" smtClean="0"/>
                        <a:t> misoprostol (</a:t>
                      </a:r>
                      <a:r>
                        <a:rPr lang="en-GB" sz="1400" b="1" dirty="0" smtClean="0"/>
                        <a:t>600</a:t>
                      </a:r>
                      <a:r>
                        <a:rPr lang="en-GB" sz="1400" dirty="0" smtClean="0"/>
                        <a:t> mcg; followed by </a:t>
                      </a:r>
                      <a:r>
                        <a:rPr lang="en-GB" sz="1400" b="1" dirty="0" smtClean="0"/>
                        <a:t>400</a:t>
                      </a:r>
                      <a:r>
                        <a:rPr lang="en-GB" sz="1400" dirty="0" smtClean="0"/>
                        <a:t> mcg at 3 hour intervals, up to 4 doses) </a:t>
                      </a:r>
                      <a:r>
                        <a:rPr lang="en-GB" sz="1400" b="1" dirty="0" smtClean="0"/>
                        <a:t>simultaneous</a:t>
                      </a:r>
                      <a:r>
                        <a:rPr lang="en-GB" sz="1400" dirty="0" smtClean="0"/>
                        <a:t> with mifepristone 200 mg versus </a:t>
                      </a:r>
                      <a:r>
                        <a:rPr lang="en-GB" sz="1400" b="1" dirty="0" smtClean="0"/>
                        <a:t>36-38 hours </a:t>
                      </a:r>
                      <a:r>
                        <a:rPr lang="en-GB" sz="1400" dirty="0" smtClean="0"/>
                        <a:t>after 200 mg oral mifepristone</a:t>
                      </a:r>
                      <a:endParaRPr lang="en-GB" sz="1400" dirty="0"/>
                    </a:p>
                  </a:txBody>
                  <a:tcPr/>
                </a:tc>
                <a:tc>
                  <a:txBody>
                    <a:bodyPr/>
                    <a:lstStyle/>
                    <a:p>
                      <a:r>
                        <a:rPr lang="en-GB" sz="1400" b="1" dirty="0" smtClean="0">
                          <a:solidFill>
                            <a:srgbClr val="FF0000"/>
                          </a:solidFill>
                        </a:rPr>
                        <a:t>Time to expulsion</a:t>
                      </a:r>
                    </a:p>
                    <a:p>
                      <a:endParaRPr lang="en-GB" sz="1400" dirty="0" smtClean="0">
                        <a:solidFill>
                          <a:srgbClr val="FF0000"/>
                        </a:solidFill>
                      </a:endParaRPr>
                    </a:p>
                    <a:p>
                      <a:endParaRPr lang="en-GB" sz="1400" dirty="0">
                        <a:solidFill>
                          <a:srgbClr val="FF0000"/>
                        </a:solidFill>
                      </a:endParaRPr>
                    </a:p>
                  </a:txBody>
                  <a:tcPr/>
                </a:tc>
                <a:tc>
                  <a:txBody>
                    <a:bodyPr/>
                    <a:lstStyle/>
                    <a:p>
                      <a:r>
                        <a:rPr lang="en-GB" sz="1400" dirty="0" smtClean="0"/>
                        <a:t>Low</a:t>
                      </a:r>
                      <a:endParaRPr lang="en-GB" sz="1400" dirty="0"/>
                    </a:p>
                  </a:txBody>
                  <a:tcPr/>
                </a:tc>
                <a:tc>
                  <a:txBody>
                    <a:bodyPr/>
                    <a:lstStyle/>
                    <a:p>
                      <a:r>
                        <a:rPr lang="en-GB" sz="1400" dirty="0" smtClean="0"/>
                        <a:t>Statistically significantly higher in the simultaneous administration group</a:t>
                      </a:r>
                    </a:p>
                    <a:p>
                      <a:r>
                        <a:rPr lang="en-GB" sz="1400" b="1" dirty="0" smtClean="0">
                          <a:solidFill>
                            <a:srgbClr val="FF0000"/>
                          </a:solidFill>
                        </a:rPr>
                        <a:t>Favours 36-48</a:t>
                      </a:r>
                      <a:r>
                        <a:rPr lang="en-GB" sz="1400" b="1" baseline="0" dirty="0" smtClean="0">
                          <a:solidFill>
                            <a:srgbClr val="FF0000"/>
                          </a:solidFill>
                        </a:rPr>
                        <a:t> hours</a:t>
                      </a:r>
                      <a:endParaRPr lang="en-GB" sz="1400" b="1" dirty="0">
                        <a:solidFill>
                          <a:srgbClr val="FF0000"/>
                        </a:solidFill>
                      </a:endParaRPr>
                    </a:p>
                  </a:txBody>
                  <a:tcPr/>
                </a:tc>
              </a:tr>
              <a:tr h="759412">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t>Buccal </a:t>
                      </a:r>
                      <a:r>
                        <a:rPr lang="en-GB" sz="1400" dirty="0" smtClean="0"/>
                        <a:t>misoprostol </a:t>
                      </a:r>
                      <a:r>
                        <a:rPr lang="en-GB" sz="1400" b="1" dirty="0" smtClean="0"/>
                        <a:t>400 </a:t>
                      </a:r>
                      <a:r>
                        <a:rPr lang="en-GB" sz="1400" dirty="0" smtClean="0"/>
                        <a:t>mcg (at 3 hour intervals) ± placebo </a:t>
                      </a:r>
                      <a:r>
                        <a:rPr lang="en-GB" sz="1400" b="1" dirty="0" smtClean="0"/>
                        <a:t>simultaneous</a:t>
                      </a:r>
                      <a:r>
                        <a:rPr lang="en-GB" sz="1400" dirty="0" smtClean="0"/>
                        <a:t> with mifepristone 200 mg versus </a:t>
                      </a:r>
                      <a:r>
                        <a:rPr lang="en-GB" sz="1400" b="1" dirty="0" smtClean="0"/>
                        <a:t>1 day </a:t>
                      </a:r>
                      <a:r>
                        <a:rPr lang="en-GB" sz="1400" dirty="0" smtClean="0"/>
                        <a:t>following oral mifepristone 200 mg</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solidFill>
                            <a:srgbClr val="FF0000"/>
                          </a:solidFill>
                        </a:rPr>
                        <a:t>Time</a:t>
                      </a:r>
                      <a:r>
                        <a:rPr lang="en-GB" sz="1400" b="1" baseline="0" dirty="0" smtClean="0">
                          <a:solidFill>
                            <a:srgbClr val="FF0000"/>
                          </a:solidFill>
                        </a:rPr>
                        <a:t> to expulsion</a:t>
                      </a:r>
                      <a:endParaRPr lang="en-GB" sz="1400" b="1" dirty="0" smtClean="0">
                        <a:solidFill>
                          <a:srgbClr val="FF0000"/>
                        </a:solidFill>
                      </a:endParaRPr>
                    </a:p>
                    <a:p>
                      <a:endParaRPr lang="en-GB" sz="1400" dirty="0">
                        <a:solidFill>
                          <a:srgbClr val="FF0000"/>
                        </a:solidFill>
                      </a:endParaRPr>
                    </a:p>
                  </a:txBody>
                  <a:tcPr/>
                </a:tc>
                <a:tc>
                  <a:txBody>
                    <a:bodyPr/>
                    <a:lstStyle/>
                    <a:p>
                      <a:r>
                        <a:rPr lang="en-GB" sz="1400" dirty="0" smtClean="0"/>
                        <a:t>Moderate</a:t>
                      </a:r>
                      <a:endParaRPr lang="en-GB"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0" dirty="0" smtClean="0"/>
                        <a:t>Statistically significantly longer in the simultaneous group</a:t>
                      </a:r>
                    </a:p>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solidFill>
                            <a:srgbClr val="FF0000"/>
                          </a:solidFill>
                        </a:rPr>
                        <a:t>Favours 1 day</a:t>
                      </a:r>
                    </a:p>
                  </a:txBody>
                  <a:tcPr/>
                </a:tc>
              </a:tr>
              <a:tr h="679536">
                <a:tc vMerge="1">
                  <a:txBody>
                    <a:bodyPr/>
                    <a:lstStyle/>
                    <a:p>
                      <a:endParaRPr lang="en-GB" sz="1400" dirty="0"/>
                    </a:p>
                  </a:txBody>
                  <a:tcPr/>
                </a:tc>
                <a:tc>
                  <a:txBody>
                    <a:bodyPr/>
                    <a:lstStyle/>
                    <a:p>
                      <a:r>
                        <a:rPr lang="en-GB" sz="1400" dirty="0" smtClean="0"/>
                        <a:t>Diarrhoea</a:t>
                      </a:r>
                      <a:endParaRPr lang="en-GB" sz="1400" dirty="0"/>
                    </a:p>
                  </a:txBody>
                  <a:tcPr/>
                </a:tc>
                <a:tc>
                  <a:txBody>
                    <a:bodyPr/>
                    <a:lstStyle/>
                    <a:p>
                      <a:r>
                        <a:rPr lang="en-GB" sz="1400" dirty="0" smtClean="0"/>
                        <a:t>Moderate</a:t>
                      </a:r>
                      <a:endParaRPr lang="en-GB"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0" dirty="0" smtClean="0"/>
                        <a:t>Clinically significantly higher in the simultaneous group</a:t>
                      </a:r>
                    </a:p>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solidFill>
                            <a:srgbClr val="FF0000"/>
                          </a:solidFill>
                        </a:rPr>
                        <a:t>Favours 1 day</a:t>
                      </a:r>
                    </a:p>
                  </a:txBody>
                  <a:tcPr/>
                </a:tc>
              </a:tr>
            </a:tbl>
          </a:graphicData>
        </a:graphic>
      </p:graphicFrame>
    </p:spTree>
    <p:extLst>
      <p:ext uri="{BB962C8B-B14F-4D97-AF65-F5344CB8AC3E}">
        <p14:creationId xmlns:p14="http://schemas.microsoft.com/office/powerpoint/2010/main" val="27189858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b="1" u="sng" dirty="0" smtClean="0"/>
              <a:t>To sum up!</a:t>
            </a:r>
            <a:endParaRPr lang="en-GB" b="1" u="sng" dirty="0"/>
          </a:p>
        </p:txBody>
      </p:sp>
      <p:sp>
        <p:nvSpPr>
          <p:cNvPr id="6" name="Content Placeholder 5"/>
          <p:cNvSpPr>
            <a:spLocks noGrp="1"/>
          </p:cNvSpPr>
          <p:nvPr>
            <p:ph idx="1"/>
          </p:nvPr>
        </p:nvSpPr>
        <p:spPr/>
        <p:txBody>
          <a:bodyPr/>
          <a:lstStyle/>
          <a:p>
            <a:r>
              <a:rPr lang="en-GB" dirty="0" smtClean="0"/>
              <a:t>Higher doses of misoprostol are better than lower doses</a:t>
            </a:r>
          </a:p>
          <a:p>
            <a:r>
              <a:rPr lang="en-GB" dirty="0" smtClean="0"/>
              <a:t>Vaginal, sublingual and buccal routes are all better than oral route</a:t>
            </a:r>
          </a:p>
          <a:p>
            <a:r>
              <a:rPr lang="en-GB" dirty="0" smtClean="0"/>
              <a:t>Waiting 24-48 hours is better than giving misoprostol simultaneously with Mifepristone</a:t>
            </a:r>
          </a:p>
          <a:p>
            <a:pPr marL="0" indent="0">
              <a:buNone/>
            </a:pPr>
            <a:endParaRPr lang="en-GB" dirty="0"/>
          </a:p>
        </p:txBody>
      </p:sp>
    </p:spTree>
    <p:extLst>
      <p:ext uri="{BB962C8B-B14F-4D97-AF65-F5344CB8AC3E}">
        <p14:creationId xmlns:p14="http://schemas.microsoft.com/office/powerpoint/2010/main" val="42652146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u="sng" dirty="0" smtClean="0"/>
              <a:t>Guideline recommendations 10+1 to 23+6 weeks gestation</a:t>
            </a:r>
            <a:endParaRPr lang="en-GB" b="1" u="sng" dirty="0"/>
          </a:p>
        </p:txBody>
      </p:sp>
      <p:sp>
        <p:nvSpPr>
          <p:cNvPr id="3" name="Content Placeholder 2"/>
          <p:cNvSpPr>
            <a:spLocks noGrp="1"/>
          </p:cNvSpPr>
          <p:nvPr>
            <p:ph idx="1"/>
          </p:nvPr>
        </p:nvSpPr>
        <p:spPr/>
        <p:txBody>
          <a:bodyPr>
            <a:normAutofit fontScale="85000" lnSpcReduction="20000"/>
          </a:bodyPr>
          <a:lstStyle/>
          <a:p>
            <a:endParaRPr lang="en-GB" dirty="0"/>
          </a:p>
          <a:p>
            <a:pPr marL="0" indent="0">
              <a:buNone/>
            </a:pPr>
            <a:r>
              <a:rPr lang="en-GB" b="1" dirty="0"/>
              <a:t>1.10.1</a:t>
            </a:r>
            <a:r>
              <a:rPr lang="en-GB" dirty="0"/>
              <a:t> For women who are having a medical termination of pregnancy between </a:t>
            </a:r>
            <a:r>
              <a:rPr lang="en-GB" dirty="0" smtClean="0"/>
              <a:t>10+1 </a:t>
            </a:r>
            <a:r>
              <a:rPr lang="en-GB" dirty="0"/>
              <a:t>and 23+6 weeks’ gestation and who have taken 200 mg mifepristone, </a:t>
            </a:r>
            <a:r>
              <a:rPr lang="en-GB" dirty="0" smtClean="0"/>
              <a:t>offer </a:t>
            </a:r>
            <a:r>
              <a:rPr lang="en-GB" dirty="0"/>
              <a:t>an initial dose (36 to 48 hours after the mifepristone) of: </a:t>
            </a:r>
            <a:r>
              <a:rPr lang="en-GB" dirty="0" smtClean="0"/>
              <a:t> </a:t>
            </a:r>
            <a:endParaRPr lang="en-GB" dirty="0"/>
          </a:p>
          <a:p>
            <a:pPr marL="0" indent="0">
              <a:buNone/>
            </a:pPr>
            <a:endParaRPr lang="en-GB" dirty="0"/>
          </a:p>
          <a:p>
            <a:r>
              <a:rPr lang="en-GB" dirty="0" smtClean="0"/>
              <a:t>800 </a:t>
            </a:r>
            <a:r>
              <a:rPr lang="en-GB" dirty="0"/>
              <a:t>micrograms misoprostol, given vaginally, or </a:t>
            </a:r>
            <a:r>
              <a:rPr lang="en-GB" dirty="0" smtClean="0"/>
              <a:t> </a:t>
            </a:r>
            <a:endParaRPr lang="en-GB" dirty="0"/>
          </a:p>
          <a:p>
            <a:r>
              <a:rPr lang="en-GB" dirty="0" smtClean="0"/>
              <a:t>600 </a:t>
            </a:r>
            <a:r>
              <a:rPr lang="en-GB" dirty="0"/>
              <a:t>micrograms of misoprostol, given sublingually, for women who </a:t>
            </a:r>
            <a:r>
              <a:rPr lang="en-GB" dirty="0" smtClean="0"/>
              <a:t>decline </a:t>
            </a:r>
            <a:r>
              <a:rPr lang="en-GB" dirty="0"/>
              <a:t>vaginal misoprostol. </a:t>
            </a:r>
            <a:r>
              <a:rPr lang="en-GB" dirty="0" smtClean="0"/>
              <a:t> </a:t>
            </a:r>
            <a:endParaRPr lang="en-GB" dirty="0"/>
          </a:p>
          <a:p>
            <a:r>
              <a:rPr lang="en-GB" dirty="0"/>
              <a:t>Follow the initial dose with 400 microgram doses of misoprostol (vaginal</a:t>
            </a:r>
            <a:r>
              <a:rPr lang="en-GB" dirty="0" smtClean="0"/>
              <a:t>, </a:t>
            </a:r>
            <a:r>
              <a:rPr lang="en-GB" dirty="0"/>
              <a:t>sublingual or buccal), given every 3 hours </a:t>
            </a:r>
            <a:r>
              <a:rPr lang="en-GB" dirty="0">
                <a:solidFill>
                  <a:srgbClr val="FF0000"/>
                </a:solidFill>
              </a:rPr>
              <a:t>until expulsion</a:t>
            </a:r>
            <a:r>
              <a:rPr lang="en-GB" dirty="0"/>
              <a:t>. </a:t>
            </a:r>
          </a:p>
        </p:txBody>
      </p:sp>
    </p:spTree>
    <p:extLst>
      <p:ext uri="{BB962C8B-B14F-4D97-AF65-F5344CB8AC3E}">
        <p14:creationId xmlns:p14="http://schemas.microsoft.com/office/powerpoint/2010/main" val="41973884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GB" dirty="0"/>
          </a:p>
          <a:p>
            <a:pPr marL="0" indent="0">
              <a:buNone/>
            </a:pPr>
            <a:r>
              <a:rPr lang="en-GB" b="1" dirty="0"/>
              <a:t>1.10.2</a:t>
            </a:r>
            <a:r>
              <a:rPr lang="en-GB" dirty="0"/>
              <a:t> Use a shorter interval between mifepristone and misoprostol if the </a:t>
            </a:r>
            <a:r>
              <a:rPr lang="en-GB" dirty="0" smtClean="0"/>
              <a:t>woman </a:t>
            </a:r>
            <a:r>
              <a:rPr lang="en-GB" dirty="0"/>
              <a:t>prefers this, but explain that it may take a longer time from taking the first </a:t>
            </a:r>
            <a:r>
              <a:rPr lang="en-GB" dirty="0" smtClean="0"/>
              <a:t>misoprostol </a:t>
            </a:r>
            <a:r>
              <a:rPr lang="en-GB" dirty="0"/>
              <a:t>dose to complete the termination of pregnancy. </a:t>
            </a:r>
          </a:p>
          <a:p>
            <a:pPr marL="0" indent="0">
              <a:buNone/>
            </a:pPr>
            <a:endParaRPr lang="en-GB" dirty="0"/>
          </a:p>
          <a:p>
            <a:pPr marL="0" indent="0">
              <a:buNone/>
            </a:pPr>
            <a:endParaRPr lang="en-GB" dirty="0"/>
          </a:p>
          <a:p>
            <a:endParaRPr lang="en-GB" dirty="0"/>
          </a:p>
        </p:txBody>
      </p:sp>
    </p:spTree>
    <p:extLst>
      <p:ext uri="{BB962C8B-B14F-4D97-AF65-F5344CB8AC3E}">
        <p14:creationId xmlns:p14="http://schemas.microsoft.com/office/powerpoint/2010/main" val="219989036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What does this mean in practice?</a:t>
            </a:r>
            <a:endParaRPr lang="en-GB" dirty="0"/>
          </a:p>
        </p:txBody>
      </p:sp>
      <p:sp>
        <p:nvSpPr>
          <p:cNvPr id="3" name="Content Placeholder 2"/>
          <p:cNvSpPr>
            <a:spLocks noGrp="1"/>
          </p:cNvSpPr>
          <p:nvPr>
            <p:ph idx="1"/>
          </p:nvPr>
        </p:nvSpPr>
        <p:spPr/>
        <p:txBody>
          <a:bodyPr>
            <a:normAutofit fontScale="77500" lnSpcReduction="20000"/>
          </a:bodyPr>
          <a:lstStyle/>
          <a:p>
            <a:endParaRPr lang="en-GB" dirty="0" smtClean="0"/>
          </a:p>
          <a:p>
            <a:r>
              <a:rPr lang="en-GB" dirty="0" smtClean="0"/>
              <a:t>Little change to standard regimens already in use</a:t>
            </a:r>
          </a:p>
          <a:p>
            <a:r>
              <a:rPr lang="en-GB" dirty="0" smtClean="0"/>
              <a:t>Maintained loading dose of 800mcg misoprostol to standardise practice up to 24 weeks</a:t>
            </a:r>
          </a:p>
          <a:p>
            <a:r>
              <a:rPr lang="en-GB" dirty="0" smtClean="0"/>
              <a:t>Range of routes of administration for misoprostol (vaginal, sublingual, </a:t>
            </a:r>
            <a:r>
              <a:rPr lang="en-GB" dirty="0" err="1" smtClean="0"/>
              <a:t>buccal</a:t>
            </a:r>
            <a:r>
              <a:rPr lang="en-GB" dirty="0" smtClean="0"/>
              <a:t>)</a:t>
            </a:r>
          </a:p>
          <a:p>
            <a:r>
              <a:rPr lang="en-GB" dirty="0" smtClean="0"/>
              <a:t>Stop using oral misoprostol (unless absolutely necessary)</a:t>
            </a:r>
          </a:p>
          <a:p>
            <a:r>
              <a:rPr lang="en-GB" dirty="0"/>
              <a:t>Can continue using misoprostol until </a:t>
            </a:r>
            <a:r>
              <a:rPr lang="en-GB" dirty="0" smtClean="0"/>
              <a:t>expulsion</a:t>
            </a:r>
          </a:p>
          <a:p>
            <a:r>
              <a:rPr lang="en-GB" dirty="0" smtClean="0"/>
              <a:t>36-48 hours recommended interval time. Can offer from 24 hours but interval from administration to expulsion maybe longer</a:t>
            </a:r>
          </a:p>
          <a:p>
            <a:r>
              <a:rPr lang="en-GB" dirty="0" smtClean="0"/>
              <a:t>Do not (routinely) offer simultaneous treatment</a:t>
            </a:r>
          </a:p>
        </p:txBody>
      </p:sp>
    </p:spTree>
    <p:extLst>
      <p:ext uri="{BB962C8B-B14F-4D97-AF65-F5344CB8AC3E}">
        <p14:creationId xmlns:p14="http://schemas.microsoft.com/office/powerpoint/2010/main" val="16685020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Thanks to:</a:t>
            </a:r>
            <a:endParaRPr lang="en-GB" dirty="0"/>
          </a:p>
        </p:txBody>
      </p:sp>
      <p:sp>
        <p:nvSpPr>
          <p:cNvPr id="6" name="Content Placeholder 5"/>
          <p:cNvSpPr>
            <a:spLocks noGrp="1"/>
          </p:cNvSpPr>
          <p:nvPr>
            <p:ph idx="1"/>
          </p:nvPr>
        </p:nvSpPr>
        <p:spPr/>
        <p:txBody>
          <a:bodyPr/>
          <a:lstStyle/>
          <a:p>
            <a:r>
              <a:rPr lang="en-US" dirty="0" smtClean="0"/>
              <a:t>Mia Schmidt-Hansen</a:t>
            </a:r>
          </a:p>
          <a:p>
            <a:pPr marL="0" indent="0">
              <a:buNone/>
            </a:pPr>
            <a:r>
              <a:rPr lang="en-US" dirty="0" smtClean="0"/>
              <a:t>    </a:t>
            </a:r>
            <a:r>
              <a:rPr lang="en-US" dirty="0" smtClean="0">
                <a:hlinkClick r:id="rId2"/>
              </a:rPr>
              <a:t>MSchmidtHansen@rcog.org.uk</a:t>
            </a:r>
            <a:endParaRPr lang="en-US" dirty="0" smtClean="0"/>
          </a:p>
          <a:p>
            <a:pPr marL="0" indent="0">
              <a:buNone/>
            </a:pPr>
            <a:endParaRPr lang="en-US" dirty="0"/>
          </a:p>
          <a:p>
            <a:r>
              <a:rPr lang="en-US" dirty="0" smtClean="0"/>
              <a:t>Anuja Pandey</a:t>
            </a:r>
          </a:p>
          <a:p>
            <a:pPr marL="0" indent="0">
              <a:buNone/>
            </a:pPr>
            <a:r>
              <a:rPr lang="en-US" dirty="0" smtClean="0"/>
              <a:t>   </a:t>
            </a:r>
            <a:r>
              <a:rPr lang="en-US" dirty="0" smtClean="0">
                <a:hlinkClick r:id="rId3"/>
              </a:rPr>
              <a:t>apandey@rcog.org.uk</a:t>
            </a:r>
            <a:endParaRPr lang="en-US" dirty="0" smtClean="0"/>
          </a:p>
          <a:p>
            <a:pPr marL="0" indent="0">
              <a:buNone/>
            </a:pPr>
            <a:endParaRPr lang="en-US" dirty="0" smtClean="0"/>
          </a:p>
          <a:p>
            <a:pPr marL="0" indent="0">
              <a:buNone/>
            </a:pPr>
            <a:endParaRPr lang="en-US" dirty="0" smtClean="0"/>
          </a:p>
          <a:p>
            <a:endParaRPr lang="en-GB" dirty="0"/>
          </a:p>
        </p:txBody>
      </p:sp>
    </p:spTree>
    <p:extLst>
      <p:ext uri="{BB962C8B-B14F-4D97-AF65-F5344CB8AC3E}">
        <p14:creationId xmlns:p14="http://schemas.microsoft.com/office/powerpoint/2010/main" val="13340757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NICE guideline review questions</a:t>
            </a:r>
            <a:endParaRPr lang="en-GB" b="1" u="sng" dirty="0"/>
          </a:p>
        </p:txBody>
      </p:sp>
      <p:sp>
        <p:nvSpPr>
          <p:cNvPr id="3" name="Content Placeholder 2"/>
          <p:cNvSpPr>
            <a:spLocks noGrp="1"/>
          </p:cNvSpPr>
          <p:nvPr>
            <p:ph idx="1"/>
          </p:nvPr>
        </p:nvSpPr>
        <p:spPr>
          <a:xfrm>
            <a:off x="467544" y="1484784"/>
            <a:ext cx="8229600" cy="4525963"/>
          </a:xfrm>
        </p:spPr>
        <p:txBody>
          <a:bodyPr>
            <a:normAutofit fontScale="92500" lnSpcReduction="20000"/>
          </a:bodyPr>
          <a:lstStyle/>
          <a:p>
            <a:pPr marL="514350" indent="-514350">
              <a:buFont typeface="+mj-lt"/>
              <a:buAutoNum type="arabicPeriod"/>
            </a:pPr>
            <a:r>
              <a:rPr lang="en-GB" dirty="0" smtClean="0"/>
              <a:t>For women who are having an early (up to 10</a:t>
            </a:r>
            <a:r>
              <a:rPr lang="en-GB" baseline="30000" dirty="0" smtClean="0"/>
              <a:t>+0</a:t>
            </a:r>
            <a:r>
              <a:rPr lang="en-GB" dirty="0" smtClean="0"/>
              <a:t> weeks gestation) medical abortion, what is the effectiveness, safety and acceptability of mifepristone and misoprostol given simultaneously compared with other time intervals?</a:t>
            </a:r>
          </a:p>
          <a:p>
            <a:pPr marL="514350" indent="-514350">
              <a:buFont typeface="+mj-lt"/>
              <a:buAutoNum type="arabicPeriod"/>
            </a:pPr>
            <a:r>
              <a:rPr lang="en-GB" dirty="0" smtClean="0"/>
              <a:t>What is the optimal regimen and route of administration of misoprostol after mifepristone, for inducing medical abortion from 10</a:t>
            </a:r>
            <a:r>
              <a:rPr lang="en-GB" baseline="30000" dirty="0" smtClean="0"/>
              <a:t>+1</a:t>
            </a:r>
            <a:r>
              <a:rPr lang="en-GB" dirty="0" smtClean="0"/>
              <a:t> to 24</a:t>
            </a:r>
            <a:r>
              <a:rPr lang="en-GB" baseline="30000" dirty="0" smtClean="0"/>
              <a:t>+0</a:t>
            </a:r>
            <a:r>
              <a:rPr lang="en-GB" dirty="0" smtClean="0"/>
              <a:t> weeks?</a:t>
            </a:r>
            <a:br>
              <a:rPr lang="en-GB" dirty="0" smtClean="0"/>
            </a:br>
            <a:endParaRPr lang="en-GB" dirty="0"/>
          </a:p>
        </p:txBody>
      </p:sp>
    </p:spTree>
    <p:extLst>
      <p:ext uri="{BB962C8B-B14F-4D97-AF65-F5344CB8AC3E}">
        <p14:creationId xmlns:p14="http://schemas.microsoft.com/office/powerpoint/2010/main" val="32686613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u="sng" dirty="0" smtClean="0"/>
              <a:t>Review question - Up to 10 weeks gestation</a:t>
            </a:r>
            <a:endParaRPr lang="en-GB" b="1" u="sng" dirty="0"/>
          </a:p>
        </p:txBody>
      </p:sp>
      <p:sp>
        <p:nvSpPr>
          <p:cNvPr id="3" name="Content Placeholder 2"/>
          <p:cNvSpPr>
            <a:spLocks noGrp="1"/>
          </p:cNvSpPr>
          <p:nvPr>
            <p:ph idx="1"/>
          </p:nvPr>
        </p:nvSpPr>
        <p:spPr/>
        <p:txBody>
          <a:bodyPr/>
          <a:lstStyle/>
          <a:p>
            <a:r>
              <a:rPr lang="en-GB" dirty="0" smtClean="0"/>
              <a:t>For women who are having an early (up to 10</a:t>
            </a:r>
            <a:r>
              <a:rPr lang="en-GB" baseline="30000" dirty="0" smtClean="0"/>
              <a:t>+0</a:t>
            </a:r>
            <a:r>
              <a:rPr lang="en-GB" dirty="0" smtClean="0"/>
              <a:t> weeks gestation) medical abortion, what is the </a:t>
            </a:r>
            <a:r>
              <a:rPr lang="en-GB" u="sng" dirty="0" smtClean="0"/>
              <a:t>effectiveness</a:t>
            </a:r>
            <a:r>
              <a:rPr lang="en-GB" dirty="0" smtClean="0"/>
              <a:t>, </a:t>
            </a:r>
            <a:r>
              <a:rPr lang="en-GB" u="sng" dirty="0" smtClean="0"/>
              <a:t>safety </a:t>
            </a:r>
            <a:r>
              <a:rPr lang="en-GB" dirty="0" smtClean="0"/>
              <a:t>and </a:t>
            </a:r>
            <a:r>
              <a:rPr lang="en-GB" u="sng" dirty="0" smtClean="0"/>
              <a:t>acceptability </a:t>
            </a:r>
            <a:r>
              <a:rPr lang="en-GB" dirty="0" smtClean="0"/>
              <a:t>of mifepristone and misoprostol given simultaneously compared with other time intervals?</a:t>
            </a:r>
          </a:p>
          <a:p>
            <a:pPr marL="0" indent="0">
              <a:buNone/>
            </a:pPr>
            <a:endParaRPr lang="en-GB" dirty="0"/>
          </a:p>
        </p:txBody>
      </p:sp>
    </p:spTree>
    <p:extLst>
      <p:ext uri="{BB962C8B-B14F-4D97-AF65-F5344CB8AC3E}">
        <p14:creationId xmlns:p14="http://schemas.microsoft.com/office/powerpoint/2010/main" val="37097320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6834" y="179865"/>
            <a:ext cx="6497080" cy="951612"/>
          </a:xfrm>
        </p:spPr>
        <p:txBody>
          <a:bodyPr/>
          <a:lstStyle/>
          <a:p>
            <a:r>
              <a:rPr lang="en-GB" dirty="0" smtClean="0"/>
              <a:t>Summary of Protocol</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98961305"/>
              </p:ext>
            </p:extLst>
          </p:nvPr>
        </p:nvGraphicFramePr>
        <p:xfrm>
          <a:off x="628650" y="1463675"/>
          <a:ext cx="7886700" cy="4461016"/>
        </p:xfrm>
        <a:graphic>
          <a:graphicData uri="http://schemas.openxmlformats.org/drawingml/2006/table">
            <a:tbl>
              <a:tblPr firstRow="1" bandRow="1">
                <a:tableStyleId>{5C22544A-7EE6-4342-B048-85BDC9FD1C3A}</a:tableStyleId>
              </a:tblPr>
              <a:tblGrid>
                <a:gridCol w="1869851"/>
                <a:gridCol w="6016849"/>
              </a:tblGrid>
              <a:tr h="637841">
                <a:tc>
                  <a:txBody>
                    <a:bodyPr/>
                    <a:lstStyle/>
                    <a:p>
                      <a:r>
                        <a:rPr lang="en-GB" b="1" dirty="0" smtClean="0">
                          <a:solidFill>
                            <a:schemeClr val="tx1"/>
                          </a:solidFill>
                        </a:rPr>
                        <a:t>Population</a:t>
                      </a:r>
                      <a:endParaRPr lang="en-GB" b="1" dirty="0">
                        <a:solidFill>
                          <a:schemeClr val="tx1"/>
                        </a:solidFill>
                      </a:endParaRPr>
                    </a:p>
                  </a:txBody>
                  <a:tcPr/>
                </a:tc>
                <a:tc>
                  <a:txBody>
                    <a:bodyPr/>
                    <a:lstStyle/>
                    <a:p>
                      <a:pPr>
                        <a:lnSpc>
                          <a:spcPct val="115000"/>
                        </a:lnSpc>
                        <a:spcAft>
                          <a:spcPts val="0"/>
                        </a:spcAft>
                      </a:pPr>
                      <a:r>
                        <a:rPr lang="en-GB" sz="1800" b="0" dirty="0">
                          <a:solidFill>
                            <a:schemeClr val="tx1"/>
                          </a:solidFill>
                          <a:effectLst/>
                          <a:latin typeface="+mn-lt"/>
                          <a:ea typeface="Times New Roman" panose="02020603050405020304" pitchFamily="18" charset="0"/>
                          <a:cs typeface="Times New Roman" panose="02020603050405020304" pitchFamily="18" charset="0"/>
                        </a:rPr>
                        <a:t>Women who are having a medical </a:t>
                      </a:r>
                      <a:r>
                        <a:rPr lang="en-GB" sz="1800" b="0" dirty="0" smtClean="0">
                          <a:solidFill>
                            <a:schemeClr val="tx1"/>
                          </a:solidFill>
                          <a:effectLst/>
                          <a:latin typeface="+mn-lt"/>
                          <a:ea typeface="Times New Roman" panose="02020603050405020304" pitchFamily="18" charset="0"/>
                          <a:cs typeface="Times New Roman" panose="02020603050405020304" pitchFamily="18" charset="0"/>
                        </a:rPr>
                        <a:t>abortion up </a:t>
                      </a:r>
                      <a:r>
                        <a:rPr lang="en-GB" sz="1800" b="0" dirty="0">
                          <a:solidFill>
                            <a:schemeClr val="tx1"/>
                          </a:solidFill>
                          <a:effectLst/>
                          <a:latin typeface="+mn-lt"/>
                          <a:ea typeface="Times New Roman" panose="02020603050405020304" pitchFamily="18" charset="0"/>
                          <a:cs typeface="Times New Roman" panose="02020603050405020304" pitchFamily="18" charset="0"/>
                        </a:rPr>
                        <a:t>to </a:t>
                      </a:r>
                      <a:r>
                        <a:rPr lang="en-GB" sz="1800" b="0" dirty="0" smtClean="0">
                          <a:solidFill>
                            <a:schemeClr val="tx1"/>
                          </a:solidFill>
                          <a:effectLst/>
                          <a:latin typeface="+mn-lt"/>
                          <a:ea typeface="Times New Roman" panose="02020603050405020304" pitchFamily="18" charset="0"/>
                          <a:cs typeface="Times New Roman" panose="02020603050405020304" pitchFamily="18" charset="0"/>
                        </a:rPr>
                        <a:t>10</a:t>
                      </a:r>
                      <a:r>
                        <a:rPr lang="en-GB" sz="1800" b="0" baseline="30000" dirty="0" smtClean="0">
                          <a:solidFill>
                            <a:schemeClr val="tx1"/>
                          </a:solidFill>
                          <a:effectLst/>
                          <a:latin typeface="+mn-lt"/>
                          <a:ea typeface="Times New Roman" panose="02020603050405020304" pitchFamily="18" charset="0"/>
                          <a:cs typeface="Times New Roman" panose="02020603050405020304" pitchFamily="18" charset="0"/>
                        </a:rPr>
                        <a:t>+0 </a:t>
                      </a:r>
                      <a:r>
                        <a:rPr lang="en-GB" sz="1800" b="0" dirty="0">
                          <a:solidFill>
                            <a:schemeClr val="tx1"/>
                          </a:solidFill>
                          <a:effectLst/>
                          <a:latin typeface="+mn-lt"/>
                          <a:ea typeface="Times New Roman" panose="02020603050405020304" pitchFamily="18" charset="0"/>
                          <a:cs typeface="Times New Roman" panose="02020603050405020304" pitchFamily="18" charset="0"/>
                        </a:rPr>
                        <a:t>weeks </a:t>
                      </a:r>
                      <a:r>
                        <a:rPr lang="en-GB" sz="1800" b="0" dirty="0" smtClean="0">
                          <a:solidFill>
                            <a:schemeClr val="tx1"/>
                          </a:solidFill>
                          <a:effectLst/>
                          <a:latin typeface="+mn-lt"/>
                          <a:ea typeface="Times New Roman" panose="02020603050405020304" pitchFamily="18" charset="0"/>
                          <a:cs typeface="Times New Roman" panose="02020603050405020304" pitchFamily="18" charset="0"/>
                        </a:rPr>
                        <a:t>gestation</a:t>
                      </a:r>
                      <a:endParaRPr lang="en-GB" sz="1800" b="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tc>
              </a:tr>
              <a:tr h="640421">
                <a:tc>
                  <a:txBody>
                    <a:bodyPr/>
                    <a:lstStyle/>
                    <a:p>
                      <a:r>
                        <a:rPr lang="en-GB" b="1" dirty="0" smtClean="0"/>
                        <a:t>Intervention</a:t>
                      </a:r>
                      <a:endParaRPr lang="en-GB" b="1" dirty="0"/>
                    </a:p>
                  </a:txBody>
                  <a:tcPr/>
                </a:tc>
                <a:tc>
                  <a:txBody>
                    <a:bodyPr/>
                    <a:lstStyle/>
                    <a:p>
                      <a:pPr marL="0" indent="0">
                        <a:spcBef>
                          <a:spcPts val="200"/>
                        </a:spcBef>
                        <a:spcAft>
                          <a:spcPts val="100"/>
                        </a:spcAft>
                        <a:tabLst>
                          <a:tab pos="215900" algn="l"/>
                          <a:tab pos="467995" algn="l"/>
                          <a:tab pos="215900" algn="l"/>
                        </a:tabLst>
                      </a:pPr>
                      <a:r>
                        <a:rPr lang="en-GB" sz="1800" b="0" dirty="0">
                          <a:solidFill>
                            <a:schemeClr val="tx1"/>
                          </a:solidFill>
                          <a:effectLst/>
                          <a:latin typeface="+mn-lt"/>
                          <a:ea typeface="Calibri" panose="020F0502020204030204" pitchFamily="34" charset="0"/>
                          <a:cs typeface="Times New Roman" panose="02020603050405020304" pitchFamily="18" charset="0"/>
                        </a:rPr>
                        <a:t>Simultaneous (within 15 minutes) administration of </a:t>
                      </a:r>
                      <a:r>
                        <a:rPr lang="en-GB" sz="1800" b="0" dirty="0" smtClean="0">
                          <a:solidFill>
                            <a:schemeClr val="tx1"/>
                          </a:solidFill>
                          <a:effectLst/>
                          <a:latin typeface="+mn-lt"/>
                          <a:ea typeface="Calibri" panose="020F0502020204030204" pitchFamily="34" charset="0"/>
                          <a:cs typeface="Times New Roman" panose="02020603050405020304" pitchFamily="18" charset="0"/>
                        </a:rPr>
                        <a:t>mifepristone and misoprostol </a:t>
                      </a:r>
                      <a:endParaRPr lang="en-GB" sz="18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r>
              <a:tr h="1042737">
                <a:tc>
                  <a:txBody>
                    <a:bodyPr/>
                    <a:lstStyle/>
                    <a:p>
                      <a:r>
                        <a:rPr lang="en-GB" b="1" dirty="0" smtClean="0"/>
                        <a:t>Comparison</a:t>
                      </a:r>
                      <a:endParaRPr lang="en-GB" b="1" dirty="0"/>
                    </a:p>
                  </a:txBody>
                  <a:tcPr/>
                </a:tc>
                <a:tc>
                  <a:txBody>
                    <a:bodyPr/>
                    <a:lstStyle/>
                    <a:p>
                      <a:pPr marL="285750" lvl="0" indent="-285750">
                        <a:spcBef>
                          <a:spcPts val="200"/>
                        </a:spcBef>
                        <a:spcAft>
                          <a:spcPts val="100"/>
                        </a:spcAft>
                        <a:buFont typeface="Arial" panose="020B0604020202020204" pitchFamily="34" charset="0"/>
                        <a:buChar char="•"/>
                        <a:tabLst>
                          <a:tab pos="215900" algn="l"/>
                          <a:tab pos="467995" algn="l"/>
                        </a:tabLst>
                      </a:pPr>
                      <a:r>
                        <a:rPr lang="en-GB" sz="1800" b="0" dirty="0">
                          <a:solidFill>
                            <a:schemeClr val="tx1"/>
                          </a:solidFill>
                          <a:effectLst/>
                          <a:latin typeface="+mn-lt"/>
                          <a:ea typeface="Calibri" panose="020F0502020204030204" pitchFamily="34" charset="0"/>
                          <a:cs typeface="Times New Roman" panose="02020603050405020304" pitchFamily="18" charset="0"/>
                        </a:rPr>
                        <a:t>Simultaneous administration vs &lt;8 hour interval</a:t>
                      </a:r>
                    </a:p>
                    <a:p>
                      <a:pPr marL="285750" lvl="0" indent="-285750">
                        <a:spcBef>
                          <a:spcPts val="200"/>
                        </a:spcBef>
                        <a:spcAft>
                          <a:spcPts val="100"/>
                        </a:spcAft>
                        <a:buFont typeface="Arial" panose="020B0604020202020204" pitchFamily="34" charset="0"/>
                        <a:buChar char="•"/>
                        <a:tabLst>
                          <a:tab pos="215900" algn="l"/>
                          <a:tab pos="467995" algn="l"/>
                        </a:tabLst>
                      </a:pPr>
                      <a:r>
                        <a:rPr lang="en-GB" sz="1800" b="0" dirty="0">
                          <a:solidFill>
                            <a:schemeClr val="tx1"/>
                          </a:solidFill>
                          <a:effectLst/>
                          <a:latin typeface="+mn-lt"/>
                          <a:ea typeface="Calibri" panose="020F0502020204030204" pitchFamily="34" charset="0"/>
                          <a:cs typeface="Times New Roman" panose="02020603050405020304" pitchFamily="18" charset="0"/>
                        </a:rPr>
                        <a:t>Simultaneous administration vs 8-24 hour interval</a:t>
                      </a:r>
                    </a:p>
                    <a:p>
                      <a:pPr marL="285750" lvl="0" indent="-285750">
                        <a:spcBef>
                          <a:spcPts val="200"/>
                        </a:spcBef>
                        <a:spcAft>
                          <a:spcPts val="100"/>
                        </a:spcAft>
                        <a:buFont typeface="Arial" panose="020B0604020202020204" pitchFamily="34" charset="0"/>
                        <a:buChar char="•"/>
                        <a:tabLst>
                          <a:tab pos="215900" algn="l"/>
                          <a:tab pos="467995" algn="l"/>
                        </a:tabLst>
                      </a:pPr>
                      <a:r>
                        <a:rPr lang="en-GB" sz="1800" b="0" dirty="0">
                          <a:solidFill>
                            <a:schemeClr val="tx1"/>
                          </a:solidFill>
                          <a:effectLst/>
                          <a:latin typeface="+mn-lt"/>
                          <a:ea typeface="Calibri" panose="020F0502020204030204" pitchFamily="34" charset="0"/>
                          <a:cs typeface="Times New Roman" panose="02020603050405020304" pitchFamily="18" charset="0"/>
                        </a:rPr>
                        <a:t>Simultaneous administration vs &gt;8 hour interval</a:t>
                      </a:r>
                    </a:p>
                  </a:txBody>
                  <a:tcPr marL="68580" marR="68580" marT="0" marB="0"/>
                </a:tc>
              </a:tr>
              <a:tr h="1042737">
                <a:tc>
                  <a:txBody>
                    <a:bodyPr/>
                    <a:lstStyle/>
                    <a:p>
                      <a:r>
                        <a:rPr lang="en-GB" b="1" dirty="0" smtClean="0">
                          <a:solidFill>
                            <a:schemeClr val="tx1"/>
                          </a:solidFill>
                        </a:rPr>
                        <a:t>Critical Outcomes</a:t>
                      </a:r>
                      <a:endParaRPr lang="en-GB" b="1" dirty="0">
                        <a:solidFill>
                          <a:schemeClr val="tx1"/>
                        </a:solidFill>
                      </a:endParaRPr>
                    </a:p>
                  </a:txBody>
                  <a:tcPr/>
                </a:tc>
                <a:tc>
                  <a:txBody>
                    <a:bodyPr/>
                    <a:lstStyle/>
                    <a:p>
                      <a:pPr marL="285750" lvl="0" indent="-285750">
                        <a:buFont typeface="Arial" panose="020B0604020202020204" pitchFamily="34" charset="0"/>
                        <a:buChar char="•"/>
                      </a:pPr>
                      <a:r>
                        <a:rPr lang="en-GB" sz="1800" kern="1200" dirty="0" smtClean="0">
                          <a:solidFill>
                            <a:schemeClr val="dk1"/>
                          </a:solidFill>
                          <a:effectLst/>
                          <a:latin typeface="+mn-lt"/>
                          <a:ea typeface="+mn-ea"/>
                          <a:cs typeface="+mn-cs"/>
                        </a:rPr>
                        <a:t>Ongoing pregnancy rate </a:t>
                      </a:r>
                    </a:p>
                    <a:p>
                      <a:pPr marL="285750" lvl="0" indent="-285750">
                        <a:buFont typeface="Arial" panose="020B0604020202020204" pitchFamily="34" charset="0"/>
                        <a:buChar char="•"/>
                      </a:pPr>
                      <a:r>
                        <a:rPr lang="en-GB" sz="1800" kern="1200" dirty="0" smtClean="0">
                          <a:solidFill>
                            <a:schemeClr val="dk1"/>
                          </a:solidFill>
                          <a:effectLst/>
                          <a:latin typeface="+mn-lt"/>
                          <a:ea typeface="+mn-ea"/>
                          <a:cs typeface="+mn-cs"/>
                        </a:rPr>
                        <a:t>Haemorrhage requiring transfusion or </a:t>
                      </a:r>
                      <a:r>
                        <a:rPr lang="en-GB" sz="1800" u="sng" kern="1200" dirty="0" smtClean="0">
                          <a:solidFill>
                            <a:schemeClr val="dk1"/>
                          </a:solidFill>
                          <a:effectLst/>
                          <a:latin typeface="+mn-lt"/>
                          <a:ea typeface="+mn-ea"/>
                          <a:cs typeface="+mn-cs"/>
                        </a:rPr>
                        <a:t>&gt;</a:t>
                      </a:r>
                      <a:r>
                        <a:rPr lang="en-GB" sz="1800" kern="1200" dirty="0" smtClean="0">
                          <a:solidFill>
                            <a:schemeClr val="dk1"/>
                          </a:solidFill>
                          <a:effectLst/>
                          <a:latin typeface="+mn-lt"/>
                          <a:ea typeface="+mn-ea"/>
                          <a:cs typeface="+mn-cs"/>
                        </a:rPr>
                        <a:t> 500ml of blood loss</a:t>
                      </a:r>
                    </a:p>
                    <a:p>
                      <a:pPr marL="285750" lvl="0" indent="-285750">
                        <a:buFont typeface="Arial" panose="020B0604020202020204" pitchFamily="34" charset="0"/>
                        <a:buChar char="•"/>
                      </a:pPr>
                      <a:r>
                        <a:rPr lang="en-GB" sz="1800" kern="1200" dirty="0" smtClean="0">
                          <a:solidFill>
                            <a:schemeClr val="dk1"/>
                          </a:solidFill>
                          <a:effectLst/>
                          <a:latin typeface="+mn-lt"/>
                          <a:ea typeface="+mn-ea"/>
                          <a:cs typeface="+mn-cs"/>
                        </a:rPr>
                        <a:t>Patient satisfaction</a:t>
                      </a:r>
                    </a:p>
                  </a:txBody>
                  <a:tcPr marL="68580" marR="68580" marT="0" marB="0"/>
                </a:tc>
              </a:tr>
              <a:tr h="1042737">
                <a:tc>
                  <a:txBody>
                    <a:bodyPr/>
                    <a:lstStyle/>
                    <a:p>
                      <a:r>
                        <a:rPr lang="en-GB" b="1" dirty="0" smtClean="0"/>
                        <a:t>Important Outcomes</a:t>
                      </a:r>
                      <a:r>
                        <a:rPr lang="en-GB" b="1" baseline="0" dirty="0" smtClean="0"/>
                        <a:t> </a:t>
                      </a:r>
                      <a:endParaRPr lang="en-GB" b="1" dirty="0"/>
                    </a:p>
                  </a:txBody>
                  <a:tcPr/>
                </a:tc>
                <a:tc>
                  <a:txBody>
                    <a:bodyPr/>
                    <a:lstStyle/>
                    <a:p>
                      <a:pPr marL="285750" lvl="0" indent="-285750">
                        <a:buFont typeface="Arial" panose="020B0604020202020204" pitchFamily="34" charset="0"/>
                        <a:buChar char="•"/>
                      </a:pPr>
                      <a:r>
                        <a:rPr lang="en-GB" sz="1800" kern="1200" dirty="0" smtClean="0">
                          <a:solidFill>
                            <a:schemeClr val="dk1"/>
                          </a:solidFill>
                          <a:effectLst/>
                          <a:latin typeface="+mn-lt"/>
                          <a:ea typeface="+mn-ea"/>
                          <a:cs typeface="+mn-cs"/>
                        </a:rPr>
                        <a:t>Need for repeat misoprostol</a:t>
                      </a:r>
                    </a:p>
                    <a:p>
                      <a:pPr marL="285750" lvl="0" indent="-285750">
                        <a:buFont typeface="Arial" panose="020B0604020202020204" pitchFamily="34" charset="0"/>
                        <a:buChar char="•"/>
                      </a:pPr>
                      <a:r>
                        <a:rPr lang="en-GB" sz="1800" kern="1200" dirty="0" smtClean="0">
                          <a:solidFill>
                            <a:schemeClr val="dk1"/>
                          </a:solidFill>
                          <a:effectLst/>
                          <a:latin typeface="+mn-lt"/>
                          <a:ea typeface="+mn-ea"/>
                          <a:cs typeface="+mn-cs"/>
                        </a:rPr>
                        <a:t>Time to onset of cramping or bleeding</a:t>
                      </a:r>
                    </a:p>
                    <a:p>
                      <a:pPr marL="285750" lvl="0" indent="-285750">
                        <a:buFont typeface="Arial" panose="020B0604020202020204" pitchFamily="34" charset="0"/>
                        <a:buChar char="•"/>
                      </a:pPr>
                      <a:r>
                        <a:rPr lang="en-GB" sz="1800" kern="1200" dirty="0" smtClean="0">
                          <a:solidFill>
                            <a:schemeClr val="dk1"/>
                          </a:solidFill>
                          <a:effectLst/>
                          <a:latin typeface="+mn-lt"/>
                          <a:ea typeface="+mn-ea"/>
                          <a:cs typeface="+mn-cs"/>
                        </a:rPr>
                        <a:t>Total treatment time from mifepristone to expulsion</a:t>
                      </a:r>
                    </a:p>
                    <a:p>
                      <a:pPr marL="285750" indent="-285750">
                        <a:buFont typeface="Arial" panose="020B0604020202020204" pitchFamily="34" charset="0"/>
                        <a:buChar char="•"/>
                      </a:pPr>
                      <a:r>
                        <a:rPr lang="en-GB" sz="1800" kern="1200" dirty="0" smtClean="0">
                          <a:solidFill>
                            <a:schemeClr val="dk1"/>
                          </a:solidFill>
                          <a:effectLst/>
                          <a:latin typeface="+mn-lt"/>
                          <a:ea typeface="+mn-ea"/>
                          <a:cs typeface="+mn-cs"/>
                        </a:rPr>
                        <a:t>Incomplete abortion with the need for surgical intervention</a:t>
                      </a:r>
                      <a:endParaRPr lang="en-GB" sz="18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3188864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0931" y="163389"/>
            <a:ext cx="6612410" cy="951612"/>
          </a:xfrm>
        </p:spPr>
        <p:txBody>
          <a:bodyPr/>
          <a:lstStyle/>
          <a:p>
            <a:r>
              <a:rPr lang="en-GB" dirty="0" smtClean="0"/>
              <a:t>PRISMA Study Flow Diagram</a:t>
            </a:r>
            <a:endParaRPr lang="en-GB" dirty="0"/>
          </a:p>
        </p:txBody>
      </p:sp>
      <p:grpSp>
        <p:nvGrpSpPr>
          <p:cNvPr id="6" name="Canvas 52"/>
          <p:cNvGrpSpPr/>
          <p:nvPr/>
        </p:nvGrpSpPr>
        <p:grpSpPr>
          <a:xfrm>
            <a:off x="1139579" y="1789430"/>
            <a:ext cx="6626386" cy="4173488"/>
            <a:chOff x="0" y="0"/>
            <a:chExt cx="5731510" cy="3279140"/>
          </a:xfrm>
        </p:grpSpPr>
        <p:sp>
          <p:nvSpPr>
            <p:cNvPr id="7" name="Rectangle 6"/>
            <p:cNvSpPr/>
            <p:nvPr/>
          </p:nvSpPr>
          <p:spPr>
            <a:xfrm>
              <a:off x="0" y="0"/>
              <a:ext cx="5731510" cy="3279140"/>
            </a:xfrm>
            <a:prstGeom prst="rect">
              <a:avLst/>
            </a:prstGeom>
            <a:noFill/>
          </p:spPr>
        </p:sp>
        <p:sp>
          <p:nvSpPr>
            <p:cNvPr id="8" name="AutoShape 29"/>
            <p:cNvSpPr>
              <a:spLocks noChangeArrowheads="1"/>
            </p:cNvSpPr>
            <p:nvPr/>
          </p:nvSpPr>
          <p:spPr bwMode="auto">
            <a:xfrm>
              <a:off x="2172335" y="35994"/>
              <a:ext cx="1414780" cy="592656"/>
            </a:xfrm>
            <a:prstGeom prst="roundRect">
              <a:avLst>
                <a:gd name="adj" fmla="val 16667"/>
              </a:avLst>
            </a:prstGeom>
            <a:solidFill>
              <a:schemeClr val="bg1"/>
            </a:solidFill>
            <a:ln w="31750">
              <a:solidFill>
                <a:schemeClr val="tx1"/>
              </a:solidFill>
              <a:round/>
              <a:headEnd/>
              <a:tailEnd/>
            </a:ln>
            <a:effectLst/>
            <a:extLst/>
          </p:spPr>
          <p:txBody>
            <a:bodyPr rot="0" vert="horz" wrap="square" lIns="91440" tIns="45720" rIns="91440" bIns="45720" anchor="t" anchorCtr="0" upright="1">
              <a:noAutofit/>
            </a:bodyPr>
            <a:lstStyle/>
            <a:p>
              <a:pPr algn="ctr">
                <a:spcBef>
                  <a:spcPts val="900"/>
                </a:spcBef>
                <a:spcAft>
                  <a:spcPts val="0"/>
                </a:spcAft>
              </a:pPr>
              <a:r>
                <a:rPr lang="en-GB" sz="900" dirty="0">
                  <a:effectLst/>
                  <a:latin typeface="Arial" panose="020B0604020202020204" pitchFamily="34" charset="0"/>
                  <a:ea typeface="Arial" panose="020B0604020202020204" pitchFamily="34" charset="0"/>
                  <a:cs typeface="Times New Roman" panose="02020603050405020304" pitchFamily="18" charset="0"/>
                </a:rPr>
                <a:t>Titles and abstracts identified</a:t>
              </a:r>
              <a:r>
                <a:rPr lang="en-GB" sz="1400" dirty="0">
                  <a:effectLst/>
                  <a:latin typeface="Arial" panose="020B0604020202020204" pitchFamily="34" charset="0"/>
                  <a:ea typeface="Arial" panose="020B0604020202020204" pitchFamily="34" charset="0"/>
                  <a:cs typeface="Times New Roman" panose="02020603050405020304" pitchFamily="18" charset="0"/>
                </a:rPr>
                <a:t>, N= </a:t>
              </a:r>
              <a:r>
                <a:rPr lang="en-GB" sz="1400" b="1" dirty="0" smtClean="0">
                  <a:latin typeface="Arial" panose="020B0604020202020204" pitchFamily="34" charset="0"/>
                  <a:ea typeface="Arial" panose="020B0604020202020204" pitchFamily="34" charset="0"/>
                  <a:cs typeface="Times New Roman" panose="02020603050405020304" pitchFamily="18" charset="0"/>
                </a:rPr>
                <a:t>443</a:t>
              </a:r>
              <a:endParaRPr lang="en-GB" sz="1400" b="1" dirty="0">
                <a:effectLst/>
                <a:latin typeface="Arial" panose="020B0604020202020204" pitchFamily="34" charset="0"/>
                <a:ea typeface="Arial" panose="020B0604020202020204" pitchFamily="34" charset="0"/>
                <a:cs typeface="Times New Roman" panose="02020603050405020304" pitchFamily="18" charset="0"/>
              </a:endParaRPr>
            </a:p>
          </p:txBody>
        </p:sp>
        <p:grpSp>
          <p:nvGrpSpPr>
            <p:cNvPr id="9" name="Group 8"/>
            <p:cNvGrpSpPr>
              <a:grpSpLocks/>
            </p:cNvGrpSpPr>
            <p:nvPr/>
          </p:nvGrpSpPr>
          <p:grpSpPr bwMode="auto">
            <a:xfrm>
              <a:off x="1147445" y="1043978"/>
              <a:ext cx="3605530" cy="918576"/>
              <a:chOff x="3785" y="7372"/>
              <a:chExt cx="5678" cy="1464"/>
            </a:xfrm>
            <a:noFill/>
          </p:grpSpPr>
          <p:sp>
            <p:nvSpPr>
              <p:cNvPr id="22" name="AutoShape 31"/>
              <p:cNvSpPr>
                <a:spLocks noChangeArrowheads="1"/>
              </p:cNvSpPr>
              <p:nvPr/>
            </p:nvSpPr>
            <p:spPr bwMode="auto">
              <a:xfrm>
                <a:off x="3785" y="7372"/>
                <a:ext cx="2228" cy="1086"/>
              </a:xfrm>
              <a:prstGeom prst="roundRect">
                <a:avLst>
                  <a:gd name="adj" fmla="val 16667"/>
                </a:avLst>
              </a:prstGeom>
              <a:grpFill/>
              <a:ln w="31750">
                <a:solidFill>
                  <a:schemeClr val="tx1"/>
                </a:solidFill>
                <a:round/>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spcBef>
                    <a:spcPts val="900"/>
                  </a:spcBef>
                  <a:spcAft>
                    <a:spcPts val="0"/>
                  </a:spcAft>
                </a:pPr>
                <a:r>
                  <a:rPr lang="en-GB" sz="900" dirty="0">
                    <a:effectLst/>
                    <a:latin typeface="Arial" panose="020B0604020202020204" pitchFamily="34" charset="0"/>
                    <a:ea typeface="Arial" panose="020B0604020202020204" pitchFamily="34" charset="0"/>
                    <a:cs typeface="Times New Roman" panose="02020603050405020304" pitchFamily="18" charset="0"/>
                  </a:rPr>
                  <a:t>Full copies retrieved and assessed for eligibility, N= </a:t>
                </a:r>
                <a:r>
                  <a:rPr lang="en-GB" sz="900" dirty="0" smtClean="0">
                    <a:effectLst/>
                    <a:latin typeface="Arial" panose="020B0604020202020204" pitchFamily="34" charset="0"/>
                    <a:ea typeface="Arial" panose="020B0604020202020204" pitchFamily="34" charset="0"/>
                    <a:cs typeface="Times New Roman" panose="02020603050405020304" pitchFamily="18" charset="0"/>
                  </a:rPr>
                  <a:t>23</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p:txBody>
          </p:sp>
          <p:sp>
            <p:nvSpPr>
              <p:cNvPr id="23" name="AutoShape 32"/>
              <p:cNvSpPr>
                <a:spLocks noChangeArrowheads="1"/>
              </p:cNvSpPr>
              <p:nvPr/>
            </p:nvSpPr>
            <p:spPr bwMode="auto">
              <a:xfrm>
                <a:off x="6823" y="7413"/>
                <a:ext cx="2640" cy="1423"/>
              </a:xfrm>
              <a:prstGeom prst="roundRect">
                <a:avLst>
                  <a:gd name="adj" fmla="val 16667"/>
                </a:avLst>
              </a:prstGeom>
              <a:grpFill/>
              <a:ln w="31750">
                <a:solidFill>
                  <a:schemeClr val="tx1"/>
                </a:solidFill>
                <a:round/>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algn="ctr">
                  <a:spcBef>
                    <a:spcPts val="900"/>
                  </a:spcBef>
                  <a:spcAft>
                    <a:spcPts val="0"/>
                  </a:spcAft>
                </a:pPr>
                <a:r>
                  <a:rPr lang="en-GB" sz="900" dirty="0">
                    <a:effectLst/>
                    <a:latin typeface="Arial" panose="020B0604020202020204" pitchFamily="34" charset="0"/>
                    <a:ea typeface="Arial" panose="020B0604020202020204" pitchFamily="34" charset="0"/>
                    <a:cs typeface="Times New Roman" panose="02020603050405020304" pitchFamily="18" charset="0"/>
                  </a:rPr>
                  <a:t>Excluded, N= </a:t>
                </a:r>
                <a:r>
                  <a:rPr lang="en-GB" sz="900" dirty="0" smtClean="0">
                    <a:latin typeface="Arial" panose="020B0604020202020204" pitchFamily="34" charset="0"/>
                    <a:ea typeface="Arial" panose="020B0604020202020204" pitchFamily="34" charset="0"/>
                    <a:cs typeface="Times New Roman" panose="02020603050405020304" pitchFamily="18" charset="0"/>
                  </a:rPr>
                  <a:t>420</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p>
                <a:pPr algn="ctr">
                  <a:spcBef>
                    <a:spcPts val="900"/>
                  </a:spcBef>
                  <a:spcAft>
                    <a:spcPts val="0"/>
                  </a:spcAft>
                </a:pPr>
                <a:r>
                  <a:rPr lang="en-GB" sz="900" dirty="0">
                    <a:effectLst/>
                    <a:latin typeface="Arial" panose="020B0604020202020204" pitchFamily="34" charset="0"/>
                    <a:ea typeface="Arial" panose="020B0604020202020204" pitchFamily="34" charset="0"/>
                    <a:cs typeface="Times New Roman" panose="02020603050405020304" pitchFamily="18" charset="0"/>
                  </a:rPr>
                  <a:t>(Not relevant population, design, intervention, comparison, outcomes, unable to retrieve)</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p:txBody>
          </p:sp>
        </p:grpSp>
        <p:sp>
          <p:nvSpPr>
            <p:cNvPr id="10" name="AutoShape 33"/>
            <p:cNvSpPr>
              <a:spLocks noChangeArrowheads="1"/>
            </p:cNvSpPr>
            <p:nvPr/>
          </p:nvSpPr>
          <p:spPr bwMode="auto">
            <a:xfrm>
              <a:off x="294005" y="2227707"/>
              <a:ext cx="1414145" cy="753617"/>
            </a:xfrm>
            <a:prstGeom prst="roundRect">
              <a:avLst>
                <a:gd name="adj" fmla="val 16667"/>
              </a:avLst>
            </a:prstGeom>
            <a:solidFill>
              <a:schemeClr val="bg1"/>
            </a:solidFill>
            <a:ln w="31750">
              <a:solidFill>
                <a:schemeClr val="tx1"/>
              </a:solidFill>
              <a:round/>
              <a:headEnd/>
              <a:tailEnd/>
            </a:ln>
            <a:effectLst/>
            <a:extLst/>
          </p:spPr>
          <p:txBody>
            <a:bodyPr rot="0" vert="horz" wrap="square" lIns="91440" tIns="45720" rIns="91440" bIns="45720" anchor="t" anchorCtr="0" upright="1">
              <a:noAutofit/>
            </a:bodyPr>
            <a:lstStyle/>
            <a:p>
              <a:pPr algn="ctr">
                <a:spcBef>
                  <a:spcPts val="900"/>
                </a:spcBef>
                <a:spcAft>
                  <a:spcPts val="0"/>
                </a:spcAft>
              </a:pPr>
              <a:r>
                <a:rPr lang="en-GB" sz="900" dirty="0">
                  <a:effectLst/>
                  <a:latin typeface="Arial" panose="020B0604020202020204" pitchFamily="34" charset="0"/>
                  <a:ea typeface="Arial" panose="020B0604020202020204" pitchFamily="34" charset="0"/>
                  <a:cs typeface="Times New Roman" panose="02020603050405020304" pitchFamily="18" charset="0"/>
                </a:rPr>
                <a:t>Studies included in review, </a:t>
              </a:r>
              <a:r>
                <a:rPr lang="en-GB" sz="1400" b="1" dirty="0">
                  <a:solidFill>
                    <a:srgbClr val="FF0000"/>
                  </a:solidFill>
                  <a:effectLst/>
                  <a:latin typeface="Arial" panose="020B0604020202020204" pitchFamily="34" charset="0"/>
                  <a:ea typeface="Arial" panose="020B0604020202020204" pitchFamily="34" charset="0"/>
                  <a:cs typeface="Times New Roman" panose="02020603050405020304" pitchFamily="18" charset="0"/>
                </a:rPr>
                <a:t>N= 3 </a:t>
              </a:r>
            </a:p>
          </p:txBody>
        </p:sp>
        <p:sp>
          <p:nvSpPr>
            <p:cNvPr id="11" name="AutoShape 34"/>
            <p:cNvSpPr>
              <a:spLocks noChangeArrowheads="1"/>
            </p:cNvSpPr>
            <p:nvPr/>
          </p:nvSpPr>
          <p:spPr bwMode="auto">
            <a:xfrm>
              <a:off x="1897380" y="2232843"/>
              <a:ext cx="1414145" cy="706601"/>
            </a:xfrm>
            <a:prstGeom prst="roundRect">
              <a:avLst>
                <a:gd name="adj" fmla="val 16667"/>
              </a:avLst>
            </a:prstGeom>
            <a:solidFill>
              <a:schemeClr val="bg1"/>
            </a:solidFill>
            <a:ln w="31750">
              <a:solidFill>
                <a:schemeClr val="tx1"/>
              </a:solidFill>
              <a:round/>
              <a:headEnd/>
              <a:tailEnd/>
            </a:ln>
            <a:effectLst/>
            <a:extLst/>
          </p:spPr>
          <p:txBody>
            <a:bodyPr rot="0" vert="horz" wrap="square" lIns="91440" tIns="45720" rIns="91440" bIns="45720" anchor="t" anchorCtr="0" upright="1">
              <a:noAutofit/>
            </a:bodyPr>
            <a:lstStyle/>
            <a:p>
              <a:pPr algn="ctr">
                <a:spcBef>
                  <a:spcPts val="900"/>
                </a:spcBef>
                <a:spcAft>
                  <a:spcPts val="0"/>
                </a:spcAft>
              </a:pPr>
              <a:r>
                <a:rPr lang="en-GB" sz="900" dirty="0">
                  <a:effectLst/>
                  <a:latin typeface="Arial" panose="020B0604020202020204" pitchFamily="34" charset="0"/>
                  <a:ea typeface="Arial" panose="020B0604020202020204" pitchFamily="34" charset="0"/>
                  <a:cs typeface="Times New Roman" panose="02020603050405020304" pitchFamily="18" charset="0"/>
                </a:rPr>
                <a:t>Publications excluded from review, </a:t>
              </a:r>
              <a:r>
                <a:rPr lang="en-GB" sz="900" dirty="0" smtClean="0">
                  <a:effectLst/>
                  <a:latin typeface="Arial" panose="020B0604020202020204" pitchFamily="34" charset="0"/>
                  <a:ea typeface="Arial" panose="020B0604020202020204" pitchFamily="34" charset="0"/>
                  <a:cs typeface="Times New Roman" panose="02020603050405020304" pitchFamily="18" charset="0"/>
                </a:rPr>
                <a:t>N=20</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a:p>
              <a:pPr algn="ctr">
                <a:spcBef>
                  <a:spcPts val="900"/>
                </a:spcBef>
                <a:spcAft>
                  <a:spcPts val="0"/>
                </a:spcAft>
              </a:pPr>
              <a:r>
                <a:rPr lang="en-GB" sz="900" dirty="0">
                  <a:effectLst/>
                  <a:latin typeface="Arial" panose="020B0604020202020204" pitchFamily="34" charset="0"/>
                  <a:ea typeface="Arial" panose="020B0604020202020204" pitchFamily="34" charset="0"/>
                  <a:cs typeface="Times New Roman" panose="02020603050405020304" pitchFamily="18" charset="0"/>
                </a:rPr>
                <a:t>(Refer to excluded studies list)</a:t>
              </a:r>
              <a:endParaRPr lang="en-GB" sz="1100" dirty="0">
                <a:effectLst/>
                <a:latin typeface="Arial" panose="020B0604020202020204" pitchFamily="34" charset="0"/>
                <a:ea typeface="Arial" panose="020B0604020202020204" pitchFamily="34" charset="0"/>
                <a:cs typeface="Times New Roman" panose="02020603050405020304" pitchFamily="18" charset="0"/>
              </a:endParaRPr>
            </a:p>
          </p:txBody>
        </p:sp>
        <p:grpSp>
          <p:nvGrpSpPr>
            <p:cNvPr id="12" name="Group 11"/>
            <p:cNvGrpSpPr>
              <a:grpSpLocks/>
            </p:cNvGrpSpPr>
            <p:nvPr/>
          </p:nvGrpSpPr>
          <p:grpSpPr bwMode="auto">
            <a:xfrm>
              <a:off x="1854835" y="628454"/>
              <a:ext cx="2050415" cy="434975"/>
              <a:chOff x="4906" y="6685"/>
              <a:chExt cx="3229" cy="685"/>
            </a:xfrm>
          </p:grpSpPr>
          <p:cxnSp>
            <p:nvCxnSpPr>
              <p:cNvPr id="18" name="AutoShape 36"/>
              <p:cNvCxnSpPr>
                <a:cxnSpLocks noChangeShapeType="1"/>
              </p:cNvCxnSpPr>
              <p:nvPr/>
            </p:nvCxnSpPr>
            <p:spPr bwMode="auto">
              <a:xfrm>
                <a:off x="4906" y="7027"/>
                <a:ext cx="1" cy="343"/>
              </a:xfrm>
              <a:prstGeom prst="straightConnector1">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5">
                          <a:lumMod val="50000"/>
                          <a:lumOff val="0"/>
                          <a:alpha val="50000"/>
                        </a:schemeClr>
                      </a:outerShdw>
                    </a:effectLst>
                  </a14:hiddenEffects>
                </a:ext>
              </a:extLst>
            </p:spPr>
          </p:cxnSp>
          <p:cxnSp>
            <p:nvCxnSpPr>
              <p:cNvPr id="19" name="AutoShape 37"/>
              <p:cNvCxnSpPr>
                <a:cxnSpLocks noChangeShapeType="1"/>
              </p:cNvCxnSpPr>
              <p:nvPr/>
            </p:nvCxnSpPr>
            <p:spPr bwMode="auto">
              <a:xfrm flipH="1">
                <a:off x="8105" y="7027"/>
                <a:ext cx="13" cy="343"/>
              </a:xfrm>
              <a:prstGeom prst="straightConnector1">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5">
                          <a:lumMod val="50000"/>
                          <a:lumOff val="0"/>
                          <a:alpha val="50000"/>
                        </a:schemeClr>
                      </a:outerShdw>
                    </a:effectLst>
                  </a14:hiddenEffects>
                </a:ext>
              </a:extLst>
            </p:spPr>
          </p:cxnSp>
          <p:cxnSp>
            <p:nvCxnSpPr>
              <p:cNvPr id="20" name="AutoShape 38"/>
              <p:cNvCxnSpPr>
                <a:cxnSpLocks noChangeShapeType="1"/>
              </p:cNvCxnSpPr>
              <p:nvPr/>
            </p:nvCxnSpPr>
            <p:spPr bwMode="auto">
              <a:xfrm>
                <a:off x="4906" y="7027"/>
                <a:ext cx="3229" cy="0"/>
              </a:xfrm>
              <a:prstGeom prst="straightConnector1">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5">
                          <a:lumMod val="50000"/>
                          <a:lumOff val="0"/>
                          <a:alpha val="50000"/>
                        </a:schemeClr>
                      </a:outerShdw>
                    </a:effectLst>
                  </a14:hiddenEffects>
                </a:ext>
              </a:extLst>
            </p:spPr>
          </p:cxnSp>
          <p:cxnSp>
            <p:nvCxnSpPr>
              <p:cNvPr id="21" name="AutoShape 39"/>
              <p:cNvCxnSpPr>
                <a:cxnSpLocks noChangeShapeType="1"/>
                <a:stCxn id="8" idx="2"/>
              </p:cNvCxnSpPr>
              <p:nvPr/>
            </p:nvCxnSpPr>
            <p:spPr bwMode="auto">
              <a:xfrm>
                <a:off x="6520" y="6685"/>
                <a:ext cx="1" cy="360"/>
              </a:xfrm>
              <a:prstGeom prst="straightConnector1">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5">
                          <a:lumMod val="50000"/>
                          <a:lumOff val="0"/>
                          <a:alpha val="50000"/>
                        </a:schemeClr>
                      </a:outerShdw>
                    </a:effectLst>
                  </a14:hiddenEffects>
                </a:ext>
              </a:extLst>
            </p:spPr>
          </p:cxnSp>
        </p:grpSp>
        <p:grpSp>
          <p:nvGrpSpPr>
            <p:cNvPr id="13" name="Group 12"/>
            <p:cNvGrpSpPr>
              <a:grpSpLocks/>
            </p:cNvGrpSpPr>
            <p:nvPr/>
          </p:nvGrpSpPr>
          <p:grpSpPr bwMode="auto">
            <a:xfrm>
              <a:off x="972185" y="1725099"/>
              <a:ext cx="1652270" cy="494665"/>
              <a:chOff x="3516" y="8412"/>
              <a:chExt cx="2602" cy="779"/>
            </a:xfrm>
          </p:grpSpPr>
          <p:cxnSp>
            <p:nvCxnSpPr>
              <p:cNvPr id="14" name="AutoShape 41"/>
              <p:cNvCxnSpPr>
                <a:cxnSpLocks noChangeShapeType="1"/>
              </p:cNvCxnSpPr>
              <p:nvPr/>
            </p:nvCxnSpPr>
            <p:spPr bwMode="auto">
              <a:xfrm>
                <a:off x="3516" y="8845"/>
                <a:ext cx="1" cy="346"/>
              </a:xfrm>
              <a:prstGeom prst="straightConnector1">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5">
                          <a:lumMod val="50000"/>
                          <a:lumOff val="0"/>
                          <a:alpha val="50000"/>
                        </a:schemeClr>
                      </a:outerShdw>
                    </a:effectLst>
                  </a14:hiddenEffects>
                </a:ext>
              </a:extLst>
            </p:spPr>
          </p:cxnSp>
          <p:cxnSp>
            <p:nvCxnSpPr>
              <p:cNvPr id="15" name="AutoShape 42"/>
              <p:cNvCxnSpPr>
                <a:cxnSpLocks noChangeShapeType="1"/>
              </p:cNvCxnSpPr>
              <p:nvPr/>
            </p:nvCxnSpPr>
            <p:spPr bwMode="auto">
              <a:xfrm>
                <a:off x="6102" y="8845"/>
                <a:ext cx="1" cy="346"/>
              </a:xfrm>
              <a:prstGeom prst="straightConnector1">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5">
                          <a:lumMod val="50000"/>
                          <a:lumOff val="0"/>
                          <a:alpha val="50000"/>
                        </a:schemeClr>
                      </a:outerShdw>
                    </a:effectLst>
                  </a14:hiddenEffects>
                </a:ext>
              </a:extLst>
            </p:spPr>
          </p:cxnSp>
          <p:cxnSp>
            <p:nvCxnSpPr>
              <p:cNvPr id="16" name="AutoShape 43"/>
              <p:cNvCxnSpPr>
                <a:cxnSpLocks noChangeShapeType="1"/>
              </p:cNvCxnSpPr>
              <p:nvPr/>
            </p:nvCxnSpPr>
            <p:spPr bwMode="auto">
              <a:xfrm>
                <a:off x="3516" y="8840"/>
                <a:ext cx="2602" cy="0"/>
              </a:xfrm>
              <a:prstGeom prst="straightConnector1">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5">
                          <a:lumMod val="50000"/>
                          <a:lumOff val="0"/>
                          <a:alpha val="50000"/>
                        </a:schemeClr>
                      </a:outerShdw>
                    </a:effectLst>
                  </a14:hiddenEffects>
                </a:ext>
              </a:extLst>
            </p:spPr>
          </p:cxnSp>
          <p:cxnSp>
            <p:nvCxnSpPr>
              <p:cNvPr id="17" name="AutoShape 44"/>
              <p:cNvCxnSpPr>
                <a:cxnSpLocks noChangeShapeType="1"/>
                <a:stCxn id="22" idx="2"/>
              </p:cNvCxnSpPr>
              <p:nvPr/>
            </p:nvCxnSpPr>
            <p:spPr bwMode="auto">
              <a:xfrm>
                <a:off x="4906" y="8412"/>
                <a:ext cx="0" cy="433"/>
              </a:xfrm>
              <a:prstGeom prst="straightConnector1">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5">
                          <a:lumMod val="50000"/>
                          <a:lumOff val="0"/>
                          <a:alpha val="50000"/>
                        </a:schemeClr>
                      </a:outerShdw>
                    </a:effectLst>
                  </a14:hiddenEffects>
                </a:ext>
              </a:extLst>
            </p:spPr>
          </p:cxnSp>
        </p:grpSp>
      </p:grpSp>
    </p:spTree>
    <p:extLst>
      <p:ext uri="{BB962C8B-B14F-4D97-AF65-F5344CB8AC3E}">
        <p14:creationId xmlns:p14="http://schemas.microsoft.com/office/powerpoint/2010/main" val="2500308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2693" y="179864"/>
            <a:ext cx="6587696" cy="951612"/>
          </a:xfrm>
        </p:spPr>
        <p:txBody>
          <a:bodyPr/>
          <a:lstStyle/>
          <a:p>
            <a:r>
              <a:rPr lang="en-GB" dirty="0" smtClean="0"/>
              <a:t>Included Studies</a:t>
            </a:r>
            <a:endParaRPr lang="en-GB" dirty="0"/>
          </a:p>
        </p:txBody>
      </p:sp>
      <p:sp>
        <p:nvSpPr>
          <p:cNvPr id="4" name="Content Placeholder 3"/>
          <p:cNvSpPr>
            <a:spLocks noGrp="1"/>
          </p:cNvSpPr>
          <p:nvPr>
            <p:ph idx="1"/>
          </p:nvPr>
        </p:nvSpPr>
        <p:spPr>
          <a:xfrm>
            <a:off x="576649" y="1375719"/>
            <a:ext cx="8171935" cy="5272215"/>
          </a:xfrm>
        </p:spPr>
        <p:txBody>
          <a:bodyPr>
            <a:normAutofit/>
          </a:bodyPr>
          <a:lstStyle/>
          <a:p>
            <a:endParaRPr lang="en-GB" dirty="0"/>
          </a:p>
          <a:p>
            <a:pPr marL="576263" indent="-342900">
              <a:buFont typeface="Arial" panose="020B0604020202020204" pitchFamily="34" charset="0"/>
              <a:buChar char="•"/>
            </a:pPr>
            <a:endParaRPr lang="en-GB" dirty="0"/>
          </a:p>
          <a:p>
            <a:pPr marL="576263" indent="-342900">
              <a:buFont typeface="Arial" panose="020B0604020202020204" pitchFamily="34" charset="0"/>
              <a:buChar char="•"/>
            </a:pPr>
            <a:endParaRPr lang="en-GB" dirty="0"/>
          </a:p>
          <a:p>
            <a:pPr marL="576263" indent="-342900">
              <a:buFont typeface="Arial" panose="020B0604020202020204" pitchFamily="34" charset="0"/>
              <a:buChar char="•"/>
            </a:pPr>
            <a:endParaRPr lang="en-GB" dirty="0"/>
          </a:p>
        </p:txBody>
      </p:sp>
      <p:graphicFrame>
        <p:nvGraphicFramePr>
          <p:cNvPr id="3" name="Table 2"/>
          <p:cNvGraphicFramePr>
            <a:graphicFrameLocks noGrp="1"/>
          </p:cNvGraphicFramePr>
          <p:nvPr>
            <p:extLst>
              <p:ext uri="{D42A27DB-BD31-4B8C-83A1-F6EECF244321}">
                <p14:modId xmlns:p14="http://schemas.microsoft.com/office/powerpoint/2010/main" val="2113974645"/>
              </p:ext>
            </p:extLst>
          </p:nvPr>
        </p:nvGraphicFramePr>
        <p:xfrm>
          <a:off x="103031" y="1353662"/>
          <a:ext cx="8628846" cy="5272081"/>
        </p:xfrm>
        <a:graphic>
          <a:graphicData uri="http://schemas.openxmlformats.org/drawingml/2006/table">
            <a:tbl>
              <a:tblPr firstRow="1" bandRow="1">
                <a:tableStyleId>{5C22544A-7EE6-4342-B048-85BDC9FD1C3A}</a:tableStyleId>
              </a:tblPr>
              <a:tblGrid>
                <a:gridCol w="1602814"/>
                <a:gridCol w="2299251"/>
                <a:gridCol w="2404603"/>
                <a:gridCol w="2322178"/>
              </a:tblGrid>
              <a:tr h="456241">
                <a:tc>
                  <a:txBody>
                    <a:bodyPr/>
                    <a:lstStyle/>
                    <a:p>
                      <a:r>
                        <a:rPr lang="en-GB" sz="1400" dirty="0" smtClean="0"/>
                        <a:t>Study and setting</a:t>
                      </a:r>
                      <a:endParaRPr lang="en-GB" sz="1400" dirty="0"/>
                    </a:p>
                  </a:txBody>
                  <a:tcPr/>
                </a:tc>
                <a:tc>
                  <a:txBody>
                    <a:bodyPr/>
                    <a:lstStyle/>
                    <a:p>
                      <a:r>
                        <a:rPr lang="en-GB" sz="1400" dirty="0" smtClean="0"/>
                        <a:t>Population</a:t>
                      </a:r>
                      <a:endParaRPr lang="en-GB" sz="1400" dirty="0"/>
                    </a:p>
                  </a:txBody>
                  <a:tcPr/>
                </a:tc>
                <a:tc>
                  <a:txBody>
                    <a:bodyPr/>
                    <a:lstStyle/>
                    <a:p>
                      <a:r>
                        <a:rPr lang="en-GB" sz="1400" dirty="0" smtClean="0"/>
                        <a:t>Intervention</a:t>
                      </a:r>
                      <a:endParaRPr lang="en-GB" sz="1400" dirty="0"/>
                    </a:p>
                  </a:txBody>
                  <a:tcPr/>
                </a:tc>
                <a:tc>
                  <a:txBody>
                    <a:bodyPr/>
                    <a:lstStyle/>
                    <a:p>
                      <a:r>
                        <a:rPr lang="en-GB" sz="1400" dirty="0" smtClean="0"/>
                        <a:t>Comparison</a:t>
                      </a:r>
                      <a:endParaRPr lang="en-GB" sz="1400" dirty="0"/>
                    </a:p>
                  </a:txBody>
                  <a:tcPr/>
                </a:tc>
              </a:tr>
              <a:tr h="1383812">
                <a:tc>
                  <a:txBody>
                    <a:bodyPr/>
                    <a:lstStyle/>
                    <a:p>
                      <a:r>
                        <a:rPr lang="en-GB" sz="1400" b="1" kern="1200" dirty="0" err="1" smtClean="0">
                          <a:solidFill>
                            <a:schemeClr val="dk1"/>
                          </a:solidFill>
                          <a:effectLst/>
                          <a:latin typeface="+mn-lt"/>
                          <a:ea typeface="+mn-ea"/>
                          <a:cs typeface="+mn-cs"/>
                        </a:rPr>
                        <a:t>Creinin</a:t>
                      </a:r>
                      <a:r>
                        <a:rPr lang="en-GB" sz="1400" b="1" kern="1200" dirty="0" smtClean="0">
                          <a:solidFill>
                            <a:schemeClr val="dk1"/>
                          </a:solidFill>
                          <a:effectLst/>
                          <a:latin typeface="+mn-lt"/>
                          <a:ea typeface="+mn-ea"/>
                          <a:cs typeface="+mn-cs"/>
                        </a:rPr>
                        <a:t> 2007</a:t>
                      </a:r>
                    </a:p>
                    <a:p>
                      <a:r>
                        <a:rPr lang="en-GB" sz="1400" kern="1200" dirty="0" smtClean="0">
                          <a:solidFill>
                            <a:schemeClr val="dk1"/>
                          </a:solidFill>
                          <a:effectLst/>
                          <a:latin typeface="+mn-lt"/>
                          <a:ea typeface="+mn-ea"/>
                          <a:cs typeface="+mn-cs"/>
                        </a:rPr>
                        <a:t> </a:t>
                      </a:r>
                    </a:p>
                    <a:p>
                      <a:r>
                        <a:rPr lang="en-GB" sz="1400" kern="1200" dirty="0" smtClean="0">
                          <a:solidFill>
                            <a:schemeClr val="dk1"/>
                          </a:solidFill>
                          <a:effectLst/>
                          <a:latin typeface="+mn-lt"/>
                          <a:ea typeface="+mn-ea"/>
                          <a:cs typeface="+mn-cs"/>
                        </a:rPr>
                        <a:t>RCT</a:t>
                      </a:r>
                    </a:p>
                    <a:p>
                      <a:r>
                        <a:rPr lang="en-GB" sz="1400" kern="1200" dirty="0" smtClean="0">
                          <a:solidFill>
                            <a:schemeClr val="dk1"/>
                          </a:solidFill>
                          <a:effectLst/>
                          <a:latin typeface="+mn-lt"/>
                          <a:ea typeface="+mn-ea"/>
                          <a:cs typeface="+mn-cs"/>
                        </a:rPr>
                        <a:t> </a:t>
                      </a:r>
                    </a:p>
                    <a:p>
                      <a:r>
                        <a:rPr lang="en-GB" sz="1400" kern="1200" dirty="0" smtClean="0">
                          <a:solidFill>
                            <a:schemeClr val="dk1"/>
                          </a:solidFill>
                          <a:effectLst/>
                          <a:latin typeface="+mn-lt"/>
                          <a:ea typeface="+mn-ea"/>
                          <a:cs typeface="+mn-cs"/>
                        </a:rPr>
                        <a:t>USA</a:t>
                      </a:r>
                    </a:p>
                  </a:txBody>
                  <a:tcPr/>
                </a:tc>
                <a:tc>
                  <a:txBody>
                    <a:bodyPr/>
                    <a:lstStyle/>
                    <a:p>
                      <a:r>
                        <a:rPr lang="en-GB" sz="1400" b="1" kern="1200" dirty="0" smtClean="0">
                          <a:solidFill>
                            <a:schemeClr val="dk1"/>
                          </a:solidFill>
                          <a:effectLst/>
                          <a:latin typeface="+mn-lt"/>
                          <a:ea typeface="+mn-ea"/>
                          <a:cs typeface="+mn-cs"/>
                        </a:rPr>
                        <a:t>n=1100</a:t>
                      </a:r>
                    </a:p>
                    <a:p>
                      <a:r>
                        <a:rPr lang="en-GB" sz="1400" kern="1200" dirty="0" smtClean="0">
                          <a:solidFill>
                            <a:schemeClr val="dk1"/>
                          </a:solidFill>
                          <a:effectLst/>
                          <a:latin typeface="+mn-lt"/>
                          <a:ea typeface="+mn-ea"/>
                          <a:cs typeface="+mn-cs"/>
                        </a:rPr>
                        <a:t> </a:t>
                      </a:r>
                    </a:p>
                    <a:p>
                      <a:r>
                        <a:rPr lang="en-GB" sz="1400" kern="1200" dirty="0" smtClean="0">
                          <a:solidFill>
                            <a:schemeClr val="dk1"/>
                          </a:solidFill>
                          <a:effectLst/>
                          <a:latin typeface="+mn-lt"/>
                          <a:ea typeface="+mn-ea"/>
                          <a:cs typeface="+mn-cs"/>
                        </a:rPr>
                        <a:t>Healthy women requesting an elective abortion of an intrauterine pregnancy (with a visible gestational sac) ≤ 63 days of gestation</a:t>
                      </a:r>
                      <a:endParaRPr lang="en-GB" sz="1400" kern="1200" dirty="0">
                        <a:solidFill>
                          <a:schemeClr val="dk1"/>
                        </a:solidFill>
                        <a:effectLst/>
                        <a:latin typeface="+mn-lt"/>
                        <a:ea typeface="+mn-ea"/>
                        <a:cs typeface="+mn-cs"/>
                      </a:endParaRPr>
                    </a:p>
                  </a:txBody>
                  <a:tcPr/>
                </a:tc>
                <a:tc>
                  <a:txBody>
                    <a:bodyPr/>
                    <a:lstStyle/>
                    <a:p>
                      <a:r>
                        <a:rPr lang="en-GB" sz="1400" b="1" kern="1200" dirty="0" smtClean="0">
                          <a:solidFill>
                            <a:schemeClr val="dk1"/>
                          </a:solidFill>
                          <a:effectLst/>
                          <a:latin typeface="+mn-lt"/>
                          <a:ea typeface="+mn-ea"/>
                          <a:cs typeface="+mn-cs"/>
                        </a:rPr>
                        <a:t>Simultaneous administration: </a:t>
                      </a:r>
                      <a:r>
                        <a:rPr lang="en-GB" sz="1400" kern="1200" dirty="0" smtClean="0">
                          <a:solidFill>
                            <a:schemeClr val="dk1"/>
                          </a:solidFill>
                          <a:effectLst/>
                          <a:latin typeface="+mn-lt"/>
                          <a:ea typeface="+mn-ea"/>
                          <a:cs typeface="+mn-cs"/>
                        </a:rPr>
                        <a:t>200 mg oral mifepristone followed by 800 mcg vaginal misoprostol within 15 minutes </a:t>
                      </a:r>
                      <a:r>
                        <a:rPr lang="en-GB" sz="1400" b="1" kern="1200" dirty="0" smtClean="0">
                          <a:solidFill>
                            <a:schemeClr val="dk1"/>
                          </a:solidFill>
                          <a:effectLst/>
                          <a:latin typeface="+mn-lt"/>
                          <a:ea typeface="+mn-ea"/>
                          <a:cs typeface="+mn-cs"/>
                        </a:rPr>
                        <a:t> </a:t>
                      </a:r>
                      <a:endParaRPr lang="en-GB" sz="1400" kern="1200" dirty="0" smtClean="0">
                        <a:solidFill>
                          <a:schemeClr val="dk1"/>
                        </a:solidFill>
                        <a:effectLst/>
                        <a:latin typeface="+mn-lt"/>
                        <a:ea typeface="+mn-ea"/>
                        <a:cs typeface="+mn-cs"/>
                      </a:endParaRPr>
                    </a:p>
                  </a:txBody>
                  <a:tcPr/>
                </a:tc>
                <a:tc>
                  <a:txBody>
                    <a:bodyPr/>
                    <a:lstStyle/>
                    <a:p>
                      <a:r>
                        <a:rPr lang="en-GB" sz="1400" b="1" kern="1200" dirty="0" smtClean="0">
                          <a:solidFill>
                            <a:schemeClr val="dk1"/>
                          </a:solidFill>
                          <a:effectLst/>
                          <a:latin typeface="+mn-lt"/>
                          <a:ea typeface="+mn-ea"/>
                          <a:cs typeface="+mn-cs"/>
                        </a:rPr>
                        <a:t>Delayed administration: </a:t>
                      </a:r>
                      <a:r>
                        <a:rPr lang="en-GB" sz="1400" kern="1200" dirty="0" smtClean="0">
                          <a:solidFill>
                            <a:schemeClr val="dk1"/>
                          </a:solidFill>
                          <a:effectLst/>
                          <a:latin typeface="+mn-lt"/>
                          <a:ea typeface="+mn-ea"/>
                          <a:cs typeface="+mn-cs"/>
                        </a:rPr>
                        <a:t>200 mg oral mifepristone followed by 800 mcg vaginal misoprostol 23-25 hours later</a:t>
                      </a:r>
                      <a:endParaRPr lang="en-GB" sz="1400" kern="1200" dirty="0">
                        <a:solidFill>
                          <a:schemeClr val="dk1"/>
                        </a:solidFill>
                        <a:effectLst/>
                        <a:latin typeface="+mn-lt"/>
                        <a:ea typeface="+mn-ea"/>
                        <a:cs typeface="+mn-cs"/>
                      </a:endParaRPr>
                    </a:p>
                  </a:txBody>
                  <a:tcPr/>
                </a:tc>
              </a:tr>
              <a:tr h="851532">
                <a:tc>
                  <a:txBody>
                    <a:bodyPr/>
                    <a:lstStyle/>
                    <a:p>
                      <a:pPr>
                        <a:spcBef>
                          <a:spcPts val="200"/>
                        </a:spcBef>
                        <a:spcAft>
                          <a:spcPts val="100"/>
                        </a:spcAft>
                      </a:pPr>
                      <a:r>
                        <a:rPr lang="en-GB" sz="1400" b="1" dirty="0" err="1">
                          <a:effectLst/>
                          <a:latin typeface="+mn-lt"/>
                          <a:ea typeface="Arial" panose="020B0604020202020204" pitchFamily="34" charset="0"/>
                          <a:cs typeface="Arial" panose="020B0604020202020204" pitchFamily="34" charset="0"/>
                        </a:rPr>
                        <a:t>Goel</a:t>
                      </a:r>
                      <a:r>
                        <a:rPr lang="en-GB" sz="1400" b="1" dirty="0">
                          <a:effectLst/>
                          <a:latin typeface="+mn-lt"/>
                          <a:ea typeface="Arial" panose="020B0604020202020204" pitchFamily="34" charset="0"/>
                          <a:cs typeface="Arial" panose="020B0604020202020204" pitchFamily="34" charset="0"/>
                        </a:rPr>
                        <a:t> 2011</a:t>
                      </a:r>
                      <a:endParaRPr lang="en-GB" sz="1400" b="1" dirty="0">
                        <a:effectLst/>
                        <a:latin typeface="+mn-lt"/>
                        <a:ea typeface="Arial" panose="020B0604020202020204" pitchFamily="34" charset="0"/>
                        <a:cs typeface="Times New Roman" panose="02020603050405020304" pitchFamily="18" charset="0"/>
                      </a:endParaRPr>
                    </a:p>
                    <a:p>
                      <a:pPr>
                        <a:spcBef>
                          <a:spcPts val="200"/>
                        </a:spcBef>
                        <a:spcAft>
                          <a:spcPts val="100"/>
                        </a:spcAft>
                      </a:pPr>
                      <a:r>
                        <a:rPr lang="en-GB" sz="1400" baseline="30000" dirty="0">
                          <a:effectLst/>
                          <a:latin typeface="+mn-lt"/>
                          <a:ea typeface="Arial" panose="020B0604020202020204" pitchFamily="34" charset="0"/>
                          <a:cs typeface="Arial" panose="020B0604020202020204" pitchFamily="34" charset="0"/>
                        </a:rPr>
                        <a:t> </a:t>
                      </a:r>
                      <a:endParaRPr lang="en-GB" sz="1400" dirty="0">
                        <a:effectLst/>
                        <a:latin typeface="+mn-lt"/>
                        <a:ea typeface="Arial" panose="020B0604020202020204" pitchFamily="34" charset="0"/>
                        <a:cs typeface="Times New Roman" panose="02020603050405020304" pitchFamily="18" charset="0"/>
                      </a:endParaRPr>
                    </a:p>
                    <a:p>
                      <a:pPr>
                        <a:spcBef>
                          <a:spcPts val="200"/>
                        </a:spcBef>
                        <a:spcAft>
                          <a:spcPts val="100"/>
                        </a:spcAft>
                      </a:pPr>
                      <a:r>
                        <a:rPr lang="en-GB" sz="1400" dirty="0">
                          <a:effectLst/>
                          <a:latin typeface="+mn-lt"/>
                          <a:ea typeface="Arial" panose="020B0604020202020204" pitchFamily="34" charset="0"/>
                          <a:cs typeface="Arial" panose="020B0604020202020204" pitchFamily="34" charset="0"/>
                        </a:rPr>
                        <a:t>RCT </a:t>
                      </a:r>
                      <a:endParaRPr lang="en-GB" sz="1400" dirty="0">
                        <a:effectLst/>
                        <a:latin typeface="+mn-lt"/>
                        <a:ea typeface="Arial" panose="020B0604020202020204" pitchFamily="34" charset="0"/>
                        <a:cs typeface="Times New Roman" panose="02020603050405020304" pitchFamily="18" charset="0"/>
                      </a:endParaRPr>
                    </a:p>
                    <a:p>
                      <a:pPr>
                        <a:spcBef>
                          <a:spcPts val="200"/>
                        </a:spcBef>
                        <a:spcAft>
                          <a:spcPts val="100"/>
                        </a:spcAft>
                      </a:pPr>
                      <a:r>
                        <a:rPr lang="en-GB" sz="1400" dirty="0">
                          <a:effectLst/>
                          <a:latin typeface="+mn-lt"/>
                          <a:ea typeface="Arial" panose="020B0604020202020204" pitchFamily="34" charset="0"/>
                          <a:cs typeface="Arial" panose="020B0604020202020204" pitchFamily="34" charset="0"/>
                        </a:rPr>
                        <a:t> </a:t>
                      </a:r>
                      <a:endParaRPr lang="en-GB" sz="1400" dirty="0">
                        <a:effectLst/>
                        <a:latin typeface="+mn-lt"/>
                        <a:ea typeface="Arial" panose="020B0604020202020204" pitchFamily="34" charset="0"/>
                        <a:cs typeface="Times New Roman" panose="02020603050405020304" pitchFamily="18" charset="0"/>
                      </a:endParaRPr>
                    </a:p>
                    <a:p>
                      <a:pPr>
                        <a:spcBef>
                          <a:spcPts val="200"/>
                        </a:spcBef>
                        <a:spcAft>
                          <a:spcPts val="100"/>
                        </a:spcAft>
                      </a:pPr>
                      <a:r>
                        <a:rPr lang="en-GB" sz="1400" dirty="0">
                          <a:effectLst/>
                          <a:latin typeface="+mn-lt"/>
                          <a:ea typeface="Arial" panose="020B0604020202020204" pitchFamily="34" charset="0"/>
                          <a:cs typeface="Arial" panose="020B0604020202020204" pitchFamily="34" charset="0"/>
                        </a:rPr>
                        <a:t>India</a:t>
                      </a:r>
                      <a:endParaRPr lang="en-GB" sz="1400" dirty="0">
                        <a:effectLst/>
                        <a:latin typeface="+mn-lt"/>
                        <a:ea typeface="Arial" panose="020B0604020202020204" pitchFamily="34" charset="0"/>
                        <a:cs typeface="Times New Roman" panose="02020603050405020304" pitchFamily="18" charset="0"/>
                      </a:endParaRPr>
                    </a:p>
                  </a:txBody>
                  <a:tcPr marL="68580" marR="68580" marT="0" marB="0"/>
                </a:tc>
                <a:tc>
                  <a:txBody>
                    <a:bodyPr/>
                    <a:lstStyle/>
                    <a:p>
                      <a:pPr>
                        <a:spcBef>
                          <a:spcPts val="200"/>
                        </a:spcBef>
                        <a:spcAft>
                          <a:spcPts val="100"/>
                        </a:spcAft>
                      </a:pPr>
                      <a:r>
                        <a:rPr lang="en-GB" sz="1400" b="1" dirty="0" smtClean="0">
                          <a:effectLst/>
                          <a:latin typeface="+mn-lt"/>
                          <a:ea typeface="Arial" panose="020B0604020202020204" pitchFamily="34" charset="0"/>
                          <a:cs typeface="Arial" panose="020B0604020202020204" pitchFamily="34" charset="0"/>
                        </a:rPr>
                        <a:t>n=80</a:t>
                      </a:r>
                      <a:endParaRPr lang="en-GB" sz="1400" b="1" dirty="0">
                        <a:effectLst/>
                        <a:latin typeface="+mn-lt"/>
                        <a:ea typeface="Arial" panose="020B0604020202020204" pitchFamily="34" charset="0"/>
                        <a:cs typeface="Times New Roman" panose="02020603050405020304" pitchFamily="18" charset="0"/>
                      </a:endParaRPr>
                    </a:p>
                    <a:p>
                      <a:pPr>
                        <a:spcBef>
                          <a:spcPts val="900"/>
                        </a:spcBef>
                        <a:spcAft>
                          <a:spcPts val="0"/>
                        </a:spcAft>
                      </a:pPr>
                      <a:r>
                        <a:rPr lang="en-GB" sz="1400" dirty="0">
                          <a:effectLst/>
                          <a:latin typeface="+mn-lt"/>
                          <a:ea typeface="Arial" panose="020B0604020202020204" pitchFamily="34" charset="0"/>
                          <a:cs typeface="Times New Roman" panose="02020603050405020304" pitchFamily="18" charset="0"/>
                        </a:rPr>
                        <a:t>Healthy women </a:t>
                      </a:r>
                      <a:r>
                        <a:rPr lang="en-GB" sz="1400" dirty="0" smtClean="0">
                          <a:effectLst/>
                          <a:latin typeface="+mn-lt"/>
                          <a:ea typeface="Arial" panose="020B0604020202020204" pitchFamily="34" charset="0"/>
                          <a:cs typeface="Times New Roman" panose="02020603050405020304" pitchFamily="18" charset="0"/>
                        </a:rPr>
                        <a:t>requesting </a:t>
                      </a:r>
                      <a:r>
                        <a:rPr lang="en-GB" sz="1400" dirty="0">
                          <a:effectLst/>
                          <a:latin typeface="+mn-lt"/>
                          <a:ea typeface="Arial" panose="020B0604020202020204" pitchFamily="34" charset="0"/>
                          <a:cs typeface="Times New Roman" panose="02020603050405020304" pitchFamily="18" charset="0"/>
                        </a:rPr>
                        <a:t>an elective abortion for a single </a:t>
                      </a:r>
                      <a:r>
                        <a:rPr lang="en-GB" sz="1400" dirty="0" smtClean="0">
                          <a:effectLst/>
                          <a:latin typeface="+mn-lt"/>
                          <a:ea typeface="Arial" panose="020B0604020202020204" pitchFamily="34" charset="0"/>
                          <a:cs typeface="Times New Roman" panose="02020603050405020304" pitchFamily="18" charset="0"/>
                        </a:rPr>
                        <a:t>intrauterine pregnancy </a:t>
                      </a:r>
                      <a:r>
                        <a:rPr lang="en-GB" sz="1400" dirty="0">
                          <a:effectLst/>
                          <a:latin typeface="+mn-lt"/>
                          <a:ea typeface="Arial" panose="020B0604020202020204" pitchFamily="34" charset="0"/>
                          <a:cs typeface="Times New Roman" panose="02020603050405020304" pitchFamily="18" charset="0"/>
                        </a:rPr>
                        <a:t>≤49 days of </a:t>
                      </a:r>
                      <a:r>
                        <a:rPr lang="en-GB" sz="1400" dirty="0" smtClean="0">
                          <a:effectLst/>
                          <a:latin typeface="+mn-lt"/>
                          <a:ea typeface="Arial" panose="020B0604020202020204" pitchFamily="34" charset="0"/>
                          <a:cs typeface="Times New Roman" panose="02020603050405020304" pitchFamily="18" charset="0"/>
                        </a:rPr>
                        <a:t>gestation</a:t>
                      </a:r>
                      <a:endParaRPr lang="en-GB" sz="1400" dirty="0">
                        <a:effectLst/>
                        <a:latin typeface="+mn-lt"/>
                        <a:ea typeface="Arial" panose="020B0604020202020204" pitchFamily="34" charset="0"/>
                        <a:cs typeface="Times New Roman" panose="02020603050405020304" pitchFamily="18" charset="0"/>
                      </a:endParaRPr>
                    </a:p>
                  </a:txBody>
                  <a:tcPr marL="68580" marR="68580" marT="0" marB="0"/>
                </a:tc>
                <a:tc>
                  <a:txBody>
                    <a:bodyPr/>
                    <a:lstStyle/>
                    <a:p>
                      <a:pPr>
                        <a:spcBef>
                          <a:spcPts val="900"/>
                        </a:spcBef>
                        <a:spcAft>
                          <a:spcPts val="0"/>
                        </a:spcAft>
                      </a:pPr>
                      <a:r>
                        <a:rPr lang="en-GB" sz="1400" b="1" dirty="0" smtClean="0">
                          <a:effectLst/>
                          <a:latin typeface="+mn-lt"/>
                          <a:ea typeface="Arial" panose="020B0604020202020204" pitchFamily="34" charset="0"/>
                          <a:cs typeface="Times New Roman" panose="02020603050405020304" pitchFamily="18" charset="0"/>
                        </a:rPr>
                        <a:t>Simultaneous administration: </a:t>
                      </a:r>
                      <a:r>
                        <a:rPr lang="en-GB" sz="1400" dirty="0" smtClean="0">
                          <a:effectLst/>
                          <a:latin typeface="+mn-lt"/>
                          <a:ea typeface="Arial" panose="020B0604020202020204" pitchFamily="34" charset="0"/>
                          <a:cs typeface="Times New Roman" panose="02020603050405020304" pitchFamily="18" charset="0"/>
                        </a:rPr>
                        <a:t>200 mg oral mifepristone followed by 400 mcg vaginal misoprostol simultaneously</a:t>
                      </a:r>
                    </a:p>
                    <a:p>
                      <a:pPr>
                        <a:spcBef>
                          <a:spcPts val="900"/>
                        </a:spcBef>
                        <a:spcAft>
                          <a:spcPts val="0"/>
                        </a:spcAft>
                      </a:pPr>
                      <a:r>
                        <a:rPr lang="en-GB" sz="1400" dirty="0">
                          <a:effectLst/>
                          <a:latin typeface="+mn-lt"/>
                          <a:ea typeface="Arial" panose="020B0604020202020204" pitchFamily="34" charset="0"/>
                          <a:cs typeface="Times New Roman" panose="02020603050405020304" pitchFamily="18" charset="0"/>
                        </a:rPr>
                        <a:t> </a:t>
                      </a:r>
                    </a:p>
                  </a:txBody>
                  <a:tcPr marL="68580" marR="68580" marT="0" marB="0"/>
                </a:tc>
                <a:tc>
                  <a:txBody>
                    <a:bodyPr/>
                    <a:lstStyle/>
                    <a:p>
                      <a:r>
                        <a:rPr lang="en-GB" sz="1400" b="1" dirty="0" smtClean="0">
                          <a:effectLst/>
                          <a:latin typeface="+mn-lt"/>
                          <a:ea typeface="Arial" panose="020B0604020202020204" pitchFamily="34" charset="0"/>
                          <a:cs typeface="Times New Roman" panose="02020603050405020304" pitchFamily="18" charset="0"/>
                        </a:rPr>
                        <a:t>Delayed administration: </a:t>
                      </a:r>
                      <a:r>
                        <a:rPr lang="en-GB" sz="1400" dirty="0" smtClean="0">
                          <a:effectLst/>
                          <a:latin typeface="+mn-lt"/>
                          <a:ea typeface="Arial" panose="020B0604020202020204" pitchFamily="34" charset="0"/>
                          <a:cs typeface="Times New Roman" panose="02020603050405020304" pitchFamily="18" charset="0"/>
                        </a:rPr>
                        <a:t>200 mg oral mifepristone followed by 400 mcg vaginal misoprostol 24 hours later. </a:t>
                      </a:r>
                      <a:endParaRPr lang="en-GB" sz="1400" dirty="0">
                        <a:latin typeface="+mn-lt"/>
                      </a:endParaRPr>
                    </a:p>
                  </a:txBody>
                  <a:tcPr/>
                </a:tc>
              </a:tr>
              <a:tr h="851532">
                <a:tc>
                  <a:txBody>
                    <a:bodyPr/>
                    <a:lstStyle/>
                    <a:p>
                      <a:pPr>
                        <a:spcBef>
                          <a:spcPts val="200"/>
                        </a:spcBef>
                        <a:spcAft>
                          <a:spcPts val="100"/>
                        </a:spcAft>
                      </a:pPr>
                      <a:r>
                        <a:rPr lang="en-GB" sz="1400" b="1" dirty="0" err="1">
                          <a:effectLst/>
                          <a:latin typeface="+mj-lt"/>
                          <a:ea typeface="Arial" panose="020B0604020202020204" pitchFamily="34" charset="0"/>
                          <a:cs typeface="Arial" panose="020B0604020202020204" pitchFamily="34" charset="0"/>
                        </a:rPr>
                        <a:t>Verma</a:t>
                      </a:r>
                      <a:r>
                        <a:rPr lang="en-GB" sz="1400" b="1" dirty="0">
                          <a:effectLst/>
                          <a:latin typeface="+mj-lt"/>
                          <a:ea typeface="Arial" panose="020B0604020202020204" pitchFamily="34" charset="0"/>
                          <a:cs typeface="Arial" panose="020B0604020202020204" pitchFamily="34" charset="0"/>
                        </a:rPr>
                        <a:t> 2017</a:t>
                      </a:r>
                      <a:endParaRPr lang="en-GB" sz="1400" b="1" dirty="0">
                        <a:effectLst/>
                        <a:latin typeface="+mj-lt"/>
                        <a:ea typeface="Arial" panose="020B0604020202020204" pitchFamily="34" charset="0"/>
                        <a:cs typeface="Times New Roman" panose="02020603050405020304" pitchFamily="18" charset="0"/>
                      </a:endParaRPr>
                    </a:p>
                    <a:p>
                      <a:pPr>
                        <a:spcBef>
                          <a:spcPts val="200"/>
                        </a:spcBef>
                        <a:spcAft>
                          <a:spcPts val="100"/>
                        </a:spcAft>
                      </a:pPr>
                      <a:r>
                        <a:rPr lang="en-GB" sz="1400" baseline="30000" dirty="0">
                          <a:effectLst/>
                          <a:latin typeface="+mj-lt"/>
                          <a:ea typeface="Arial" panose="020B0604020202020204" pitchFamily="34" charset="0"/>
                          <a:cs typeface="Arial" panose="020B0604020202020204" pitchFamily="34" charset="0"/>
                        </a:rPr>
                        <a:t> </a:t>
                      </a:r>
                      <a:endParaRPr lang="en-GB" sz="1400" dirty="0">
                        <a:effectLst/>
                        <a:latin typeface="+mj-lt"/>
                        <a:ea typeface="Arial" panose="020B0604020202020204" pitchFamily="34" charset="0"/>
                        <a:cs typeface="Times New Roman" panose="02020603050405020304" pitchFamily="18" charset="0"/>
                      </a:endParaRPr>
                    </a:p>
                    <a:p>
                      <a:pPr>
                        <a:spcBef>
                          <a:spcPts val="200"/>
                        </a:spcBef>
                        <a:spcAft>
                          <a:spcPts val="100"/>
                        </a:spcAft>
                      </a:pPr>
                      <a:r>
                        <a:rPr lang="en-GB" sz="1400" dirty="0">
                          <a:effectLst/>
                          <a:latin typeface="+mj-lt"/>
                          <a:ea typeface="Arial" panose="020B0604020202020204" pitchFamily="34" charset="0"/>
                          <a:cs typeface="Arial" panose="020B0604020202020204" pitchFamily="34" charset="0"/>
                        </a:rPr>
                        <a:t>RCT </a:t>
                      </a:r>
                      <a:endParaRPr lang="en-GB" sz="1400" dirty="0">
                        <a:effectLst/>
                        <a:latin typeface="+mj-lt"/>
                        <a:ea typeface="Arial" panose="020B0604020202020204" pitchFamily="34" charset="0"/>
                        <a:cs typeface="Times New Roman" panose="02020603050405020304" pitchFamily="18" charset="0"/>
                      </a:endParaRPr>
                    </a:p>
                    <a:p>
                      <a:pPr>
                        <a:spcBef>
                          <a:spcPts val="200"/>
                        </a:spcBef>
                        <a:spcAft>
                          <a:spcPts val="100"/>
                        </a:spcAft>
                      </a:pPr>
                      <a:r>
                        <a:rPr lang="en-GB" sz="1400" dirty="0">
                          <a:effectLst/>
                          <a:latin typeface="+mj-lt"/>
                          <a:ea typeface="Arial" panose="020B0604020202020204" pitchFamily="34" charset="0"/>
                          <a:cs typeface="Arial" panose="020B0604020202020204" pitchFamily="34" charset="0"/>
                        </a:rPr>
                        <a:t> </a:t>
                      </a:r>
                      <a:endParaRPr lang="en-GB" sz="1400" dirty="0">
                        <a:effectLst/>
                        <a:latin typeface="+mj-lt"/>
                        <a:ea typeface="Arial" panose="020B0604020202020204" pitchFamily="34" charset="0"/>
                        <a:cs typeface="Times New Roman" panose="02020603050405020304" pitchFamily="18" charset="0"/>
                      </a:endParaRPr>
                    </a:p>
                    <a:p>
                      <a:pPr>
                        <a:spcBef>
                          <a:spcPts val="200"/>
                        </a:spcBef>
                        <a:spcAft>
                          <a:spcPts val="100"/>
                        </a:spcAft>
                      </a:pPr>
                      <a:r>
                        <a:rPr lang="en-GB" sz="1400" dirty="0">
                          <a:effectLst/>
                          <a:latin typeface="+mj-lt"/>
                          <a:ea typeface="Arial" panose="020B0604020202020204" pitchFamily="34" charset="0"/>
                          <a:cs typeface="Arial" panose="020B0604020202020204" pitchFamily="34" charset="0"/>
                        </a:rPr>
                        <a:t>India</a:t>
                      </a:r>
                      <a:endParaRPr lang="en-GB" sz="1400" dirty="0">
                        <a:effectLst/>
                        <a:latin typeface="+mj-lt"/>
                        <a:ea typeface="Arial" panose="020B0604020202020204" pitchFamily="34" charset="0"/>
                        <a:cs typeface="Times New Roman" panose="02020603050405020304" pitchFamily="18" charset="0"/>
                      </a:endParaRPr>
                    </a:p>
                  </a:txBody>
                  <a:tcPr marL="68580" marR="68580" marT="0" marB="0"/>
                </a:tc>
                <a:tc>
                  <a:txBody>
                    <a:bodyPr/>
                    <a:lstStyle/>
                    <a:p>
                      <a:pPr>
                        <a:spcBef>
                          <a:spcPts val="200"/>
                        </a:spcBef>
                        <a:spcAft>
                          <a:spcPts val="100"/>
                        </a:spcAft>
                      </a:pPr>
                      <a:r>
                        <a:rPr lang="en-GB" sz="1400" b="1" dirty="0" smtClean="0">
                          <a:effectLst/>
                          <a:latin typeface="+mj-lt"/>
                          <a:ea typeface="Arial" panose="020B0604020202020204" pitchFamily="34" charset="0"/>
                          <a:cs typeface="Arial" panose="020B0604020202020204" pitchFamily="34" charset="0"/>
                        </a:rPr>
                        <a:t>n=200</a:t>
                      </a:r>
                      <a:endParaRPr lang="en-GB" sz="1400" b="1" dirty="0">
                        <a:effectLst/>
                        <a:latin typeface="+mj-lt"/>
                        <a:ea typeface="Arial" panose="020B0604020202020204" pitchFamily="34" charset="0"/>
                        <a:cs typeface="Times New Roman" panose="02020603050405020304" pitchFamily="18" charset="0"/>
                      </a:endParaRPr>
                    </a:p>
                    <a:p>
                      <a:pPr>
                        <a:spcBef>
                          <a:spcPts val="900"/>
                        </a:spcBef>
                        <a:spcAft>
                          <a:spcPts val="0"/>
                        </a:spcAft>
                      </a:pPr>
                      <a:r>
                        <a:rPr lang="en-GB" sz="1400" dirty="0">
                          <a:effectLst/>
                          <a:latin typeface="+mj-lt"/>
                          <a:ea typeface="Arial" panose="020B0604020202020204" pitchFamily="34" charset="0"/>
                          <a:cs typeface="Times New Roman" panose="02020603050405020304" pitchFamily="18" charset="0"/>
                        </a:rPr>
                        <a:t>Women with an intrauterine pregnancy ≤ 63 days gestation who were willing to comply with the study schedule and to have a </a:t>
                      </a:r>
                      <a:r>
                        <a:rPr lang="en-GB" sz="1400" dirty="0" smtClean="0">
                          <a:effectLst/>
                          <a:latin typeface="+mj-lt"/>
                          <a:ea typeface="Arial" panose="020B0604020202020204" pitchFamily="34" charset="0"/>
                          <a:cs typeface="Times New Roman" panose="02020603050405020304" pitchFamily="18" charset="0"/>
                        </a:rPr>
                        <a:t>surgical abortion </a:t>
                      </a:r>
                      <a:r>
                        <a:rPr lang="en-GB" sz="1400" dirty="0">
                          <a:effectLst/>
                          <a:latin typeface="+mj-lt"/>
                          <a:ea typeface="Arial" panose="020B0604020202020204" pitchFamily="34" charset="0"/>
                          <a:cs typeface="Times New Roman" panose="02020603050405020304" pitchFamily="18" charset="0"/>
                        </a:rPr>
                        <a:t>if indicated. </a:t>
                      </a:r>
                    </a:p>
                  </a:txBody>
                  <a:tcPr marL="68580" marR="68580" marT="0" marB="0"/>
                </a:tc>
                <a:tc>
                  <a:txBody>
                    <a:bodyPr/>
                    <a:lstStyle/>
                    <a:p>
                      <a:pPr>
                        <a:spcBef>
                          <a:spcPts val="900"/>
                        </a:spcBef>
                        <a:spcAft>
                          <a:spcPts val="0"/>
                        </a:spcAft>
                      </a:pPr>
                      <a:r>
                        <a:rPr lang="en-GB" sz="1400" b="1" dirty="0">
                          <a:effectLst/>
                          <a:latin typeface="+mj-lt"/>
                          <a:ea typeface="Arial" panose="020B0604020202020204" pitchFamily="34" charset="0"/>
                          <a:cs typeface="Times New Roman" panose="02020603050405020304" pitchFamily="18" charset="0"/>
                        </a:rPr>
                        <a:t>Simultaneous administration:</a:t>
                      </a:r>
                      <a:r>
                        <a:rPr lang="en-GB" sz="1400" dirty="0">
                          <a:effectLst/>
                          <a:latin typeface="+mj-lt"/>
                          <a:ea typeface="Arial" panose="020B0604020202020204" pitchFamily="34" charset="0"/>
                          <a:cs typeface="Times New Roman" panose="02020603050405020304" pitchFamily="18" charset="0"/>
                        </a:rPr>
                        <a:t> 200 mg oral </a:t>
                      </a:r>
                      <a:r>
                        <a:rPr lang="en-GB" sz="1400" dirty="0" smtClean="0">
                          <a:effectLst/>
                          <a:latin typeface="+mj-lt"/>
                          <a:ea typeface="Arial" panose="020B0604020202020204" pitchFamily="34" charset="0"/>
                          <a:cs typeface="Times New Roman" panose="02020603050405020304" pitchFamily="18" charset="0"/>
                        </a:rPr>
                        <a:t>mifepristone</a:t>
                      </a:r>
                      <a:r>
                        <a:rPr lang="en-GB" sz="1400" dirty="0">
                          <a:effectLst/>
                          <a:latin typeface="+mj-lt"/>
                          <a:ea typeface="Arial" panose="020B0604020202020204" pitchFamily="34" charset="0"/>
                          <a:cs typeface="Times New Roman" panose="02020603050405020304" pitchFamily="18" charset="0"/>
                        </a:rPr>
                        <a:t> followed by 400 mcg vaginal misoprostol </a:t>
                      </a:r>
                    </a:p>
                    <a:p>
                      <a:pPr>
                        <a:spcBef>
                          <a:spcPts val="900"/>
                        </a:spcBef>
                        <a:spcAft>
                          <a:spcPts val="0"/>
                        </a:spcAft>
                      </a:pPr>
                      <a:r>
                        <a:rPr lang="en-GB" sz="1400" dirty="0">
                          <a:effectLst/>
                          <a:latin typeface="+mj-lt"/>
                          <a:ea typeface="Arial" panose="020B0604020202020204" pitchFamily="34" charset="0"/>
                          <a:cs typeface="Times New Roman" panose="02020603050405020304" pitchFamily="18" charset="0"/>
                        </a:rPr>
                        <a:t> </a:t>
                      </a:r>
                    </a:p>
                    <a:p>
                      <a:pPr>
                        <a:spcBef>
                          <a:spcPts val="900"/>
                        </a:spcBef>
                        <a:spcAft>
                          <a:spcPts val="0"/>
                        </a:spcAft>
                      </a:pPr>
                      <a:r>
                        <a:rPr lang="en-GB" sz="1400" dirty="0">
                          <a:effectLst/>
                          <a:latin typeface="+mj-lt"/>
                          <a:ea typeface="Arial" panose="020B0604020202020204" pitchFamily="34" charset="0"/>
                          <a:cs typeface="Times New Roman" panose="02020603050405020304" pitchFamily="18" charset="0"/>
                        </a:rPr>
                        <a:t> </a:t>
                      </a:r>
                    </a:p>
                    <a:p>
                      <a:pPr>
                        <a:spcBef>
                          <a:spcPts val="900"/>
                        </a:spcBef>
                        <a:spcAft>
                          <a:spcPts val="0"/>
                        </a:spcAft>
                      </a:pPr>
                      <a:r>
                        <a:rPr lang="en-GB" sz="1400" dirty="0">
                          <a:effectLst/>
                          <a:latin typeface="+mj-lt"/>
                          <a:ea typeface="Arial" panose="020B0604020202020204" pitchFamily="34" charset="0"/>
                          <a:cs typeface="Times New Roman" panose="02020603050405020304" pitchFamily="18" charset="0"/>
                        </a:rPr>
                        <a:t> </a:t>
                      </a:r>
                    </a:p>
                  </a:txBody>
                  <a:tcPr marL="68580" marR="68580" marT="0" marB="0"/>
                </a:tc>
                <a:tc>
                  <a:txBody>
                    <a:bodyPr/>
                    <a:lstStyle/>
                    <a:p>
                      <a:r>
                        <a:rPr lang="en-GB" sz="1400" b="1" kern="1200" dirty="0" smtClean="0">
                          <a:solidFill>
                            <a:schemeClr val="dk1"/>
                          </a:solidFill>
                          <a:effectLst/>
                          <a:latin typeface="+mn-lt"/>
                          <a:ea typeface="Arial" panose="020B0604020202020204" pitchFamily="34" charset="0"/>
                          <a:cs typeface="Times New Roman" panose="02020603050405020304" pitchFamily="18" charset="0"/>
                        </a:rPr>
                        <a:t>Delayed administration: </a:t>
                      </a:r>
                      <a:r>
                        <a:rPr lang="en-GB" sz="1400" kern="1200" dirty="0" smtClean="0">
                          <a:solidFill>
                            <a:schemeClr val="dk1"/>
                          </a:solidFill>
                          <a:effectLst/>
                          <a:latin typeface="+mn-lt"/>
                          <a:ea typeface="Arial" panose="020B0604020202020204" pitchFamily="34" charset="0"/>
                          <a:cs typeface="Times New Roman" panose="02020603050405020304" pitchFamily="18" charset="0"/>
                        </a:rPr>
                        <a:t>200 mg oral mifepristone followed by 400 mcg vaginal misoprostol 48 hours later. </a:t>
                      </a:r>
                      <a:endParaRPr lang="en-GB" sz="1400" dirty="0">
                        <a:latin typeface="+mn-lt"/>
                      </a:endParaRPr>
                    </a:p>
                  </a:txBody>
                  <a:tcPr/>
                </a:tc>
              </a:tr>
            </a:tbl>
          </a:graphicData>
        </a:graphic>
      </p:graphicFrame>
    </p:spTree>
    <p:extLst>
      <p:ext uri="{BB962C8B-B14F-4D97-AF65-F5344CB8AC3E}">
        <p14:creationId xmlns:p14="http://schemas.microsoft.com/office/powerpoint/2010/main" val="12364355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4985" y="204578"/>
            <a:ext cx="6958399" cy="951612"/>
          </a:xfrm>
        </p:spPr>
        <p:txBody>
          <a:bodyPr>
            <a:normAutofit/>
          </a:bodyPr>
          <a:lstStyle/>
          <a:p>
            <a:r>
              <a:rPr lang="en-GB" sz="2800" dirty="0" smtClean="0"/>
              <a:t>Outcome: </a:t>
            </a:r>
            <a:r>
              <a:rPr lang="en-GB" sz="2800" dirty="0"/>
              <a:t>Ongoing pregnancy </a:t>
            </a:r>
            <a:r>
              <a:rPr lang="en-GB" sz="2800" dirty="0" smtClean="0"/>
              <a:t>rate</a:t>
            </a:r>
            <a:endParaRPr lang="en-GB" sz="2800" dirty="0"/>
          </a:p>
        </p:txBody>
      </p:sp>
      <p:sp>
        <p:nvSpPr>
          <p:cNvPr id="10" name="Rectangle 9"/>
          <p:cNvSpPr/>
          <p:nvPr/>
        </p:nvSpPr>
        <p:spPr>
          <a:xfrm>
            <a:off x="163351" y="2100398"/>
            <a:ext cx="1014046" cy="523220"/>
          </a:xfrm>
          <a:prstGeom prst="rect">
            <a:avLst/>
          </a:prstGeom>
        </p:spPr>
        <p:txBody>
          <a:bodyPr wrap="square">
            <a:spAutoFit/>
          </a:bodyPr>
          <a:lstStyle/>
          <a:p>
            <a:pPr lvl="0"/>
            <a:r>
              <a:rPr lang="en-GB" sz="1400" b="1" dirty="0" smtClean="0">
                <a:solidFill>
                  <a:srgbClr val="FF0000"/>
                </a:solidFill>
              </a:rPr>
              <a:t>Low quality </a:t>
            </a:r>
            <a:endParaRPr lang="en-GB" sz="1400" b="1" dirty="0">
              <a:solidFill>
                <a:srgbClr val="FF0000"/>
              </a:solidFill>
            </a:endParaRPr>
          </a:p>
        </p:txBody>
      </p:sp>
      <p:pic>
        <p:nvPicPr>
          <p:cNvPr id="5" name="Picture 4"/>
          <p:cNvPicPr/>
          <p:nvPr/>
        </p:nvPicPr>
        <p:blipFill>
          <a:blip r:embed="rId3"/>
          <a:stretch>
            <a:fillRect/>
          </a:stretch>
        </p:blipFill>
        <p:spPr>
          <a:xfrm>
            <a:off x="814752" y="1494790"/>
            <a:ext cx="7254425" cy="3943484"/>
          </a:xfrm>
          <a:prstGeom prst="rect">
            <a:avLst/>
          </a:prstGeom>
        </p:spPr>
      </p:pic>
      <p:sp>
        <p:nvSpPr>
          <p:cNvPr id="6" name="Rectangle 5"/>
          <p:cNvSpPr/>
          <p:nvPr/>
        </p:nvSpPr>
        <p:spPr>
          <a:xfrm>
            <a:off x="163351" y="3161368"/>
            <a:ext cx="1014046" cy="738664"/>
          </a:xfrm>
          <a:prstGeom prst="rect">
            <a:avLst/>
          </a:prstGeom>
        </p:spPr>
        <p:txBody>
          <a:bodyPr wrap="square">
            <a:spAutoFit/>
          </a:bodyPr>
          <a:lstStyle/>
          <a:p>
            <a:pPr lvl="0"/>
            <a:r>
              <a:rPr lang="en-GB" sz="1400" b="1" dirty="0" smtClean="0">
                <a:solidFill>
                  <a:srgbClr val="FF0000"/>
                </a:solidFill>
              </a:rPr>
              <a:t>Very </a:t>
            </a:r>
          </a:p>
          <a:p>
            <a:pPr lvl="0"/>
            <a:r>
              <a:rPr lang="en-GB" sz="1400" b="1" dirty="0" smtClean="0">
                <a:solidFill>
                  <a:srgbClr val="FF0000"/>
                </a:solidFill>
              </a:rPr>
              <a:t>low </a:t>
            </a:r>
          </a:p>
          <a:p>
            <a:pPr lvl="0"/>
            <a:r>
              <a:rPr lang="en-GB" sz="1400" b="1" dirty="0" smtClean="0">
                <a:solidFill>
                  <a:srgbClr val="FF0000"/>
                </a:solidFill>
              </a:rPr>
              <a:t>quality </a:t>
            </a:r>
            <a:endParaRPr lang="en-GB" sz="1400" b="1" dirty="0">
              <a:solidFill>
                <a:srgbClr val="FF0000"/>
              </a:solidFill>
            </a:endParaRPr>
          </a:p>
        </p:txBody>
      </p:sp>
    </p:spTree>
    <p:extLst>
      <p:ext uri="{BB962C8B-B14F-4D97-AF65-F5344CB8AC3E}">
        <p14:creationId xmlns:p14="http://schemas.microsoft.com/office/powerpoint/2010/main" val="35656107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4985" y="204578"/>
            <a:ext cx="6958399" cy="951612"/>
          </a:xfrm>
        </p:spPr>
        <p:txBody>
          <a:bodyPr>
            <a:normAutofit/>
          </a:bodyPr>
          <a:lstStyle/>
          <a:p>
            <a:r>
              <a:rPr lang="en-GB" sz="2800" dirty="0" smtClean="0"/>
              <a:t>Outcome: </a:t>
            </a:r>
            <a:r>
              <a:rPr lang="en-GB" sz="2800" dirty="0"/>
              <a:t>Haemorrhage requiring transfusion or 500 ml blood loss or above </a:t>
            </a:r>
          </a:p>
        </p:txBody>
      </p:sp>
      <p:pic>
        <p:nvPicPr>
          <p:cNvPr id="6" name="Picture 5"/>
          <p:cNvPicPr/>
          <p:nvPr/>
        </p:nvPicPr>
        <p:blipFill>
          <a:blip r:embed="rId3"/>
          <a:stretch>
            <a:fillRect/>
          </a:stretch>
        </p:blipFill>
        <p:spPr>
          <a:xfrm>
            <a:off x="904682" y="1395663"/>
            <a:ext cx="7340959" cy="4493649"/>
          </a:xfrm>
          <a:prstGeom prst="rect">
            <a:avLst/>
          </a:prstGeom>
        </p:spPr>
      </p:pic>
      <p:sp>
        <p:nvSpPr>
          <p:cNvPr id="7" name="Rectangle 6"/>
          <p:cNvSpPr/>
          <p:nvPr/>
        </p:nvSpPr>
        <p:spPr>
          <a:xfrm>
            <a:off x="163351" y="2020188"/>
            <a:ext cx="1014046" cy="738664"/>
          </a:xfrm>
          <a:prstGeom prst="rect">
            <a:avLst/>
          </a:prstGeom>
        </p:spPr>
        <p:txBody>
          <a:bodyPr wrap="square">
            <a:spAutoFit/>
          </a:bodyPr>
          <a:lstStyle/>
          <a:p>
            <a:pPr lvl="0"/>
            <a:r>
              <a:rPr lang="en-GB" sz="1400" b="1" dirty="0" smtClean="0">
                <a:solidFill>
                  <a:srgbClr val="FF0000"/>
                </a:solidFill>
              </a:rPr>
              <a:t>Very </a:t>
            </a:r>
          </a:p>
          <a:p>
            <a:pPr lvl="0"/>
            <a:r>
              <a:rPr lang="en-GB" sz="1400" b="1" dirty="0" smtClean="0">
                <a:solidFill>
                  <a:srgbClr val="FF0000"/>
                </a:solidFill>
              </a:rPr>
              <a:t>low </a:t>
            </a:r>
          </a:p>
          <a:p>
            <a:pPr lvl="0"/>
            <a:r>
              <a:rPr lang="en-GB" sz="1400" b="1" dirty="0" smtClean="0">
                <a:solidFill>
                  <a:srgbClr val="FF0000"/>
                </a:solidFill>
              </a:rPr>
              <a:t>quality </a:t>
            </a:r>
            <a:endParaRPr lang="en-GB" sz="1400" b="1" dirty="0">
              <a:solidFill>
                <a:srgbClr val="FF0000"/>
              </a:solidFill>
            </a:endParaRPr>
          </a:p>
        </p:txBody>
      </p:sp>
      <p:sp>
        <p:nvSpPr>
          <p:cNvPr id="8" name="Rectangle 7"/>
          <p:cNvSpPr/>
          <p:nvPr/>
        </p:nvSpPr>
        <p:spPr>
          <a:xfrm>
            <a:off x="171373" y="3343666"/>
            <a:ext cx="1014046" cy="738664"/>
          </a:xfrm>
          <a:prstGeom prst="rect">
            <a:avLst/>
          </a:prstGeom>
        </p:spPr>
        <p:txBody>
          <a:bodyPr wrap="square">
            <a:spAutoFit/>
          </a:bodyPr>
          <a:lstStyle/>
          <a:p>
            <a:pPr lvl="0"/>
            <a:r>
              <a:rPr lang="en-GB" sz="1400" b="1" dirty="0" smtClean="0">
                <a:solidFill>
                  <a:srgbClr val="FF0000"/>
                </a:solidFill>
              </a:rPr>
              <a:t>Very </a:t>
            </a:r>
          </a:p>
          <a:p>
            <a:pPr lvl="0"/>
            <a:r>
              <a:rPr lang="en-GB" sz="1400" b="1" dirty="0" smtClean="0">
                <a:solidFill>
                  <a:srgbClr val="FF0000"/>
                </a:solidFill>
              </a:rPr>
              <a:t>low </a:t>
            </a:r>
          </a:p>
          <a:p>
            <a:pPr lvl="0"/>
            <a:r>
              <a:rPr lang="en-GB" sz="1400" b="1" dirty="0" smtClean="0">
                <a:solidFill>
                  <a:srgbClr val="FF0000"/>
                </a:solidFill>
              </a:rPr>
              <a:t>quality </a:t>
            </a:r>
            <a:endParaRPr lang="en-GB" sz="1400" b="1" dirty="0">
              <a:solidFill>
                <a:srgbClr val="FF0000"/>
              </a:solidFill>
            </a:endParaRPr>
          </a:p>
        </p:txBody>
      </p:sp>
    </p:spTree>
    <p:extLst>
      <p:ext uri="{BB962C8B-B14F-4D97-AF65-F5344CB8AC3E}">
        <p14:creationId xmlns:p14="http://schemas.microsoft.com/office/powerpoint/2010/main" val="8764498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679A06047688844A0B7DB9282232EA1" ma:contentTypeVersion="9" ma:contentTypeDescription="Create a new document." ma:contentTypeScope="" ma:versionID="b7d83e3641352e5dc306be8a0ac0d88b">
  <xsd:schema xmlns:xsd="http://www.w3.org/2001/XMLSchema" xmlns:xs="http://www.w3.org/2001/XMLSchema" xmlns:p="http://schemas.microsoft.com/office/2006/metadata/properties" xmlns:ns2="d9993663-5705-4d25-a4ee-eec0a4acabe5" xmlns:ns3="c9f032c1-e223-4c38-ab65-db5049232575" targetNamespace="http://schemas.microsoft.com/office/2006/metadata/properties" ma:root="true" ma:fieldsID="03a496aca23a6684bf3108dcfce3e04b" ns2:_="" ns3:_="">
    <xsd:import namespace="d9993663-5705-4d25-a4ee-eec0a4acabe5"/>
    <xsd:import namespace="c9f032c1-e223-4c38-ab65-db504923257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993663-5705-4d25-a4ee-eec0a4acabe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9f032c1-e223-4c38-ab65-db5049232575"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128CBCD-6D0E-4E85-B754-D9018F42FD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993663-5705-4d25-a4ee-eec0a4acabe5"/>
    <ds:schemaRef ds:uri="c9f032c1-e223-4c38-ab65-db504923257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0D11989-376A-472C-837F-67B14CDC856F}">
  <ds:schemaRefs>
    <ds:schemaRef ds:uri="d9993663-5705-4d25-a4ee-eec0a4acabe5"/>
    <ds:schemaRef ds:uri="http://purl.org/dc/dcmitype/"/>
    <ds:schemaRef ds:uri="http://schemas.microsoft.com/office/infopath/2007/PartnerControls"/>
    <ds:schemaRef ds:uri="http://purl.org/dc/elements/1.1/"/>
    <ds:schemaRef ds:uri="http://schemas.microsoft.com/office/2006/documentManagement/types"/>
    <ds:schemaRef ds:uri="http://purl.org/dc/terms/"/>
    <ds:schemaRef ds:uri="http://schemas.openxmlformats.org/package/2006/metadata/core-properties"/>
    <ds:schemaRef ds:uri="c9f032c1-e223-4c38-ab65-db5049232575"/>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61DBDB0E-17F9-4956-B914-6662CEBACAF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221</TotalTime>
  <Words>2834</Words>
  <Application>Microsoft Office PowerPoint</Application>
  <PresentationFormat>On-screen Show (4:3)</PresentationFormat>
  <Paragraphs>296</Paragraphs>
  <Slides>27</Slides>
  <Notes>4</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Medical abortion regimens: first and second trimester </vt:lpstr>
      <vt:lpstr>The views expressed in this presentation are the authors and not necessarily those of NICE.</vt:lpstr>
      <vt:lpstr>NICE guideline review questions</vt:lpstr>
      <vt:lpstr>Review question - Up to 10 weeks gestation</vt:lpstr>
      <vt:lpstr>Summary of Protocol</vt:lpstr>
      <vt:lpstr>PRISMA Study Flow Diagram</vt:lpstr>
      <vt:lpstr>Included Studies</vt:lpstr>
      <vt:lpstr>Outcome: Ongoing pregnancy rate</vt:lpstr>
      <vt:lpstr>Outcome: Haemorrhage requiring transfusion or 500 ml blood loss or above </vt:lpstr>
      <vt:lpstr>Outcome: Patient satisfaction </vt:lpstr>
      <vt:lpstr>Summary</vt:lpstr>
      <vt:lpstr>Other considerations</vt:lpstr>
      <vt:lpstr>Guideline recommendations up to 10 weeks</vt:lpstr>
      <vt:lpstr>What does this mean in practice?</vt:lpstr>
      <vt:lpstr>Review question: 10+1 to 23+6 weeks gestation</vt:lpstr>
      <vt:lpstr>Summary of Protocol</vt:lpstr>
      <vt:lpstr>PRISMA Study Flow Diagram</vt:lpstr>
      <vt:lpstr>Types of misoprostol regimen comparisons</vt:lpstr>
      <vt:lpstr> 11 Studies included</vt:lpstr>
      <vt:lpstr>Summary</vt:lpstr>
      <vt:lpstr>Clinically &amp; statistically significant differences</vt:lpstr>
      <vt:lpstr>Clinically &amp; statistically significant differences</vt:lpstr>
      <vt:lpstr>To sum up!</vt:lpstr>
      <vt:lpstr>Guideline recommendations 10+1 to 23+6 weeks gestation</vt:lpstr>
      <vt:lpstr>PowerPoint Presentation</vt:lpstr>
      <vt:lpstr>What does this mean in practice?</vt:lpstr>
      <vt:lpstr>Thanks to:</vt:lpstr>
    </vt:vector>
  </TitlesOfParts>
  <Company>Sheffield Teaching Hospital NHS Foundation Trust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abortion regimens: first and second trimester</dc:title>
  <dc:creator>fletcherj</dc:creator>
  <cp:lastModifiedBy>Foote</cp:lastModifiedBy>
  <cp:revision>19</cp:revision>
  <dcterms:created xsi:type="dcterms:W3CDTF">2019-09-16T13:15:05Z</dcterms:created>
  <dcterms:modified xsi:type="dcterms:W3CDTF">2019-11-25T13:57:56Z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0x0101001679A06047688844A0B7DB9282232EA1</vt:lpwstr>
  </property>
</Properties>
</file>