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8"/>
  </p:notesMasterIdLst>
  <p:handoutMasterIdLst>
    <p:handoutMasterId r:id="rId49"/>
  </p:handoutMasterIdLst>
  <p:sldIdLst>
    <p:sldId id="346" r:id="rId5"/>
    <p:sldId id="314" r:id="rId6"/>
    <p:sldId id="257" r:id="rId7"/>
    <p:sldId id="353" r:id="rId8"/>
    <p:sldId id="354" r:id="rId9"/>
    <p:sldId id="263" r:id="rId10"/>
    <p:sldId id="291" r:id="rId11"/>
    <p:sldId id="331" r:id="rId12"/>
    <p:sldId id="333" r:id="rId13"/>
    <p:sldId id="335" r:id="rId14"/>
    <p:sldId id="343" r:id="rId15"/>
    <p:sldId id="338" r:id="rId16"/>
    <p:sldId id="336" r:id="rId17"/>
    <p:sldId id="337" r:id="rId18"/>
    <p:sldId id="397" r:id="rId19"/>
    <p:sldId id="351" r:id="rId20"/>
    <p:sldId id="352" r:id="rId21"/>
    <p:sldId id="358" r:id="rId22"/>
    <p:sldId id="357" r:id="rId23"/>
    <p:sldId id="396" r:id="rId24"/>
    <p:sldId id="388" r:id="rId25"/>
    <p:sldId id="389" r:id="rId26"/>
    <p:sldId id="398" r:id="rId27"/>
    <p:sldId id="363" r:id="rId28"/>
    <p:sldId id="364" r:id="rId29"/>
    <p:sldId id="368" r:id="rId30"/>
    <p:sldId id="369" r:id="rId31"/>
    <p:sldId id="370" r:id="rId32"/>
    <p:sldId id="371" r:id="rId33"/>
    <p:sldId id="375" r:id="rId34"/>
    <p:sldId id="376" r:id="rId35"/>
    <p:sldId id="377" r:id="rId36"/>
    <p:sldId id="378" r:id="rId37"/>
    <p:sldId id="382" r:id="rId38"/>
    <p:sldId id="384" r:id="rId39"/>
    <p:sldId id="385" r:id="rId40"/>
    <p:sldId id="391" r:id="rId41"/>
    <p:sldId id="392" r:id="rId42"/>
    <p:sldId id="394" r:id="rId43"/>
    <p:sldId id="395" r:id="rId44"/>
    <p:sldId id="393" r:id="rId45"/>
    <p:sldId id="399" r:id="rId46"/>
    <p:sldId id="273" r:id="rId47"/>
  </p:sldIdLst>
  <p:sldSz cx="9144000" cy="6858000" type="screen4x3"/>
  <p:notesSz cx="6805613" cy="9944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585" autoAdjust="0"/>
    <p:restoredTop sz="90360" autoAdjust="0"/>
  </p:normalViewPr>
  <p:slideViewPr>
    <p:cSldViewPr snapToGrid="0">
      <p:cViewPr varScale="1">
        <p:scale>
          <a:sx n="89" d="100"/>
          <a:sy n="89" d="100"/>
        </p:scale>
        <p:origin x="1614" y="96"/>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777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4450" y="0"/>
            <a:ext cx="2949575" cy="498475"/>
          </a:xfrm>
          <a:prstGeom prst="rect">
            <a:avLst/>
          </a:prstGeom>
        </p:spPr>
        <p:txBody>
          <a:bodyPr vert="horz" lIns="91440" tIns="45720" rIns="91440" bIns="45720" rtlCol="0"/>
          <a:lstStyle>
            <a:lvl1pPr algn="r">
              <a:defRPr sz="1200"/>
            </a:lvl1pPr>
          </a:lstStyle>
          <a:p>
            <a:fld id="{163DBEFB-E43D-4134-99DF-8E415178FC43}" type="datetimeFigureOut">
              <a:rPr lang="en-GB" smtClean="0"/>
              <a:t>16/10/2019</a:t>
            </a:fld>
            <a:endParaRPr lang="en-GB"/>
          </a:p>
        </p:txBody>
      </p:sp>
      <p:sp>
        <p:nvSpPr>
          <p:cNvPr id="4" name="Footer Placeholder 3"/>
          <p:cNvSpPr>
            <a:spLocks noGrp="1"/>
          </p:cNvSpPr>
          <p:nvPr>
            <p:ph type="ftr" sz="quarter" idx="2"/>
          </p:nvPr>
        </p:nvSpPr>
        <p:spPr>
          <a:xfrm>
            <a:off x="0" y="9445625"/>
            <a:ext cx="2949575" cy="49847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4450" y="9445625"/>
            <a:ext cx="2949575" cy="498475"/>
          </a:xfrm>
          <a:prstGeom prst="rect">
            <a:avLst/>
          </a:prstGeom>
        </p:spPr>
        <p:txBody>
          <a:bodyPr vert="horz" lIns="91440" tIns="45720" rIns="91440" bIns="45720" rtlCol="0" anchor="b"/>
          <a:lstStyle>
            <a:lvl1pPr algn="r">
              <a:defRPr sz="1200"/>
            </a:lvl1pPr>
          </a:lstStyle>
          <a:p>
            <a:fld id="{B3FD2961-5C33-464E-8F56-144A36D4C333}" type="slidenum">
              <a:rPr lang="en-GB" smtClean="0"/>
              <a:t>‹#›</a:t>
            </a:fld>
            <a:endParaRPr lang="en-GB"/>
          </a:p>
        </p:txBody>
      </p:sp>
    </p:spTree>
    <p:extLst>
      <p:ext uri="{BB962C8B-B14F-4D97-AF65-F5344CB8AC3E}">
        <p14:creationId xmlns:p14="http://schemas.microsoft.com/office/powerpoint/2010/main" val="35973198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4450" y="0"/>
            <a:ext cx="2949575" cy="498475"/>
          </a:xfrm>
          <a:prstGeom prst="rect">
            <a:avLst/>
          </a:prstGeom>
        </p:spPr>
        <p:txBody>
          <a:bodyPr vert="horz" lIns="91440" tIns="45720" rIns="91440" bIns="45720" rtlCol="0"/>
          <a:lstStyle>
            <a:lvl1pPr algn="r">
              <a:defRPr sz="1200"/>
            </a:lvl1pPr>
          </a:lstStyle>
          <a:p>
            <a:fld id="{27FC1F19-0870-4CBB-AFDB-11B3CAD0A225}" type="datetimeFigureOut">
              <a:rPr lang="en-GB" smtClean="0"/>
              <a:t>16/10/2019</a:t>
            </a:fld>
            <a:endParaRPr lang="en-GB"/>
          </a:p>
        </p:txBody>
      </p:sp>
      <p:sp>
        <p:nvSpPr>
          <p:cNvPr id="4" name="Slide Image Placeholder 3"/>
          <p:cNvSpPr>
            <a:spLocks noGrp="1" noRot="1" noChangeAspect="1"/>
          </p:cNvSpPr>
          <p:nvPr>
            <p:ph type="sldImg" idx="2"/>
          </p:nvPr>
        </p:nvSpPr>
        <p:spPr>
          <a:xfrm>
            <a:off x="1165225" y="1243013"/>
            <a:ext cx="4475163" cy="33559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1038" y="4786313"/>
            <a:ext cx="5443537" cy="3914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5625"/>
            <a:ext cx="2949575" cy="49847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4450" y="9445625"/>
            <a:ext cx="2949575" cy="498475"/>
          </a:xfrm>
          <a:prstGeom prst="rect">
            <a:avLst/>
          </a:prstGeom>
        </p:spPr>
        <p:txBody>
          <a:bodyPr vert="horz" lIns="91440" tIns="45720" rIns="91440" bIns="45720" rtlCol="0" anchor="b"/>
          <a:lstStyle>
            <a:lvl1pPr algn="r">
              <a:defRPr sz="1200"/>
            </a:lvl1pPr>
          </a:lstStyle>
          <a:p>
            <a:fld id="{DC247A9E-8B9A-4E44-BA38-A077BE19DD74}" type="slidenum">
              <a:rPr lang="en-GB" smtClean="0"/>
              <a:t>‹#›</a:t>
            </a:fld>
            <a:endParaRPr lang="en-GB"/>
          </a:p>
        </p:txBody>
      </p:sp>
    </p:spTree>
    <p:extLst>
      <p:ext uri="{BB962C8B-B14F-4D97-AF65-F5344CB8AC3E}">
        <p14:creationId xmlns:p14="http://schemas.microsoft.com/office/powerpoint/2010/main" val="31851556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a:t>
            </a:r>
            <a:r>
              <a:rPr lang="en-GB" baseline="0" dirty="0"/>
              <a:t> question searched together with 2.7, which is cervical priming after 14 weeks which we will be looking at this afternoon. Initial search about 1300, we assessed full text of 99 and ultimately 31 papers were included for the 2 questions; 18 for this questions and 13 for 2.7</a:t>
            </a:r>
            <a:endParaRPr lang="en-GB" dirty="0"/>
          </a:p>
        </p:txBody>
      </p:sp>
      <p:sp>
        <p:nvSpPr>
          <p:cNvPr id="4" name="Slide Number Placeholder 3"/>
          <p:cNvSpPr>
            <a:spLocks noGrp="1"/>
          </p:cNvSpPr>
          <p:nvPr>
            <p:ph type="sldNum" sz="quarter" idx="10"/>
          </p:nvPr>
        </p:nvSpPr>
        <p:spPr/>
        <p:txBody>
          <a:bodyPr/>
          <a:lstStyle/>
          <a:p>
            <a:fld id="{DC247A9E-8B9A-4E44-BA38-A077BE19DD74}" type="slidenum">
              <a:rPr lang="en-GB" smtClean="0"/>
              <a:t>6</a:t>
            </a:fld>
            <a:endParaRPr lang="en-GB"/>
          </a:p>
        </p:txBody>
      </p:sp>
    </p:spTree>
    <p:extLst>
      <p:ext uri="{BB962C8B-B14F-4D97-AF65-F5344CB8AC3E}">
        <p14:creationId xmlns:p14="http://schemas.microsoft.com/office/powerpoint/2010/main" val="28707973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a:t>
            </a:r>
            <a:r>
              <a:rPr lang="en-GB" baseline="0" dirty="0"/>
              <a:t> question searched together with 2.7, which is cervical priming after 14 weeks which we will be looking at this afternoon. Initial search about 1300, we assessed full text of 99 and ultimately 31 papers were included for the 2 questions; 18 for this questions and 13 for 2.7</a:t>
            </a:r>
            <a:endParaRPr lang="en-GB" dirty="0"/>
          </a:p>
        </p:txBody>
      </p:sp>
      <p:sp>
        <p:nvSpPr>
          <p:cNvPr id="4" name="Slide Number Placeholder 3"/>
          <p:cNvSpPr>
            <a:spLocks noGrp="1"/>
          </p:cNvSpPr>
          <p:nvPr>
            <p:ph type="sldNum" sz="quarter" idx="10"/>
          </p:nvPr>
        </p:nvSpPr>
        <p:spPr/>
        <p:txBody>
          <a:bodyPr/>
          <a:lstStyle/>
          <a:p>
            <a:fld id="{DC247A9E-8B9A-4E44-BA38-A077BE19DD74}" type="slidenum">
              <a:rPr lang="en-GB" smtClean="0"/>
              <a:t>23</a:t>
            </a:fld>
            <a:endParaRPr lang="en-GB"/>
          </a:p>
        </p:txBody>
      </p:sp>
    </p:spTree>
    <p:extLst>
      <p:ext uri="{BB962C8B-B14F-4D97-AF65-F5344CB8AC3E}">
        <p14:creationId xmlns:p14="http://schemas.microsoft.com/office/powerpoint/2010/main" val="28707973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C247A9E-8B9A-4E44-BA38-A077BE19DD74}" type="slidenum">
              <a:rPr lang="en-GB" smtClean="0"/>
              <a:t>38</a:t>
            </a:fld>
            <a:endParaRPr lang="en-GB"/>
          </a:p>
        </p:txBody>
      </p:sp>
    </p:spTree>
    <p:extLst>
      <p:ext uri="{BB962C8B-B14F-4D97-AF65-F5344CB8AC3E}">
        <p14:creationId xmlns:p14="http://schemas.microsoft.com/office/powerpoint/2010/main" val="663426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this is a summary of</a:t>
            </a:r>
            <a:r>
              <a:rPr lang="en-GB" baseline="0" dirty="0"/>
              <a:t> all the evidence comparing misoprostol with no priming – so there was a decrease in incomplete abortion for parous women, and a decrease in cumulative force required to dilate the cervix; but an increase in pre-operative pain and bleeding. There wasn’t any difference in cervical trauma or uterine perforation, but as these are rare events there was probably insufficient power to detect a difference due to relatively small sample sizes</a:t>
            </a:r>
            <a:endParaRPr lang="en-GB" dirty="0"/>
          </a:p>
        </p:txBody>
      </p:sp>
      <p:sp>
        <p:nvSpPr>
          <p:cNvPr id="4" name="Slide Number Placeholder 3"/>
          <p:cNvSpPr>
            <a:spLocks noGrp="1"/>
          </p:cNvSpPr>
          <p:nvPr>
            <p:ph type="sldNum" sz="quarter" idx="10"/>
          </p:nvPr>
        </p:nvSpPr>
        <p:spPr/>
        <p:txBody>
          <a:bodyPr/>
          <a:lstStyle/>
          <a:p>
            <a:fld id="{DC247A9E-8B9A-4E44-BA38-A077BE19DD74}" type="slidenum">
              <a:rPr lang="en-GB" smtClean="0"/>
              <a:t>7</a:t>
            </a:fld>
            <a:endParaRPr lang="en-GB"/>
          </a:p>
        </p:txBody>
      </p:sp>
    </p:spTree>
    <p:extLst>
      <p:ext uri="{BB962C8B-B14F-4D97-AF65-F5344CB8AC3E}">
        <p14:creationId xmlns:p14="http://schemas.microsoft.com/office/powerpoint/2010/main" val="7600619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only had one study and there were</a:t>
            </a:r>
            <a:r>
              <a:rPr lang="en-GB" baseline="0" dirty="0"/>
              <a:t> no significant difference observed. But there wasn’t any evidence at all for rates of incomplete abortion, cervical trauma, uterine perforation or pre-operative expulsion</a:t>
            </a:r>
            <a:endParaRPr lang="en-GB" dirty="0"/>
          </a:p>
        </p:txBody>
      </p:sp>
      <p:sp>
        <p:nvSpPr>
          <p:cNvPr id="4" name="Slide Number Placeholder 3"/>
          <p:cNvSpPr>
            <a:spLocks noGrp="1"/>
          </p:cNvSpPr>
          <p:nvPr>
            <p:ph type="sldNum" sz="quarter" idx="10"/>
          </p:nvPr>
        </p:nvSpPr>
        <p:spPr/>
        <p:txBody>
          <a:bodyPr/>
          <a:lstStyle/>
          <a:p>
            <a:fld id="{DC247A9E-8B9A-4E44-BA38-A077BE19DD74}" type="slidenum">
              <a:rPr lang="en-GB" smtClean="0"/>
              <a:t>8</a:t>
            </a:fld>
            <a:endParaRPr lang="en-GB"/>
          </a:p>
        </p:txBody>
      </p:sp>
    </p:spTree>
    <p:extLst>
      <p:ext uri="{BB962C8B-B14F-4D97-AF65-F5344CB8AC3E}">
        <p14:creationId xmlns:p14="http://schemas.microsoft.com/office/powerpoint/2010/main" val="6586682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Again,</a:t>
            </a:r>
            <a:r>
              <a:rPr lang="en-GB" baseline="0" dirty="0"/>
              <a:t> we had no significant differences, and no evidence for cervical trauma or ease of dilation</a:t>
            </a:r>
            <a:endParaRPr lang="en-GB" dirty="0"/>
          </a:p>
        </p:txBody>
      </p:sp>
      <p:sp>
        <p:nvSpPr>
          <p:cNvPr id="4" name="Slide Number Placeholder 3"/>
          <p:cNvSpPr>
            <a:spLocks noGrp="1"/>
          </p:cNvSpPr>
          <p:nvPr>
            <p:ph type="sldNum" sz="quarter" idx="10"/>
          </p:nvPr>
        </p:nvSpPr>
        <p:spPr/>
        <p:txBody>
          <a:bodyPr/>
          <a:lstStyle/>
          <a:p>
            <a:fld id="{DC247A9E-8B9A-4E44-BA38-A077BE19DD74}" type="slidenum">
              <a:rPr lang="en-GB" smtClean="0"/>
              <a:t>9</a:t>
            </a:fld>
            <a:endParaRPr lang="en-GB"/>
          </a:p>
        </p:txBody>
      </p:sp>
    </p:spTree>
    <p:extLst>
      <p:ext uri="{BB962C8B-B14F-4D97-AF65-F5344CB8AC3E}">
        <p14:creationId xmlns:p14="http://schemas.microsoft.com/office/powerpoint/2010/main" val="33486371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to summarise the mifepristone evidence. The</a:t>
            </a:r>
            <a:r>
              <a:rPr lang="en-GB" baseline="0" dirty="0"/>
              <a:t> only difference was for force required to dilate the cervix. But there wasn’t any evidence for the critical outcomes, or for </a:t>
            </a:r>
            <a:r>
              <a:rPr lang="en-GB" baseline="0"/>
              <a:t>pre-operative expulsion</a:t>
            </a:r>
            <a:endParaRPr lang="en-GB" dirty="0"/>
          </a:p>
        </p:txBody>
      </p:sp>
      <p:sp>
        <p:nvSpPr>
          <p:cNvPr id="4" name="Slide Number Placeholder 3"/>
          <p:cNvSpPr>
            <a:spLocks noGrp="1"/>
          </p:cNvSpPr>
          <p:nvPr>
            <p:ph type="sldNum" sz="quarter" idx="10"/>
          </p:nvPr>
        </p:nvSpPr>
        <p:spPr/>
        <p:txBody>
          <a:bodyPr/>
          <a:lstStyle/>
          <a:p>
            <a:fld id="{DC247A9E-8B9A-4E44-BA38-A077BE19DD74}" type="slidenum">
              <a:rPr lang="en-GB" smtClean="0"/>
              <a:t>10</a:t>
            </a:fld>
            <a:endParaRPr lang="en-GB"/>
          </a:p>
        </p:txBody>
      </p:sp>
    </p:spTree>
    <p:extLst>
      <p:ext uri="{BB962C8B-B14F-4D97-AF65-F5344CB8AC3E}">
        <p14:creationId xmlns:p14="http://schemas.microsoft.com/office/powerpoint/2010/main" val="8597044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a:t>
            </a:r>
            <a:r>
              <a:rPr lang="en-GB" baseline="0" dirty="0"/>
              <a:t> summarise this, there was evidence for all of the outcomes, but the only significant difference was the one I have just shown you for pre-operative bleeding</a:t>
            </a:r>
            <a:endParaRPr lang="en-GB" dirty="0"/>
          </a:p>
        </p:txBody>
      </p:sp>
      <p:sp>
        <p:nvSpPr>
          <p:cNvPr id="4" name="Slide Number Placeholder 3"/>
          <p:cNvSpPr>
            <a:spLocks noGrp="1"/>
          </p:cNvSpPr>
          <p:nvPr>
            <p:ph type="sldNum" sz="quarter" idx="10"/>
          </p:nvPr>
        </p:nvSpPr>
        <p:spPr/>
        <p:txBody>
          <a:bodyPr/>
          <a:lstStyle/>
          <a:p>
            <a:fld id="{DC247A9E-8B9A-4E44-BA38-A077BE19DD74}" type="slidenum">
              <a:rPr lang="en-GB" smtClean="0"/>
              <a:t>11</a:t>
            </a:fld>
            <a:endParaRPr lang="en-GB"/>
          </a:p>
        </p:txBody>
      </p:sp>
    </p:spTree>
    <p:extLst>
      <p:ext uri="{BB962C8B-B14F-4D97-AF65-F5344CB8AC3E}">
        <p14:creationId xmlns:p14="http://schemas.microsoft.com/office/powerpoint/2010/main" val="18077322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And</a:t>
            </a:r>
            <a:r>
              <a:rPr lang="en-GB" baseline="0" dirty="0"/>
              <a:t> for vaginal misoprostol there was evidence from nulliparous women for all outcomes, except incomplete abortion. But the only significant differences were for force required to dilate the cervix and pre-operative pain</a:t>
            </a:r>
            <a:endParaRPr lang="en-GB" dirty="0"/>
          </a:p>
        </p:txBody>
      </p:sp>
      <p:sp>
        <p:nvSpPr>
          <p:cNvPr id="4" name="Slide Number Placeholder 3"/>
          <p:cNvSpPr>
            <a:spLocks noGrp="1"/>
          </p:cNvSpPr>
          <p:nvPr>
            <p:ph type="sldNum" sz="quarter" idx="10"/>
          </p:nvPr>
        </p:nvSpPr>
        <p:spPr/>
        <p:txBody>
          <a:bodyPr/>
          <a:lstStyle/>
          <a:p>
            <a:fld id="{DC247A9E-8B9A-4E44-BA38-A077BE19DD74}" type="slidenum">
              <a:rPr lang="en-GB" smtClean="0"/>
              <a:t>12</a:t>
            </a:fld>
            <a:endParaRPr lang="en-GB"/>
          </a:p>
        </p:txBody>
      </p:sp>
    </p:spTree>
    <p:extLst>
      <p:ext uri="{BB962C8B-B14F-4D97-AF65-F5344CB8AC3E}">
        <p14:creationId xmlns:p14="http://schemas.microsoft.com/office/powerpoint/2010/main" val="39846068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 sublingual misoprostol given 1hr</a:t>
            </a:r>
            <a:r>
              <a:rPr lang="en-GB" baseline="0" dirty="0"/>
              <a:t> before vs 3hrs before</a:t>
            </a:r>
            <a:r>
              <a:rPr lang="en-GB" dirty="0"/>
              <a:t>,</a:t>
            </a:r>
            <a:r>
              <a:rPr lang="en-GB" baseline="0" dirty="0"/>
              <a:t> there was no evidence for incomplete abortion but there was for all the other outcomes but it was all from nulliparous women; but the only significant difference is pre-operative bleeding</a:t>
            </a:r>
            <a:endParaRPr lang="en-GB" dirty="0"/>
          </a:p>
        </p:txBody>
      </p:sp>
      <p:sp>
        <p:nvSpPr>
          <p:cNvPr id="4" name="Slide Number Placeholder 3"/>
          <p:cNvSpPr>
            <a:spLocks noGrp="1"/>
          </p:cNvSpPr>
          <p:nvPr>
            <p:ph type="sldNum" sz="quarter" idx="10"/>
          </p:nvPr>
        </p:nvSpPr>
        <p:spPr/>
        <p:txBody>
          <a:bodyPr/>
          <a:lstStyle/>
          <a:p>
            <a:fld id="{DC247A9E-8B9A-4E44-BA38-A077BE19DD74}" type="slidenum">
              <a:rPr lang="en-GB" smtClean="0"/>
              <a:t>13</a:t>
            </a:fld>
            <a:endParaRPr lang="en-GB"/>
          </a:p>
        </p:txBody>
      </p:sp>
    </p:spTree>
    <p:extLst>
      <p:ext uri="{BB962C8B-B14F-4D97-AF65-F5344CB8AC3E}">
        <p14:creationId xmlns:p14="http://schemas.microsoft.com/office/powerpoint/2010/main" val="12959456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 sublingual misoprostol given 2hrs before compared with 3 hrs before</a:t>
            </a:r>
            <a:r>
              <a:rPr lang="en-GB" baseline="0" dirty="0"/>
              <a:t> there were no significant differences, and no evidence for cervical trauma and force needed to dilate the cervix</a:t>
            </a:r>
            <a:endParaRPr lang="en-GB" dirty="0"/>
          </a:p>
        </p:txBody>
      </p:sp>
      <p:sp>
        <p:nvSpPr>
          <p:cNvPr id="4" name="Slide Number Placeholder 3"/>
          <p:cNvSpPr>
            <a:spLocks noGrp="1"/>
          </p:cNvSpPr>
          <p:nvPr>
            <p:ph type="sldNum" sz="quarter" idx="10"/>
          </p:nvPr>
        </p:nvSpPr>
        <p:spPr/>
        <p:txBody>
          <a:bodyPr/>
          <a:lstStyle/>
          <a:p>
            <a:fld id="{DC247A9E-8B9A-4E44-BA38-A077BE19DD74}" type="slidenum">
              <a:rPr lang="en-GB" smtClean="0"/>
              <a:t>14</a:t>
            </a:fld>
            <a:endParaRPr lang="en-GB"/>
          </a:p>
        </p:txBody>
      </p:sp>
    </p:spTree>
    <p:extLst>
      <p:ext uri="{BB962C8B-B14F-4D97-AF65-F5344CB8AC3E}">
        <p14:creationId xmlns:p14="http://schemas.microsoft.com/office/powerpoint/2010/main" val="14187385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White Cover Slide">
    <p:spTree>
      <p:nvGrpSpPr>
        <p:cNvPr id="1" name=""/>
        <p:cNvGrpSpPr/>
        <p:nvPr/>
      </p:nvGrpSpPr>
      <p:grpSpPr>
        <a:xfrm>
          <a:off x="0" y="0"/>
          <a:ext cx="0" cy="0"/>
          <a:chOff x="0" y="0"/>
          <a:chExt cx="0" cy="0"/>
        </a:xfrm>
      </p:grpSpPr>
      <p:sp>
        <p:nvSpPr>
          <p:cNvPr id="2" name="Title 1"/>
          <p:cNvSpPr>
            <a:spLocks noGrp="1"/>
          </p:cNvSpPr>
          <p:nvPr>
            <p:ph type="ctrTitle"/>
          </p:nvPr>
        </p:nvSpPr>
        <p:spPr>
          <a:xfrm>
            <a:off x="636104" y="1960886"/>
            <a:ext cx="7909688" cy="4235293"/>
          </a:xfrm>
        </p:spPr>
        <p:txBody>
          <a:bodyPr anchor="ctr">
            <a:normAutofit/>
          </a:bodyPr>
          <a:lstStyle>
            <a:lvl1pPr marL="457200" indent="0" algn="l">
              <a:defRPr sz="4000" b="1">
                <a:solidFill>
                  <a:schemeClr val="accent1"/>
                </a:solidFill>
              </a:defRPr>
            </a:lvl1p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2294F54C-7401-42A7-B185-8B990062683E}" type="datetimeFigureOut">
              <a:rPr lang="en-GB" smtClean="0"/>
              <a:t>16/10/2019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205F5A-6363-438D-A762-6E7D12390F23}" type="slidenum">
              <a:rPr lang="en-GB" smtClean="0"/>
              <a:t>‹#›</a:t>
            </a:fld>
            <a:endParaRPr lang="en-GB" dirty="0"/>
          </a:p>
        </p:txBody>
      </p:sp>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b="22075"/>
          <a:stretch/>
        </p:blipFill>
        <p:spPr>
          <a:xfrm>
            <a:off x="628650" y="524083"/>
            <a:ext cx="2750321" cy="7020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471989" y="524083"/>
            <a:ext cx="2029322" cy="702000"/>
          </a:xfrm>
          <a:prstGeom prst="rect">
            <a:avLst/>
          </a:prstGeom>
        </p:spPr>
      </p:pic>
      <p:sp>
        <p:nvSpPr>
          <p:cNvPr id="10" name="Rectangle 9"/>
          <p:cNvSpPr/>
          <p:nvPr userDrawn="1"/>
        </p:nvSpPr>
        <p:spPr>
          <a:xfrm>
            <a:off x="628650" y="1600886"/>
            <a:ext cx="8280000" cy="36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14" name="Group 13"/>
          <p:cNvGrpSpPr/>
          <p:nvPr userDrawn="1"/>
        </p:nvGrpSpPr>
        <p:grpSpPr>
          <a:xfrm>
            <a:off x="8545792" y="1597252"/>
            <a:ext cx="362934" cy="4952351"/>
            <a:chOff x="8545792" y="1491844"/>
            <a:chExt cx="362934" cy="5044507"/>
          </a:xfrm>
        </p:grpSpPr>
        <p:sp>
          <p:nvSpPr>
            <p:cNvPr id="12" name="Rectangle 11"/>
            <p:cNvSpPr/>
            <p:nvPr userDrawn="1"/>
          </p:nvSpPr>
          <p:spPr>
            <a:xfrm>
              <a:off x="8554967" y="1491844"/>
              <a:ext cx="353759" cy="504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Isosceles Triangle 12"/>
            <p:cNvSpPr/>
            <p:nvPr userDrawn="1"/>
          </p:nvSpPr>
          <p:spPr>
            <a:xfrm>
              <a:off x="8545792" y="6176351"/>
              <a:ext cx="360000" cy="360000"/>
            </a:xfrm>
            <a:prstGeom prst="triangle">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Tree>
    <p:extLst>
      <p:ext uri="{BB962C8B-B14F-4D97-AF65-F5344CB8AC3E}">
        <p14:creationId xmlns:p14="http://schemas.microsoft.com/office/powerpoint/2010/main" val="2220440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ue Cover Slide">
    <p:spTree>
      <p:nvGrpSpPr>
        <p:cNvPr id="1" name=""/>
        <p:cNvGrpSpPr/>
        <p:nvPr/>
      </p:nvGrpSpPr>
      <p:grpSpPr>
        <a:xfrm>
          <a:off x="0" y="0"/>
          <a:ext cx="0" cy="0"/>
          <a:chOff x="0" y="0"/>
          <a:chExt cx="0" cy="0"/>
        </a:xfrm>
      </p:grpSpPr>
      <p:sp>
        <p:nvSpPr>
          <p:cNvPr id="2" name="Title 1"/>
          <p:cNvSpPr>
            <a:spLocks noGrp="1"/>
          </p:cNvSpPr>
          <p:nvPr>
            <p:ph type="ctrTitle"/>
          </p:nvPr>
        </p:nvSpPr>
        <p:spPr>
          <a:xfrm>
            <a:off x="629728" y="1960886"/>
            <a:ext cx="7916064" cy="4235293"/>
          </a:xfrm>
          <a:solidFill>
            <a:schemeClr val="accent1"/>
          </a:solidFill>
        </p:spPr>
        <p:txBody>
          <a:bodyPr anchor="ctr">
            <a:normAutofit/>
          </a:bodyPr>
          <a:lstStyle>
            <a:lvl1pPr marL="457200" indent="0" algn="l">
              <a:defRPr sz="4000" b="1">
                <a:solidFill>
                  <a:schemeClr val="bg1"/>
                </a:solidFill>
              </a:defRPr>
            </a:lvl1p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2294F54C-7401-42A7-B185-8B990062683E}" type="datetimeFigureOut">
              <a:rPr lang="en-GB" smtClean="0"/>
              <a:t>16/10/2019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205F5A-6363-438D-A762-6E7D12390F23}" type="slidenum">
              <a:rPr lang="en-GB" smtClean="0"/>
              <a:t>‹#›</a:t>
            </a:fld>
            <a:endParaRPr lang="en-GB" dirty="0"/>
          </a:p>
        </p:txBody>
      </p:sp>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b="22075"/>
          <a:stretch/>
        </p:blipFill>
        <p:spPr>
          <a:xfrm>
            <a:off x="628650" y="524083"/>
            <a:ext cx="2750321" cy="7020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471989" y="524083"/>
            <a:ext cx="2029322" cy="702000"/>
          </a:xfrm>
          <a:prstGeom prst="rect">
            <a:avLst/>
          </a:prstGeom>
        </p:spPr>
      </p:pic>
      <p:sp>
        <p:nvSpPr>
          <p:cNvPr id="10" name="Rectangle 9"/>
          <p:cNvSpPr/>
          <p:nvPr userDrawn="1"/>
        </p:nvSpPr>
        <p:spPr>
          <a:xfrm>
            <a:off x="628650" y="1600886"/>
            <a:ext cx="8280000" cy="36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14" name="Group 13"/>
          <p:cNvGrpSpPr/>
          <p:nvPr userDrawn="1"/>
        </p:nvGrpSpPr>
        <p:grpSpPr>
          <a:xfrm>
            <a:off x="8545792" y="1597252"/>
            <a:ext cx="362934" cy="4952351"/>
            <a:chOff x="8545792" y="1491844"/>
            <a:chExt cx="362934" cy="5044507"/>
          </a:xfrm>
        </p:grpSpPr>
        <p:sp>
          <p:nvSpPr>
            <p:cNvPr id="12" name="Rectangle 11"/>
            <p:cNvSpPr/>
            <p:nvPr userDrawn="1"/>
          </p:nvSpPr>
          <p:spPr>
            <a:xfrm>
              <a:off x="8554967" y="1491844"/>
              <a:ext cx="353759" cy="504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Isosceles Triangle 12"/>
            <p:cNvSpPr/>
            <p:nvPr userDrawn="1"/>
          </p:nvSpPr>
          <p:spPr>
            <a:xfrm>
              <a:off x="8545792" y="6176351"/>
              <a:ext cx="360000" cy="360000"/>
            </a:xfrm>
            <a:prstGeom prst="triangle">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Tree>
    <p:extLst>
      <p:ext uri="{BB962C8B-B14F-4D97-AF65-F5344CB8AC3E}">
        <p14:creationId xmlns:p14="http://schemas.microsoft.com/office/powerpoint/2010/main" val="2759778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Bullets">
    <p:spTree>
      <p:nvGrpSpPr>
        <p:cNvPr id="1" name=""/>
        <p:cNvGrpSpPr/>
        <p:nvPr/>
      </p:nvGrpSpPr>
      <p:grpSpPr>
        <a:xfrm>
          <a:off x="0" y="0"/>
          <a:ext cx="0" cy="0"/>
          <a:chOff x="0" y="0"/>
          <a:chExt cx="0" cy="0"/>
        </a:xfrm>
      </p:grpSpPr>
      <p:sp>
        <p:nvSpPr>
          <p:cNvPr id="2" name="Title 1"/>
          <p:cNvSpPr>
            <a:spLocks noGrp="1"/>
          </p:cNvSpPr>
          <p:nvPr>
            <p:ph type="title"/>
          </p:nvPr>
        </p:nvSpPr>
        <p:spPr>
          <a:xfrm>
            <a:off x="628650" y="1423778"/>
            <a:ext cx="7886700" cy="951612"/>
          </a:xfrm>
        </p:spPr>
        <p:txBody>
          <a:bodyPr anchor="b">
            <a:normAutofit/>
          </a:bodyPr>
          <a:lstStyle>
            <a:lvl1pPr marL="233363" indent="0">
              <a:defRPr sz="3000" b="1">
                <a:solidFill>
                  <a:schemeClr val="accent1"/>
                </a:solidFill>
              </a:defRPr>
            </a:lvl1pPr>
          </a:lstStyle>
          <a:p>
            <a:r>
              <a:rPr lang="en-US"/>
              <a:t>Click to edit Master title style</a:t>
            </a:r>
            <a:endParaRPr lang="en-US" dirty="0"/>
          </a:p>
        </p:txBody>
      </p:sp>
      <p:sp>
        <p:nvSpPr>
          <p:cNvPr id="3" name="Content Placeholder 2"/>
          <p:cNvSpPr>
            <a:spLocks noGrp="1"/>
          </p:cNvSpPr>
          <p:nvPr>
            <p:ph idx="1"/>
          </p:nvPr>
        </p:nvSpPr>
        <p:spPr>
          <a:xfrm>
            <a:off x="628650" y="2584175"/>
            <a:ext cx="7886700" cy="3592788"/>
          </a:xfrm>
        </p:spPr>
        <p:txBody>
          <a:bodyPr>
            <a:normAutofit/>
          </a:bodyPr>
          <a:lstStyle>
            <a:lvl1pPr marL="457200" indent="-223838">
              <a:lnSpc>
                <a:spcPct val="100000"/>
              </a:lnSpc>
              <a:spcBef>
                <a:spcPts val="0"/>
              </a:spcBef>
              <a:spcAft>
                <a:spcPts val="600"/>
              </a:spcAft>
              <a:buFontTx/>
              <a:buBlip>
                <a:blip r:embed="rId2"/>
              </a:buBlip>
              <a:defRPr sz="2400">
                <a:solidFill>
                  <a:schemeClr val="tx1"/>
                </a:solidFill>
              </a:defRPr>
            </a:lvl1pPr>
            <a:lvl2pPr marL="461963" indent="-228600">
              <a:lnSpc>
                <a:spcPct val="100000"/>
              </a:lnSpc>
              <a:spcBef>
                <a:spcPts val="0"/>
              </a:spcBef>
              <a:spcAft>
                <a:spcPts val="600"/>
              </a:spcAft>
              <a:buFontTx/>
              <a:buBlip>
                <a:blip r:embed="rId2"/>
              </a:buBlip>
              <a:defRPr lang="en-US" sz="2400" kern="1200" dirty="0">
                <a:solidFill>
                  <a:schemeClr val="tx1"/>
                </a:solidFill>
                <a:latin typeface="+mn-lt"/>
                <a:ea typeface="+mn-ea"/>
                <a:cs typeface="+mn-cs"/>
              </a:defRPr>
            </a:lvl2pPr>
            <a:lvl3pPr marL="461963" indent="-228600">
              <a:lnSpc>
                <a:spcPct val="100000"/>
              </a:lnSpc>
              <a:spcBef>
                <a:spcPts val="0"/>
              </a:spcBef>
              <a:spcAft>
                <a:spcPts val="600"/>
              </a:spcAft>
              <a:buFontTx/>
              <a:buBlip>
                <a:blip r:embed="rId2"/>
              </a:buBlip>
              <a:defRPr lang="en-US" sz="2400" kern="1200" dirty="0">
                <a:solidFill>
                  <a:schemeClr val="tx1"/>
                </a:solidFill>
                <a:latin typeface="+mn-lt"/>
                <a:ea typeface="+mn-ea"/>
                <a:cs typeface="+mn-cs"/>
              </a:defRPr>
            </a:lvl3pPr>
            <a:lvl4pPr marL="461963" indent="-228600">
              <a:lnSpc>
                <a:spcPct val="100000"/>
              </a:lnSpc>
              <a:spcBef>
                <a:spcPts val="0"/>
              </a:spcBef>
              <a:spcAft>
                <a:spcPts val="600"/>
              </a:spcAft>
              <a:buFontTx/>
              <a:buBlip>
                <a:blip r:embed="rId2"/>
              </a:buBlip>
              <a:defRPr lang="en-US" sz="2400" kern="1200" dirty="0">
                <a:solidFill>
                  <a:schemeClr val="tx1"/>
                </a:solidFill>
                <a:latin typeface="+mn-lt"/>
                <a:ea typeface="+mn-ea"/>
                <a:cs typeface="+mn-cs"/>
              </a:defRPr>
            </a:lvl4pPr>
            <a:lvl5pPr marL="461963" indent="-228600">
              <a:lnSpc>
                <a:spcPct val="100000"/>
              </a:lnSpc>
              <a:spcBef>
                <a:spcPts val="0"/>
              </a:spcBef>
              <a:spcAft>
                <a:spcPts val="600"/>
              </a:spcAft>
              <a:buFontTx/>
              <a:buBlip>
                <a:blip r:embed="rId2"/>
              </a:buBlip>
              <a:defRPr lang="en-US" sz="24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94F54C-7401-42A7-B185-8B990062683E}" type="datetimeFigureOut">
              <a:rPr lang="en-GB" smtClean="0"/>
              <a:t>16/10/2019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205F5A-6363-438D-A762-6E7D12390F23}" type="slidenum">
              <a:rPr lang="en-GB" smtClean="0"/>
              <a:t>‹#›</a:t>
            </a:fld>
            <a:endParaRPr lang="en-GB" dirty="0"/>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28650" y="524083"/>
            <a:ext cx="1648602" cy="540000"/>
          </a:xfrm>
          <a:prstGeom prst="rect">
            <a:avLst/>
          </a:prstGeom>
        </p:spPr>
      </p:pic>
      <p:sp>
        <p:nvSpPr>
          <p:cNvPr id="9" name="Rectangle 8"/>
          <p:cNvSpPr/>
          <p:nvPr userDrawn="1"/>
        </p:nvSpPr>
        <p:spPr>
          <a:xfrm>
            <a:off x="628650" y="1197006"/>
            <a:ext cx="8280000" cy="162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12" name="Group 11"/>
          <p:cNvGrpSpPr/>
          <p:nvPr userDrawn="1"/>
        </p:nvGrpSpPr>
        <p:grpSpPr>
          <a:xfrm>
            <a:off x="8743133" y="1197006"/>
            <a:ext cx="164858" cy="5046666"/>
            <a:chOff x="8743133" y="1197006"/>
            <a:chExt cx="164858" cy="5046666"/>
          </a:xfrm>
        </p:grpSpPr>
        <p:sp>
          <p:nvSpPr>
            <p:cNvPr id="10" name="Rectangle 9"/>
            <p:cNvSpPr/>
            <p:nvPr userDrawn="1"/>
          </p:nvSpPr>
          <p:spPr>
            <a:xfrm>
              <a:off x="8745991" y="1197006"/>
              <a:ext cx="162000" cy="504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Isosceles Triangle 10"/>
            <p:cNvSpPr/>
            <p:nvPr userDrawn="1"/>
          </p:nvSpPr>
          <p:spPr>
            <a:xfrm>
              <a:off x="8743133" y="6081672"/>
              <a:ext cx="162000" cy="162000"/>
            </a:xfrm>
            <a:prstGeom prst="triangle">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Tree>
    <p:extLst>
      <p:ext uri="{BB962C8B-B14F-4D97-AF65-F5344CB8AC3E}">
        <p14:creationId xmlns:p14="http://schemas.microsoft.com/office/powerpoint/2010/main" val="1673543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1423778"/>
            <a:ext cx="7886700" cy="951612"/>
          </a:xfrm>
        </p:spPr>
        <p:txBody>
          <a:bodyPr anchor="b">
            <a:normAutofit/>
          </a:bodyPr>
          <a:lstStyle>
            <a:lvl1pPr marL="233363" indent="0">
              <a:defRPr sz="3000" b="1">
                <a:solidFill>
                  <a:schemeClr val="accent1"/>
                </a:solidFill>
              </a:defRPr>
            </a:lvl1pPr>
          </a:lstStyle>
          <a:p>
            <a:r>
              <a:rPr lang="en-US"/>
              <a:t>Click to edit Master title style</a:t>
            </a:r>
            <a:endParaRPr lang="en-US" dirty="0"/>
          </a:p>
        </p:txBody>
      </p:sp>
      <p:sp>
        <p:nvSpPr>
          <p:cNvPr id="3" name="Content Placeholder 2"/>
          <p:cNvSpPr>
            <a:spLocks noGrp="1"/>
          </p:cNvSpPr>
          <p:nvPr>
            <p:ph idx="1"/>
          </p:nvPr>
        </p:nvSpPr>
        <p:spPr>
          <a:xfrm>
            <a:off x="628650" y="2584175"/>
            <a:ext cx="7886700" cy="3592788"/>
          </a:xfrm>
        </p:spPr>
        <p:txBody>
          <a:bodyPr>
            <a:normAutofit/>
          </a:bodyPr>
          <a:lstStyle>
            <a:lvl1pPr marL="233363" indent="0">
              <a:lnSpc>
                <a:spcPct val="100000"/>
              </a:lnSpc>
              <a:spcBef>
                <a:spcPts val="0"/>
              </a:spcBef>
              <a:spcAft>
                <a:spcPts val="600"/>
              </a:spcAft>
              <a:buFont typeface="Arial" panose="020B0604020202020204" pitchFamily="34" charset="0"/>
              <a:buNone/>
              <a:defRPr sz="2400">
                <a:solidFill>
                  <a:schemeClr val="tx1"/>
                </a:solidFill>
              </a:defRPr>
            </a:lvl1pPr>
            <a:lvl2pPr marL="0" indent="0">
              <a:lnSpc>
                <a:spcPct val="100000"/>
              </a:lnSpc>
              <a:spcBef>
                <a:spcPts val="0"/>
              </a:spcBef>
              <a:spcAft>
                <a:spcPts val="600"/>
              </a:spcAft>
              <a:buFont typeface="Arial" panose="020B0604020202020204" pitchFamily="34" charset="0"/>
              <a:buNone/>
              <a:defRPr sz="2400"/>
            </a:lvl2pPr>
            <a:lvl3pPr marL="0" indent="0">
              <a:lnSpc>
                <a:spcPct val="100000"/>
              </a:lnSpc>
              <a:spcBef>
                <a:spcPts val="0"/>
              </a:spcBef>
              <a:spcAft>
                <a:spcPts val="600"/>
              </a:spcAft>
              <a:buFont typeface="Arial" panose="020B0604020202020204" pitchFamily="34" charset="0"/>
              <a:buNone/>
              <a:defRPr sz="2400"/>
            </a:lvl3pPr>
            <a:lvl4pPr marL="0" indent="0">
              <a:lnSpc>
                <a:spcPct val="100000"/>
              </a:lnSpc>
              <a:spcBef>
                <a:spcPts val="0"/>
              </a:spcBef>
              <a:spcAft>
                <a:spcPts val="600"/>
              </a:spcAft>
              <a:buFont typeface="Arial" panose="020B0604020202020204" pitchFamily="34" charset="0"/>
              <a:buNone/>
              <a:defRPr sz="2400"/>
            </a:lvl4pPr>
            <a:lvl5pPr marL="0" indent="0">
              <a:lnSpc>
                <a:spcPct val="100000"/>
              </a:lnSpc>
              <a:spcBef>
                <a:spcPts val="0"/>
              </a:spcBef>
              <a:spcAft>
                <a:spcPts val="600"/>
              </a:spcAft>
              <a:buFont typeface="Arial" panose="020B0604020202020204" pitchFamily="34" charset="0"/>
              <a:buNone/>
              <a:defRPr sz="2400"/>
            </a:lvl5pPr>
          </a:lstStyle>
          <a:p>
            <a:pPr lvl="0"/>
            <a:r>
              <a:rPr lang="en-US"/>
              <a:t>Click to edit Master text styles</a:t>
            </a:r>
          </a:p>
        </p:txBody>
      </p:sp>
      <p:sp>
        <p:nvSpPr>
          <p:cNvPr id="4" name="Date Placeholder 3"/>
          <p:cNvSpPr>
            <a:spLocks noGrp="1"/>
          </p:cNvSpPr>
          <p:nvPr>
            <p:ph type="dt" sz="half" idx="10"/>
          </p:nvPr>
        </p:nvSpPr>
        <p:spPr/>
        <p:txBody>
          <a:bodyPr/>
          <a:lstStyle/>
          <a:p>
            <a:fld id="{2294F54C-7401-42A7-B185-8B990062683E}" type="datetimeFigureOut">
              <a:rPr lang="en-GB" smtClean="0"/>
              <a:t>16/10/2019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205F5A-6363-438D-A762-6E7D12390F23}" type="slidenum">
              <a:rPr lang="en-GB" smtClean="0"/>
              <a:t>‹#›</a:t>
            </a:fld>
            <a:endParaRPr lang="en-GB"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8650" y="524083"/>
            <a:ext cx="1648602" cy="540000"/>
          </a:xfrm>
          <a:prstGeom prst="rect">
            <a:avLst/>
          </a:prstGeom>
        </p:spPr>
      </p:pic>
      <p:sp>
        <p:nvSpPr>
          <p:cNvPr id="9" name="Rectangle 8"/>
          <p:cNvSpPr/>
          <p:nvPr userDrawn="1"/>
        </p:nvSpPr>
        <p:spPr>
          <a:xfrm>
            <a:off x="628650" y="1197006"/>
            <a:ext cx="8280000" cy="162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12" name="Group 11"/>
          <p:cNvGrpSpPr/>
          <p:nvPr userDrawn="1"/>
        </p:nvGrpSpPr>
        <p:grpSpPr>
          <a:xfrm>
            <a:off x="8743133" y="1197006"/>
            <a:ext cx="164858" cy="5046666"/>
            <a:chOff x="8743133" y="1197006"/>
            <a:chExt cx="164858" cy="5046666"/>
          </a:xfrm>
        </p:grpSpPr>
        <p:sp>
          <p:nvSpPr>
            <p:cNvPr id="10" name="Rectangle 9"/>
            <p:cNvSpPr/>
            <p:nvPr userDrawn="1"/>
          </p:nvSpPr>
          <p:spPr>
            <a:xfrm>
              <a:off x="8745991" y="1197006"/>
              <a:ext cx="162000" cy="504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Isosceles Triangle 10"/>
            <p:cNvSpPr/>
            <p:nvPr userDrawn="1"/>
          </p:nvSpPr>
          <p:spPr>
            <a:xfrm>
              <a:off x="8743133" y="6081672"/>
              <a:ext cx="162000" cy="162000"/>
            </a:xfrm>
            <a:prstGeom prst="triangle">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Tree>
    <p:extLst>
      <p:ext uri="{BB962C8B-B14F-4D97-AF65-F5344CB8AC3E}">
        <p14:creationId xmlns:p14="http://schemas.microsoft.com/office/powerpoint/2010/main" val="2512619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with Bullets">
    <p:spTree>
      <p:nvGrpSpPr>
        <p:cNvPr id="1" name=""/>
        <p:cNvGrpSpPr/>
        <p:nvPr/>
      </p:nvGrpSpPr>
      <p:grpSpPr>
        <a:xfrm>
          <a:off x="0" y="0"/>
          <a:ext cx="0" cy="0"/>
          <a:chOff x="0" y="0"/>
          <a:chExt cx="0" cy="0"/>
        </a:xfrm>
      </p:grpSpPr>
      <p:sp>
        <p:nvSpPr>
          <p:cNvPr id="2" name="Title 1"/>
          <p:cNvSpPr>
            <a:spLocks noGrp="1"/>
          </p:cNvSpPr>
          <p:nvPr>
            <p:ph type="title"/>
          </p:nvPr>
        </p:nvSpPr>
        <p:spPr>
          <a:xfrm>
            <a:off x="628650" y="1423778"/>
            <a:ext cx="7886700" cy="951612"/>
          </a:xfrm>
        </p:spPr>
        <p:txBody>
          <a:bodyPr anchor="b">
            <a:normAutofit/>
          </a:bodyPr>
          <a:lstStyle>
            <a:lvl1pPr marL="233363" indent="0">
              <a:defRPr sz="3000" b="1">
                <a:solidFill>
                  <a:schemeClr val="accent1"/>
                </a:solidFill>
              </a:defRPr>
            </a:lvl1p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2294F54C-7401-42A7-B185-8B990062683E}" type="datetimeFigureOut">
              <a:rPr lang="en-GB" smtClean="0"/>
              <a:t>16/10/2019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205F5A-6363-438D-A762-6E7D12390F23}" type="slidenum">
              <a:rPr lang="en-GB" smtClean="0"/>
              <a:t>‹#›</a:t>
            </a:fld>
            <a:endParaRPr lang="en-GB"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8650" y="524083"/>
            <a:ext cx="1648602" cy="540000"/>
          </a:xfrm>
          <a:prstGeom prst="rect">
            <a:avLst/>
          </a:prstGeom>
        </p:spPr>
      </p:pic>
      <p:sp>
        <p:nvSpPr>
          <p:cNvPr id="9" name="Rectangle 8"/>
          <p:cNvSpPr/>
          <p:nvPr userDrawn="1"/>
        </p:nvSpPr>
        <p:spPr>
          <a:xfrm>
            <a:off x="628650" y="1197006"/>
            <a:ext cx="8280000" cy="162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12" name="Group 11"/>
          <p:cNvGrpSpPr/>
          <p:nvPr userDrawn="1"/>
        </p:nvGrpSpPr>
        <p:grpSpPr>
          <a:xfrm>
            <a:off x="8743133" y="1197006"/>
            <a:ext cx="164858" cy="5046666"/>
            <a:chOff x="8743133" y="1197006"/>
            <a:chExt cx="164858" cy="5046666"/>
          </a:xfrm>
        </p:grpSpPr>
        <p:sp>
          <p:nvSpPr>
            <p:cNvPr id="10" name="Rectangle 9"/>
            <p:cNvSpPr/>
            <p:nvPr userDrawn="1"/>
          </p:nvSpPr>
          <p:spPr>
            <a:xfrm>
              <a:off x="8745991" y="1197006"/>
              <a:ext cx="162000" cy="504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Isosceles Triangle 10"/>
            <p:cNvSpPr/>
            <p:nvPr userDrawn="1"/>
          </p:nvSpPr>
          <p:spPr>
            <a:xfrm>
              <a:off x="8743133" y="6081672"/>
              <a:ext cx="162000" cy="162000"/>
            </a:xfrm>
            <a:prstGeom prst="triangle">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3" name="Content Placeholder 2"/>
          <p:cNvSpPr>
            <a:spLocks noGrp="1"/>
          </p:cNvSpPr>
          <p:nvPr>
            <p:ph idx="13"/>
          </p:nvPr>
        </p:nvSpPr>
        <p:spPr>
          <a:xfrm>
            <a:off x="628650" y="4267200"/>
            <a:ext cx="7886700" cy="1775791"/>
          </a:xfrm>
        </p:spPr>
        <p:txBody>
          <a:bodyPr>
            <a:normAutofit/>
          </a:bodyPr>
          <a:lstStyle>
            <a:lvl1pPr marL="457200" indent="-223838">
              <a:lnSpc>
                <a:spcPct val="100000"/>
              </a:lnSpc>
              <a:spcBef>
                <a:spcPts val="0"/>
              </a:spcBef>
              <a:spcAft>
                <a:spcPts val="600"/>
              </a:spcAft>
              <a:buFontTx/>
              <a:buBlip>
                <a:blip r:embed="rId3"/>
              </a:buBlip>
              <a:defRPr sz="2400"/>
            </a:lvl1pPr>
            <a:lvl2pPr marL="457200" indent="-223838">
              <a:lnSpc>
                <a:spcPct val="100000"/>
              </a:lnSpc>
              <a:spcBef>
                <a:spcPts val="0"/>
              </a:spcBef>
              <a:spcAft>
                <a:spcPts val="600"/>
              </a:spcAft>
              <a:buFontTx/>
              <a:buBlip>
                <a:blip r:embed="rId3"/>
              </a:buBlip>
              <a:defRPr sz="2400"/>
            </a:lvl2pPr>
            <a:lvl3pPr marL="457200" indent="-223838">
              <a:lnSpc>
                <a:spcPct val="100000"/>
              </a:lnSpc>
              <a:spcBef>
                <a:spcPts val="0"/>
              </a:spcBef>
              <a:spcAft>
                <a:spcPts val="600"/>
              </a:spcAft>
              <a:buFontTx/>
              <a:buBlip>
                <a:blip r:embed="rId3"/>
              </a:buBlip>
              <a:defRPr sz="2400"/>
            </a:lvl3pPr>
            <a:lvl4pPr marL="0" indent="-228600">
              <a:lnSpc>
                <a:spcPct val="100000"/>
              </a:lnSpc>
              <a:spcBef>
                <a:spcPts val="0"/>
              </a:spcBef>
              <a:spcAft>
                <a:spcPts val="600"/>
              </a:spcAft>
              <a:buFontTx/>
              <a:buBlip>
                <a:blip r:embed="rId3"/>
              </a:buBlip>
              <a:defRPr sz="2400"/>
            </a:lvl4pPr>
            <a:lvl5pPr marL="0" indent="-228600">
              <a:lnSpc>
                <a:spcPct val="100000"/>
              </a:lnSpc>
              <a:spcBef>
                <a:spcPts val="0"/>
              </a:spcBef>
              <a:spcAft>
                <a:spcPts val="600"/>
              </a:spcAft>
              <a:buFontTx/>
              <a:buBlip>
                <a:blip r:embed="rId3"/>
              </a:buBlip>
              <a:defRPr sz="2400"/>
            </a:lvl5pPr>
          </a:lstStyle>
          <a:p>
            <a:pPr lvl="0"/>
            <a:r>
              <a:rPr lang="en-US"/>
              <a:t>Click to edit Master text styles</a:t>
            </a:r>
          </a:p>
          <a:p>
            <a:pPr lvl="1"/>
            <a:r>
              <a:rPr lang="en-US"/>
              <a:t>Second level</a:t>
            </a:r>
          </a:p>
          <a:p>
            <a:pPr lvl="2"/>
            <a:r>
              <a:rPr lang="en-US"/>
              <a:t>Third level</a:t>
            </a:r>
          </a:p>
        </p:txBody>
      </p:sp>
      <p:sp>
        <p:nvSpPr>
          <p:cNvPr id="14" name="Content Placeholder 2"/>
          <p:cNvSpPr>
            <a:spLocks noGrp="1"/>
          </p:cNvSpPr>
          <p:nvPr>
            <p:ph idx="1"/>
          </p:nvPr>
        </p:nvSpPr>
        <p:spPr>
          <a:xfrm>
            <a:off x="628650" y="2584174"/>
            <a:ext cx="7886700" cy="1590261"/>
          </a:xfrm>
        </p:spPr>
        <p:txBody>
          <a:bodyPr>
            <a:normAutofit/>
          </a:bodyPr>
          <a:lstStyle>
            <a:lvl1pPr marL="233363" indent="0">
              <a:lnSpc>
                <a:spcPct val="100000"/>
              </a:lnSpc>
              <a:spcBef>
                <a:spcPts val="0"/>
              </a:spcBef>
              <a:spcAft>
                <a:spcPts val="600"/>
              </a:spcAft>
              <a:buFont typeface="Arial" panose="020B0604020202020204" pitchFamily="34" charset="0"/>
              <a:buNone/>
              <a:defRPr sz="2400"/>
            </a:lvl1pPr>
            <a:lvl2pPr marL="0" indent="0">
              <a:lnSpc>
                <a:spcPct val="100000"/>
              </a:lnSpc>
              <a:spcBef>
                <a:spcPts val="0"/>
              </a:spcBef>
              <a:spcAft>
                <a:spcPts val="600"/>
              </a:spcAft>
              <a:buFont typeface="Arial" panose="020B0604020202020204" pitchFamily="34" charset="0"/>
              <a:buNone/>
              <a:defRPr sz="2400"/>
            </a:lvl2pPr>
            <a:lvl3pPr marL="0" indent="0">
              <a:lnSpc>
                <a:spcPct val="100000"/>
              </a:lnSpc>
              <a:spcBef>
                <a:spcPts val="0"/>
              </a:spcBef>
              <a:spcAft>
                <a:spcPts val="600"/>
              </a:spcAft>
              <a:buFont typeface="Arial" panose="020B0604020202020204" pitchFamily="34" charset="0"/>
              <a:buNone/>
              <a:defRPr sz="2400"/>
            </a:lvl3pPr>
            <a:lvl4pPr marL="0" indent="0">
              <a:lnSpc>
                <a:spcPct val="100000"/>
              </a:lnSpc>
              <a:spcBef>
                <a:spcPts val="0"/>
              </a:spcBef>
              <a:spcAft>
                <a:spcPts val="600"/>
              </a:spcAft>
              <a:buFont typeface="Arial" panose="020B0604020202020204" pitchFamily="34" charset="0"/>
              <a:buNone/>
              <a:defRPr sz="2400"/>
            </a:lvl4pPr>
            <a:lvl5pPr marL="0" indent="0">
              <a:lnSpc>
                <a:spcPct val="100000"/>
              </a:lnSpc>
              <a:spcBef>
                <a:spcPts val="0"/>
              </a:spcBef>
              <a:spcAft>
                <a:spcPts val="600"/>
              </a:spcAft>
              <a:buFont typeface="Arial" panose="020B0604020202020204" pitchFamily="34" charset="0"/>
              <a:buNone/>
              <a:defRPr sz="2400"/>
            </a:lvl5pPr>
          </a:lstStyle>
          <a:p>
            <a:pPr lvl="0"/>
            <a:r>
              <a:rPr lang="en-US"/>
              <a:t>Click to edit Master text styles</a:t>
            </a:r>
          </a:p>
        </p:txBody>
      </p:sp>
    </p:spTree>
    <p:extLst>
      <p:ext uri="{BB962C8B-B14F-4D97-AF65-F5344CB8AC3E}">
        <p14:creationId xmlns:p14="http://schemas.microsoft.com/office/powerpoint/2010/main" val="809247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ack Cover/Contac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294F54C-7401-42A7-B185-8B990062683E}" type="datetimeFigureOut">
              <a:rPr lang="en-GB" smtClean="0"/>
              <a:t>16/10/2019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205F5A-6363-438D-A762-6E7D12390F23}" type="slidenum">
              <a:rPr lang="en-GB" smtClean="0"/>
              <a:t>‹#›</a:t>
            </a:fld>
            <a:endParaRPr lang="en-GB" dirty="0"/>
          </a:p>
        </p:txBody>
      </p:sp>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b="22075"/>
          <a:stretch/>
        </p:blipFill>
        <p:spPr>
          <a:xfrm>
            <a:off x="628650" y="524083"/>
            <a:ext cx="2750321" cy="7020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471989" y="524083"/>
            <a:ext cx="2029322" cy="702000"/>
          </a:xfrm>
          <a:prstGeom prst="rect">
            <a:avLst/>
          </a:prstGeom>
        </p:spPr>
      </p:pic>
      <p:sp>
        <p:nvSpPr>
          <p:cNvPr id="10" name="Rectangle 9"/>
          <p:cNvSpPr/>
          <p:nvPr userDrawn="1"/>
        </p:nvSpPr>
        <p:spPr>
          <a:xfrm>
            <a:off x="628650" y="1600886"/>
            <a:ext cx="8280000" cy="36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14" name="Group 13"/>
          <p:cNvGrpSpPr/>
          <p:nvPr userDrawn="1"/>
        </p:nvGrpSpPr>
        <p:grpSpPr>
          <a:xfrm>
            <a:off x="8545792" y="1597252"/>
            <a:ext cx="362934" cy="4952351"/>
            <a:chOff x="8545792" y="1491844"/>
            <a:chExt cx="362934" cy="5044507"/>
          </a:xfrm>
        </p:grpSpPr>
        <p:sp>
          <p:nvSpPr>
            <p:cNvPr id="12" name="Rectangle 11"/>
            <p:cNvSpPr/>
            <p:nvPr userDrawn="1"/>
          </p:nvSpPr>
          <p:spPr>
            <a:xfrm>
              <a:off x="8554967" y="1491844"/>
              <a:ext cx="353759" cy="504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Isosceles Triangle 12"/>
            <p:cNvSpPr/>
            <p:nvPr userDrawn="1"/>
          </p:nvSpPr>
          <p:spPr>
            <a:xfrm>
              <a:off x="8545792" y="6176351"/>
              <a:ext cx="360000" cy="360000"/>
            </a:xfrm>
            <a:prstGeom prst="triangle">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3" name="TextBox 2"/>
          <p:cNvSpPr txBox="1"/>
          <p:nvPr userDrawn="1"/>
        </p:nvSpPr>
        <p:spPr>
          <a:xfrm>
            <a:off x="1219200" y="5661692"/>
            <a:ext cx="2059859" cy="461665"/>
          </a:xfrm>
          <a:prstGeom prst="rect">
            <a:avLst/>
          </a:prstGeom>
          <a:noFill/>
        </p:spPr>
        <p:txBody>
          <a:bodyPr wrap="none" lIns="0" rtlCol="0">
            <a:spAutoFit/>
          </a:bodyPr>
          <a:lstStyle/>
          <a:p>
            <a:r>
              <a:rPr lang="en-GB" sz="2400" dirty="0"/>
              <a:t>rcog.org.uk/nga</a:t>
            </a:r>
          </a:p>
        </p:txBody>
      </p:sp>
      <p:sp>
        <p:nvSpPr>
          <p:cNvPr id="15" name="Content Placeholder 2"/>
          <p:cNvSpPr>
            <a:spLocks noGrp="1"/>
          </p:cNvSpPr>
          <p:nvPr>
            <p:ph idx="1" hasCustomPrompt="1"/>
          </p:nvPr>
        </p:nvSpPr>
        <p:spPr>
          <a:xfrm>
            <a:off x="1219200" y="3974737"/>
            <a:ext cx="7296150" cy="450000"/>
          </a:xfrm>
        </p:spPr>
        <p:txBody>
          <a:bodyPr lIns="0" anchor="ctr">
            <a:normAutofit/>
          </a:bodyPr>
          <a:lstStyle>
            <a:lvl1pPr marL="0" indent="0">
              <a:lnSpc>
                <a:spcPct val="100000"/>
              </a:lnSpc>
              <a:spcBef>
                <a:spcPts val="0"/>
              </a:spcBef>
              <a:spcAft>
                <a:spcPts val="600"/>
              </a:spcAft>
              <a:buFont typeface="Arial" panose="020B0604020202020204" pitchFamily="34" charset="0"/>
              <a:buNone/>
              <a:defRPr sz="2400" baseline="0"/>
            </a:lvl1pPr>
            <a:lvl2pPr marL="0" indent="0">
              <a:lnSpc>
                <a:spcPct val="100000"/>
              </a:lnSpc>
              <a:spcBef>
                <a:spcPts val="0"/>
              </a:spcBef>
              <a:spcAft>
                <a:spcPts val="600"/>
              </a:spcAft>
              <a:buFont typeface="Arial" panose="020B0604020202020204" pitchFamily="34" charset="0"/>
              <a:buNone/>
              <a:defRPr sz="2400"/>
            </a:lvl2pPr>
            <a:lvl3pPr marL="0" indent="0">
              <a:lnSpc>
                <a:spcPct val="100000"/>
              </a:lnSpc>
              <a:spcBef>
                <a:spcPts val="0"/>
              </a:spcBef>
              <a:spcAft>
                <a:spcPts val="600"/>
              </a:spcAft>
              <a:buFont typeface="Arial" panose="020B0604020202020204" pitchFamily="34" charset="0"/>
              <a:buNone/>
              <a:defRPr sz="2400"/>
            </a:lvl3pPr>
            <a:lvl4pPr marL="0" indent="0">
              <a:lnSpc>
                <a:spcPct val="100000"/>
              </a:lnSpc>
              <a:spcBef>
                <a:spcPts val="0"/>
              </a:spcBef>
              <a:spcAft>
                <a:spcPts val="600"/>
              </a:spcAft>
              <a:buFont typeface="Arial" panose="020B0604020202020204" pitchFamily="34" charset="0"/>
              <a:buNone/>
              <a:defRPr sz="2400"/>
            </a:lvl4pPr>
            <a:lvl5pPr marL="0" indent="0">
              <a:lnSpc>
                <a:spcPct val="100000"/>
              </a:lnSpc>
              <a:spcBef>
                <a:spcPts val="0"/>
              </a:spcBef>
              <a:spcAft>
                <a:spcPts val="600"/>
              </a:spcAft>
              <a:buFont typeface="Arial" panose="020B0604020202020204" pitchFamily="34" charset="0"/>
              <a:buNone/>
              <a:defRPr sz="2400"/>
            </a:lvl5pPr>
          </a:lstStyle>
          <a:p>
            <a:pPr lvl="0"/>
            <a:r>
              <a:rPr lang="en-US" dirty="0" err="1"/>
              <a:t>Firstname</a:t>
            </a:r>
            <a:r>
              <a:rPr lang="en-US" dirty="0"/>
              <a:t> Surname</a:t>
            </a:r>
          </a:p>
        </p:txBody>
      </p:sp>
      <p:sp>
        <p:nvSpPr>
          <p:cNvPr id="16" name="Content Placeholder 2"/>
          <p:cNvSpPr>
            <a:spLocks noGrp="1"/>
          </p:cNvSpPr>
          <p:nvPr>
            <p:ph idx="13" hasCustomPrompt="1"/>
          </p:nvPr>
        </p:nvSpPr>
        <p:spPr>
          <a:xfrm>
            <a:off x="1219200" y="4451816"/>
            <a:ext cx="7296150" cy="450000"/>
          </a:xfrm>
        </p:spPr>
        <p:txBody>
          <a:bodyPr lIns="0" anchor="ctr">
            <a:normAutofit/>
          </a:bodyPr>
          <a:lstStyle>
            <a:lvl1pPr marL="0" indent="0">
              <a:lnSpc>
                <a:spcPct val="100000"/>
              </a:lnSpc>
              <a:spcBef>
                <a:spcPts val="0"/>
              </a:spcBef>
              <a:spcAft>
                <a:spcPts val="600"/>
              </a:spcAft>
              <a:buFont typeface="Arial" panose="020B0604020202020204" pitchFamily="34" charset="0"/>
              <a:buNone/>
              <a:defRPr sz="2400" baseline="0"/>
            </a:lvl1pPr>
            <a:lvl2pPr marL="0" indent="0">
              <a:lnSpc>
                <a:spcPct val="100000"/>
              </a:lnSpc>
              <a:spcBef>
                <a:spcPts val="0"/>
              </a:spcBef>
              <a:spcAft>
                <a:spcPts val="600"/>
              </a:spcAft>
              <a:buFont typeface="Arial" panose="020B0604020202020204" pitchFamily="34" charset="0"/>
              <a:buNone/>
              <a:defRPr sz="2400"/>
            </a:lvl2pPr>
            <a:lvl3pPr marL="0" indent="0">
              <a:lnSpc>
                <a:spcPct val="100000"/>
              </a:lnSpc>
              <a:spcBef>
                <a:spcPts val="0"/>
              </a:spcBef>
              <a:spcAft>
                <a:spcPts val="600"/>
              </a:spcAft>
              <a:buFont typeface="Arial" panose="020B0604020202020204" pitchFamily="34" charset="0"/>
              <a:buNone/>
              <a:defRPr sz="2400"/>
            </a:lvl3pPr>
            <a:lvl4pPr marL="0" indent="0">
              <a:lnSpc>
                <a:spcPct val="100000"/>
              </a:lnSpc>
              <a:spcBef>
                <a:spcPts val="0"/>
              </a:spcBef>
              <a:spcAft>
                <a:spcPts val="600"/>
              </a:spcAft>
              <a:buFont typeface="Arial" panose="020B0604020202020204" pitchFamily="34" charset="0"/>
              <a:buNone/>
              <a:defRPr sz="2400"/>
            </a:lvl4pPr>
            <a:lvl5pPr marL="0" indent="0">
              <a:lnSpc>
                <a:spcPct val="100000"/>
              </a:lnSpc>
              <a:spcBef>
                <a:spcPts val="0"/>
              </a:spcBef>
              <a:spcAft>
                <a:spcPts val="600"/>
              </a:spcAft>
              <a:buFont typeface="Arial" panose="020B0604020202020204" pitchFamily="34" charset="0"/>
              <a:buNone/>
              <a:defRPr sz="2400"/>
            </a:lvl5pPr>
          </a:lstStyle>
          <a:p>
            <a:pPr lvl="0"/>
            <a:r>
              <a:rPr lang="en-US" dirty="0"/>
              <a:t>email@rcog.org.uk</a:t>
            </a:r>
          </a:p>
        </p:txBody>
      </p:sp>
      <p:sp>
        <p:nvSpPr>
          <p:cNvPr id="17" name="Content Placeholder 2"/>
          <p:cNvSpPr>
            <a:spLocks noGrp="1"/>
          </p:cNvSpPr>
          <p:nvPr>
            <p:ph idx="14" hasCustomPrompt="1"/>
          </p:nvPr>
        </p:nvSpPr>
        <p:spPr>
          <a:xfrm>
            <a:off x="1219200" y="4915642"/>
            <a:ext cx="7296150" cy="450000"/>
          </a:xfrm>
        </p:spPr>
        <p:txBody>
          <a:bodyPr lIns="0" anchor="ctr">
            <a:normAutofit/>
          </a:bodyPr>
          <a:lstStyle>
            <a:lvl1pPr marL="0" indent="0">
              <a:lnSpc>
                <a:spcPct val="100000"/>
              </a:lnSpc>
              <a:spcBef>
                <a:spcPts val="0"/>
              </a:spcBef>
              <a:spcAft>
                <a:spcPts val="600"/>
              </a:spcAft>
              <a:buFont typeface="Arial" panose="020B0604020202020204" pitchFamily="34" charset="0"/>
              <a:buNone/>
              <a:defRPr sz="2400" baseline="0"/>
            </a:lvl1pPr>
            <a:lvl2pPr marL="0" indent="0">
              <a:lnSpc>
                <a:spcPct val="100000"/>
              </a:lnSpc>
              <a:spcBef>
                <a:spcPts val="0"/>
              </a:spcBef>
              <a:spcAft>
                <a:spcPts val="600"/>
              </a:spcAft>
              <a:buFont typeface="Arial" panose="020B0604020202020204" pitchFamily="34" charset="0"/>
              <a:buNone/>
              <a:defRPr sz="2400"/>
            </a:lvl2pPr>
            <a:lvl3pPr marL="0" indent="0">
              <a:lnSpc>
                <a:spcPct val="100000"/>
              </a:lnSpc>
              <a:spcBef>
                <a:spcPts val="0"/>
              </a:spcBef>
              <a:spcAft>
                <a:spcPts val="600"/>
              </a:spcAft>
              <a:buFont typeface="Arial" panose="020B0604020202020204" pitchFamily="34" charset="0"/>
              <a:buNone/>
              <a:defRPr sz="2400"/>
            </a:lvl3pPr>
            <a:lvl4pPr marL="0" indent="0">
              <a:lnSpc>
                <a:spcPct val="100000"/>
              </a:lnSpc>
              <a:spcBef>
                <a:spcPts val="0"/>
              </a:spcBef>
              <a:spcAft>
                <a:spcPts val="600"/>
              </a:spcAft>
              <a:buFont typeface="Arial" panose="020B0604020202020204" pitchFamily="34" charset="0"/>
              <a:buNone/>
              <a:defRPr sz="2400"/>
            </a:lvl4pPr>
            <a:lvl5pPr marL="0" indent="0">
              <a:lnSpc>
                <a:spcPct val="100000"/>
              </a:lnSpc>
              <a:spcBef>
                <a:spcPts val="0"/>
              </a:spcBef>
              <a:spcAft>
                <a:spcPts val="600"/>
              </a:spcAft>
              <a:buFont typeface="Arial" panose="020B0604020202020204" pitchFamily="34" charset="0"/>
              <a:buNone/>
              <a:defRPr sz="2400"/>
            </a:lvl5pPr>
          </a:lstStyle>
          <a:p>
            <a:pPr lvl="0"/>
            <a:r>
              <a:rPr lang="en-US" dirty="0"/>
              <a:t>T: 000 0000 0000</a:t>
            </a:r>
          </a:p>
        </p:txBody>
      </p:sp>
      <p:sp>
        <p:nvSpPr>
          <p:cNvPr id="18" name="TextBox 17"/>
          <p:cNvSpPr txBox="1"/>
          <p:nvPr userDrawn="1"/>
        </p:nvSpPr>
        <p:spPr>
          <a:xfrm>
            <a:off x="1219200" y="3229160"/>
            <a:ext cx="5143396" cy="492443"/>
          </a:xfrm>
          <a:prstGeom prst="rect">
            <a:avLst/>
          </a:prstGeom>
          <a:noFill/>
        </p:spPr>
        <p:txBody>
          <a:bodyPr wrap="none" lIns="0" rtlCol="0">
            <a:spAutoFit/>
          </a:bodyPr>
          <a:lstStyle/>
          <a:p>
            <a:r>
              <a:rPr lang="en-GB" sz="2600" b="1" dirty="0">
                <a:solidFill>
                  <a:schemeClr val="accent1"/>
                </a:solidFill>
              </a:rPr>
              <a:t>For more information please contact</a:t>
            </a:r>
          </a:p>
        </p:txBody>
      </p:sp>
    </p:spTree>
    <p:extLst>
      <p:ext uri="{BB962C8B-B14F-4D97-AF65-F5344CB8AC3E}">
        <p14:creationId xmlns:p14="http://schemas.microsoft.com/office/powerpoint/2010/main" val="277937649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1423777"/>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2928729"/>
            <a:ext cx="7886700" cy="324823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94F54C-7401-42A7-B185-8B990062683E}" type="datetimeFigureOut">
              <a:rPr lang="en-GB" smtClean="0"/>
              <a:t>16/10/2019</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205F5A-6363-438D-A762-6E7D12390F23}" type="slidenum">
              <a:rPr lang="en-GB" smtClean="0"/>
              <a:t>‹#›</a:t>
            </a:fld>
            <a:endParaRPr lang="en-GB" dirty="0"/>
          </a:p>
        </p:txBody>
      </p:sp>
    </p:spTree>
    <p:extLst>
      <p:ext uri="{BB962C8B-B14F-4D97-AF65-F5344CB8AC3E}">
        <p14:creationId xmlns:p14="http://schemas.microsoft.com/office/powerpoint/2010/main" val="4114650518"/>
      </p:ext>
    </p:extLst>
  </p:cSld>
  <p:clrMap bg1="lt1" tx1="dk1" bg2="lt2" tx2="dk2" accent1="accent1" accent2="accent2" accent3="accent3" accent4="accent4" accent5="accent5" accent6="accent6" hlink="hlink" folHlink="folHlink"/>
  <p:sldLayoutIdLst>
    <p:sldLayoutId id="2147483661" r:id="rId1"/>
    <p:sldLayoutId id="2147483674" r:id="rId2"/>
    <p:sldLayoutId id="2147483662" r:id="rId3"/>
    <p:sldLayoutId id="2147483672" r:id="rId4"/>
    <p:sldLayoutId id="2147483673" r:id="rId5"/>
    <p:sldLayoutId id="2147483675"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hyperlink" Target="https://www.nice.org.uk/guidance/NG140"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Cervical priming</a:t>
            </a:r>
            <a:br>
              <a:rPr lang="en-GB" dirty="0"/>
            </a:br>
            <a:r>
              <a:rPr lang="en-GB" dirty="0"/>
              <a:t/>
            </a:r>
            <a:br>
              <a:rPr lang="en-GB" dirty="0"/>
            </a:br>
            <a:r>
              <a:rPr lang="en-GB" sz="2800" dirty="0"/>
              <a:t>Patricia A. Lohr</a:t>
            </a:r>
            <a:br>
              <a:rPr lang="en-GB" sz="2800" dirty="0"/>
            </a:br>
            <a:r>
              <a:rPr lang="en-GB" sz="2400" dirty="0"/>
              <a:t>Medical Director, British Pregnancy Advisory Service </a:t>
            </a:r>
            <a:br>
              <a:rPr lang="en-GB" sz="2400" dirty="0"/>
            </a:br>
            <a:r>
              <a:rPr lang="en-GB" sz="2400" dirty="0"/>
              <a:t>Treasurer, British Society of Abortion Care Providers</a:t>
            </a:r>
            <a:br>
              <a:rPr lang="en-GB" sz="2400" dirty="0"/>
            </a:br>
            <a:r>
              <a:rPr lang="en-GB" sz="2400" dirty="0"/>
              <a:t>NICE Guideline Committee Member</a:t>
            </a:r>
            <a:endParaRPr lang="en-GB" sz="3600" dirty="0"/>
          </a:p>
        </p:txBody>
      </p:sp>
      <p:sp>
        <p:nvSpPr>
          <p:cNvPr id="4" name="Rectangle 3"/>
          <p:cNvSpPr/>
          <p:nvPr/>
        </p:nvSpPr>
        <p:spPr>
          <a:xfrm>
            <a:off x="512466" y="241160"/>
            <a:ext cx="8420519" cy="11153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BPAS - British Pregnancy Advisory Servi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3529" y="499277"/>
            <a:ext cx="2133600" cy="8572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o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11641" y="227343"/>
            <a:ext cx="2809875" cy="114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555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169" y="179865"/>
            <a:ext cx="6571220" cy="951612"/>
          </a:xfrm>
        </p:spPr>
        <p:txBody>
          <a:bodyPr>
            <a:noAutofit/>
          </a:bodyPr>
          <a:lstStyle/>
          <a:p>
            <a:r>
              <a:rPr lang="en-GB" sz="2800" dirty="0"/>
              <a:t>24hr vs. 48hr mifepristone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673107902"/>
              </p:ext>
            </p:extLst>
          </p:nvPr>
        </p:nvGraphicFramePr>
        <p:xfrm>
          <a:off x="641183" y="2035898"/>
          <a:ext cx="7886703" cy="3169920"/>
        </p:xfrm>
        <a:graphic>
          <a:graphicData uri="http://schemas.openxmlformats.org/drawingml/2006/table">
            <a:tbl>
              <a:tblPr firstRow="1" bandRow="1">
                <a:tableStyleId>{5C22544A-7EE6-4342-B048-85BDC9FD1C3A}</a:tableStyleId>
              </a:tblPr>
              <a:tblGrid>
                <a:gridCol w="5686425">
                  <a:extLst>
                    <a:ext uri="{9D8B030D-6E8A-4147-A177-3AD203B41FA5}">
                      <a16:colId xmlns:a16="http://schemas.microsoft.com/office/drawing/2014/main" val="20000"/>
                    </a:ext>
                  </a:extLst>
                </a:gridCol>
                <a:gridCol w="2200278">
                  <a:extLst>
                    <a:ext uri="{9D8B030D-6E8A-4147-A177-3AD203B41FA5}">
                      <a16:colId xmlns:a16="http://schemas.microsoft.com/office/drawing/2014/main" val="20001"/>
                    </a:ext>
                  </a:extLst>
                </a:gridCol>
              </a:tblGrid>
              <a:tr h="393238">
                <a:tc>
                  <a:txBody>
                    <a:bodyPr/>
                    <a:lstStyle/>
                    <a:p>
                      <a:r>
                        <a:rPr lang="en-GB" sz="2000" dirty="0"/>
                        <a:t>Outcome</a:t>
                      </a:r>
                    </a:p>
                  </a:txBody>
                  <a:tcPr/>
                </a:tc>
                <a:tc>
                  <a:txBody>
                    <a:bodyPr/>
                    <a:lstStyle/>
                    <a:p>
                      <a:r>
                        <a:rPr lang="en-GB" sz="2000" dirty="0"/>
                        <a:t>Favours</a:t>
                      </a:r>
                    </a:p>
                  </a:txBody>
                  <a:tcPr/>
                </a:tc>
                <a:extLst>
                  <a:ext uri="{0D108BD9-81ED-4DB2-BD59-A6C34878D82A}">
                    <a16:rowId xmlns:a16="http://schemas.microsoft.com/office/drawing/2014/main" val="10000"/>
                  </a:ext>
                </a:extLst>
              </a:tr>
              <a:tr h="393238">
                <a:tc>
                  <a:txBody>
                    <a:bodyPr/>
                    <a:lstStyle/>
                    <a:p>
                      <a:r>
                        <a:rPr lang="en-GB" sz="2000" dirty="0">
                          <a:solidFill>
                            <a:schemeClr val="tx1"/>
                          </a:solidFill>
                        </a:rPr>
                        <a:t>Cumulative</a:t>
                      </a:r>
                      <a:r>
                        <a:rPr lang="en-GB" sz="2000" baseline="0" dirty="0">
                          <a:solidFill>
                            <a:schemeClr val="tx1"/>
                          </a:solidFill>
                        </a:rPr>
                        <a:t> force required to dilate cervix</a:t>
                      </a:r>
                      <a:endParaRPr lang="en-GB" sz="20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48hr</a:t>
                      </a:r>
                    </a:p>
                  </a:txBody>
                  <a:tcPr>
                    <a:solidFill>
                      <a:srgbClr val="00B050"/>
                    </a:solidFill>
                  </a:tcPr>
                </a:tc>
                <a:extLst>
                  <a:ext uri="{0D108BD9-81ED-4DB2-BD59-A6C34878D82A}">
                    <a16:rowId xmlns:a16="http://schemas.microsoft.com/office/drawing/2014/main" val="10001"/>
                  </a:ext>
                </a:extLst>
              </a:tr>
              <a:tr h="393238">
                <a:tc>
                  <a:txBody>
                    <a:bodyPr/>
                    <a:lstStyle/>
                    <a:p>
                      <a:r>
                        <a:rPr lang="en-GB" sz="2000" dirty="0">
                          <a:solidFill>
                            <a:schemeClr val="tx1"/>
                          </a:solidFill>
                        </a:rPr>
                        <a:t>Pre-operative pain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2"/>
                  </a:ext>
                </a:extLst>
              </a:tr>
              <a:tr h="393238">
                <a:tc>
                  <a:txBody>
                    <a:bodyPr/>
                    <a:lstStyle/>
                    <a:p>
                      <a:r>
                        <a:rPr lang="en-GB" sz="2000" dirty="0">
                          <a:solidFill>
                            <a:schemeClr val="tx1"/>
                          </a:solidFill>
                        </a:rPr>
                        <a:t>Pre-operative bleeding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3"/>
                  </a:ext>
                </a:extLst>
              </a:tr>
              <a:tr h="393238">
                <a:tc>
                  <a:txBody>
                    <a:bodyPr/>
                    <a:lstStyle/>
                    <a:p>
                      <a:r>
                        <a:rPr lang="en-GB" sz="2000" dirty="0">
                          <a:solidFill>
                            <a:schemeClr val="tx1"/>
                          </a:solidFill>
                        </a:rPr>
                        <a:t>Pre-operative</a:t>
                      </a:r>
                      <a:r>
                        <a:rPr lang="en-GB" sz="2000" baseline="0" dirty="0">
                          <a:solidFill>
                            <a:schemeClr val="tx1"/>
                          </a:solidFill>
                        </a:rPr>
                        <a:t> expulsion</a:t>
                      </a:r>
                      <a:endParaRPr lang="en-GB" sz="20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4"/>
                  </a:ext>
                </a:extLst>
              </a:tr>
              <a:tr h="393238">
                <a:tc>
                  <a:txBody>
                    <a:bodyPr/>
                    <a:lstStyle/>
                    <a:p>
                      <a:r>
                        <a:rPr lang="en-GB" sz="2000" dirty="0">
                          <a:solidFill>
                            <a:schemeClr val="tx1"/>
                          </a:solidFill>
                        </a:rPr>
                        <a:t>Incomplete abortion</a:t>
                      </a:r>
                    </a:p>
                  </a:txBody>
                  <a:tcPr/>
                </a:tc>
                <a:tc>
                  <a:txBody>
                    <a:bodyPr/>
                    <a:lstStyle/>
                    <a:p>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5"/>
                  </a:ext>
                </a:extLst>
              </a:tr>
              <a:tr h="393238">
                <a:tc>
                  <a:txBody>
                    <a:bodyPr/>
                    <a:lstStyle/>
                    <a:p>
                      <a:r>
                        <a:rPr lang="en-GB" sz="2000" dirty="0">
                          <a:solidFill>
                            <a:schemeClr val="tx1"/>
                          </a:solidFill>
                        </a:rPr>
                        <a:t>Cervical trauma</a:t>
                      </a:r>
                    </a:p>
                  </a:txBody>
                  <a:tcPr/>
                </a:tc>
                <a:tc>
                  <a:txBody>
                    <a:bodyPr/>
                    <a:lstStyle/>
                    <a:p>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6"/>
                  </a:ext>
                </a:extLst>
              </a:tr>
              <a:tr h="393238">
                <a:tc>
                  <a:txBody>
                    <a:bodyPr/>
                    <a:lstStyle/>
                    <a:p>
                      <a:r>
                        <a:rPr lang="en-GB" sz="2000" dirty="0">
                          <a:solidFill>
                            <a:schemeClr val="tx1"/>
                          </a:solidFill>
                        </a:rPr>
                        <a:t>Uterine perforation</a:t>
                      </a:r>
                    </a:p>
                  </a:txBody>
                  <a:tcPr/>
                </a:tc>
                <a:tc>
                  <a:txBody>
                    <a:bodyPr/>
                    <a:lstStyle/>
                    <a:p>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105403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1873" y="179560"/>
            <a:ext cx="6571220" cy="951612"/>
          </a:xfrm>
        </p:spPr>
        <p:txBody>
          <a:bodyPr>
            <a:noAutofit/>
          </a:bodyPr>
          <a:lstStyle/>
          <a:p>
            <a:r>
              <a:rPr lang="en-GB" sz="2500" dirty="0"/>
              <a:t>Sublingual vs. vaginal misoprostol</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21050158"/>
              </p:ext>
            </p:extLst>
          </p:nvPr>
        </p:nvGraphicFramePr>
        <p:xfrm>
          <a:off x="630766" y="1472366"/>
          <a:ext cx="7886703" cy="5212080"/>
        </p:xfrm>
        <a:graphic>
          <a:graphicData uri="http://schemas.openxmlformats.org/drawingml/2006/table">
            <a:tbl>
              <a:tblPr firstRow="1" bandRow="1">
                <a:tableStyleId>{5C22544A-7EE6-4342-B048-85BDC9FD1C3A}</a:tableStyleId>
              </a:tblPr>
              <a:tblGrid>
                <a:gridCol w="5686425">
                  <a:extLst>
                    <a:ext uri="{9D8B030D-6E8A-4147-A177-3AD203B41FA5}">
                      <a16:colId xmlns:a16="http://schemas.microsoft.com/office/drawing/2014/main" val="20000"/>
                    </a:ext>
                  </a:extLst>
                </a:gridCol>
                <a:gridCol w="2200278">
                  <a:extLst>
                    <a:ext uri="{9D8B030D-6E8A-4147-A177-3AD203B41FA5}">
                      <a16:colId xmlns:a16="http://schemas.microsoft.com/office/drawing/2014/main" val="20001"/>
                    </a:ext>
                  </a:extLst>
                </a:gridCol>
              </a:tblGrid>
              <a:tr h="207470">
                <a:tc>
                  <a:txBody>
                    <a:bodyPr/>
                    <a:lstStyle/>
                    <a:p>
                      <a:r>
                        <a:rPr lang="en-GB" sz="1200" dirty="0"/>
                        <a:t>Outcome</a:t>
                      </a:r>
                    </a:p>
                  </a:txBody>
                  <a:tcPr/>
                </a:tc>
                <a:tc>
                  <a:txBody>
                    <a:bodyPr/>
                    <a:lstStyle/>
                    <a:p>
                      <a:r>
                        <a:rPr lang="en-GB" sz="1200" dirty="0"/>
                        <a:t>Favours</a:t>
                      </a:r>
                    </a:p>
                  </a:txBody>
                  <a:tcPr/>
                </a:tc>
                <a:extLst>
                  <a:ext uri="{0D108BD9-81ED-4DB2-BD59-A6C34878D82A}">
                    <a16:rowId xmlns:a16="http://schemas.microsoft.com/office/drawing/2014/main" val="10000"/>
                  </a:ext>
                </a:extLst>
              </a:tr>
              <a:tr h="207470">
                <a:tc>
                  <a:txBody>
                    <a:bodyPr/>
                    <a:lstStyle/>
                    <a:p>
                      <a:r>
                        <a:rPr lang="en-GB" sz="1200" b="1" dirty="0">
                          <a:solidFill>
                            <a:schemeClr val="tx1"/>
                          </a:solidFill>
                        </a:rPr>
                        <a:t>Pre-operative bleeding:</a:t>
                      </a:r>
                      <a:r>
                        <a:rPr lang="en-GB" sz="1200" b="1" baseline="0" dirty="0">
                          <a:solidFill>
                            <a:schemeClr val="tx1"/>
                          </a:solidFill>
                        </a:rPr>
                        <a:t> any (mixed parity)</a:t>
                      </a:r>
                      <a:endParaRPr lang="en-GB" sz="1200" b="1"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rPr>
                        <a:t>Vaginal</a:t>
                      </a:r>
                    </a:p>
                  </a:txBody>
                  <a:tcPr>
                    <a:solidFill>
                      <a:srgbClr val="00B050"/>
                    </a:solidFill>
                  </a:tcPr>
                </a:tc>
                <a:extLst>
                  <a:ext uri="{0D108BD9-81ED-4DB2-BD59-A6C34878D82A}">
                    <a16:rowId xmlns:a16="http://schemas.microsoft.com/office/drawing/2014/main" val="10001"/>
                  </a:ext>
                </a:extLst>
              </a:tr>
              <a:tr h="207470">
                <a:tc>
                  <a:txBody>
                    <a:bodyPr/>
                    <a:lstStyle/>
                    <a:p>
                      <a:r>
                        <a:rPr lang="en-GB" sz="1200" dirty="0">
                          <a:solidFill>
                            <a:schemeClr val="tx1"/>
                          </a:solidFill>
                        </a:rPr>
                        <a:t>Incomplete abortion</a:t>
                      </a:r>
                    </a:p>
                  </a:txBody>
                  <a:tcPr/>
                </a:tc>
                <a:tc>
                  <a:txBody>
                    <a:bodyPr/>
                    <a:lstStyle/>
                    <a:p>
                      <a:r>
                        <a:rPr lang="en-GB" sz="1200" dirty="0">
                          <a:solidFill>
                            <a:schemeClr val="tx1"/>
                          </a:solidFill>
                        </a:rPr>
                        <a:t>No difference</a:t>
                      </a:r>
                    </a:p>
                  </a:txBody>
                  <a:tcPr>
                    <a:solidFill>
                      <a:srgbClr val="FFC000"/>
                    </a:solidFill>
                  </a:tcPr>
                </a:tc>
                <a:extLst>
                  <a:ext uri="{0D108BD9-81ED-4DB2-BD59-A6C34878D82A}">
                    <a16:rowId xmlns:a16="http://schemas.microsoft.com/office/drawing/2014/main" val="10002"/>
                  </a:ext>
                </a:extLst>
              </a:tr>
              <a:tr h="207470">
                <a:tc>
                  <a:txBody>
                    <a:bodyPr/>
                    <a:lstStyle/>
                    <a:p>
                      <a:r>
                        <a:rPr lang="en-GB" sz="1200" dirty="0">
                          <a:solidFill>
                            <a:schemeClr val="tx1"/>
                          </a:solidFill>
                        </a:rPr>
                        <a:t>Cervical trauma</a:t>
                      </a:r>
                      <a:r>
                        <a:rPr lang="en-GB" sz="1200" baseline="0" dirty="0">
                          <a:solidFill>
                            <a:schemeClr val="tx1"/>
                          </a:solidFill>
                        </a:rPr>
                        <a:t> (mixed parity; nulliparous)</a:t>
                      </a:r>
                      <a:endParaRPr lang="en-GB" sz="1200" dirty="0">
                        <a:solidFill>
                          <a:schemeClr val="tx1"/>
                        </a:solidFill>
                      </a:endParaRPr>
                    </a:p>
                  </a:txBody>
                  <a:tcPr/>
                </a:tc>
                <a:tc>
                  <a:txBody>
                    <a:bodyPr/>
                    <a:lstStyle/>
                    <a:p>
                      <a:r>
                        <a:rPr lang="en-GB" sz="1200" dirty="0">
                          <a:solidFill>
                            <a:schemeClr val="tx1"/>
                          </a:solidFill>
                        </a:rPr>
                        <a:t>No difference</a:t>
                      </a:r>
                    </a:p>
                  </a:txBody>
                  <a:tcPr>
                    <a:solidFill>
                      <a:srgbClr val="FFC000"/>
                    </a:solidFill>
                  </a:tcPr>
                </a:tc>
                <a:extLst>
                  <a:ext uri="{0D108BD9-81ED-4DB2-BD59-A6C34878D82A}">
                    <a16:rowId xmlns:a16="http://schemas.microsoft.com/office/drawing/2014/main" val="10003"/>
                  </a:ext>
                </a:extLst>
              </a:tr>
              <a:tr h="207470">
                <a:tc>
                  <a:txBody>
                    <a:bodyPr/>
                    <a:lstStyle/>
                    <a:p>
                      <a:r>
                        <a:rPr lang="en-GB" sz="1200" dirty="0">
                          <a:solidFill>
                            <a:schemeClr val="tx1"/>
                          </a:solidFill>
                        </a:rPr>
                        <a:t>Uterine perforation (mixed parity; nulliparous)</a:t>
                      </a:r>
                    </a:p>
                  </a:txBody>
                  <a:tcPr/>
                </a:tc>
                <a:tc>
                  <a:txBody>
                    <a:bodyPr/>
                    <a:lstStyle/>
                    <a:p>
                      <a:r>
                        <a:rPr lang="en-GB" sz="1200" dirty="0">
                          <a:solidFill>
                            <a:schemeClr val="tx1"/>
                          </a:solidFill>
                        </a:rPr>
                        <a:t>No difference</a:t>
                      </a:r>
                    </a:p>
                  </a:txBody>
                  <a:tcPr>
                    <a:solidFill>
                      <a:srgbClr val="FFC000"/>
                    </a:solidFill>
                  </a:tcPr>
                </a:tc>
                <a:extLst>
                  <a:ext uri="{0D108BD9-81ED-4DB2-BD59-A6C34878D82A}">
                    <a16:rowId xmlns:a16="http://schemas.microsoft.com/office/drawing/2014/main" val="10004"/>
                  </a:ext>
                </a:extLst>
              </a:tr>
              <a:tr h="207470">
                <a:tc>
                  <a:txBody>
                    <a:bodyPr/>
                    <a:lstStyle/>
                    <a:p>
                      <a:r>
                        <a:rPr lang="en-GB" sz="1200" dirty="0">
                          <a:solidFill>
                            <a:schemeClr val="tx1"/>
                          </a:solidFill>
                        </a:rPr>
                        <a:t>Cumulative force required to dilate cervix</a:t>
                      </a:r>
                      <a:r>
                        <a:rPr lang="en-GB" sz="1200" baseline="0" dirty="0">
                          <a:solidFill>
                            <a:schemeClr val="tx1"/>
                          </a:solidFill>
                        </a:rPr>
                        <a:t> (nulliparous)</a:t>
                      </a:r>
                      <a:endParaRPr lang="en-GB"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No difference</a:t>
                      </a:r>
                    </a:p>
                  </a:txBody>
                  <a:tcPr>
                    <a:solidFill>
                      <a:srgbClr val="FFC000"/>
                    </a:solidFill>
                  </a:tcPr>
                </a:tc>
                <a:extLst>
                  <a:ext uri="{0D108BD9-81ED-4DB2-BD59-A6C34878D82A}">
                    <a16:rowId xmlns:a16="http://schemas.microsoft.com/office/drawing/2014/main" val="10005"/>
                  </a:ext>
                </a:extLst>
              </a:tr>
              <a:tr h="207470">
                <a:tc>
                  <a:txBody>
                    <a:bodyPr/>
                    <a:lstStyle/>
                    <a:p>
                      <a:r>
                        <a:rPr lang="en-GB" sz="1200" dirty="0">
                          <a:solidFill>
                            <a:schemeClr val="tx1"/>
                          </a:solidFill>
                        </a:rPr>
                        <a:t>Ease of cervical dilation:</a:t>
                      </a:r>
                      <a:r>
                        <a:rPr lang="en-GB" sz="1200" baseline="0" dirty="0">
                          <a:solidFill>
                            <a:schemeClr val="tx1"/>
                          </a:solidFill>
                        </a:rPr>
                        <a:t> no further dilation</a:t>
                      </a:r>
                      <a:endParaRPr lang="en-GB"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No difference</a:t>
                      </a:r>
                    </a:p>
                  </a:txBody>
                  <a:tcPr>
                    <a:solidFill>
                      <a:srgbClr val="FFC000"/>
                    </a:solidFill>
                  </a:tcPr>
                </a:tc>
                <a:extLst>
                  <a:ext uri="{0D108BD9-81ED-4DB2-BD59-A6C34878D82A}">
                    <a16:rowId xmlns:a16="http://schemas.microsoft.com/office/drawing/2014/main" val="10006"/>
                  </a:ext>
                </a:extLst>
              </a:tr>
              <a:tr h="207470">
                <a:tc>
                  <a:txBody>
                    <a:bodyPr/>
                    <a:lstStyle/>
                    <a:p>
                      <a:r>
                        <a:rPr lang="en-GB" sz="1200" dirty="0">
                          <a:solidFill>
                            <a:schemeClr val="tx1"/>
                          </a:solidFill>
                        </a:rPr>
                        <a:t>Ease of cervical dilation:</a:t>
                      </a:r>
                      <a:r>
                        <a:rPr lang="en-GB" sz="1200" baseline="0" dirty="0">
                          <a:solidFill>
                            <a:schemeClr val="tx1"/>
                          </a:solidFill>
                        </a:rPr>
                        <a:t> easy</a:t>
                      </a:r>
                      <a:endParaRPr lang="en-GB"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No difference</a:t>
                      </a:r>
                    </a:p>
                  </a:txBody>
                  <a:tcPr>
                    <a:solidFill>
                      <a:srgbClr val="FFC000"/>
                    </a:solidFill>
                  </a:tcPr>
                </a:tc>
                <a:extLst>
                  <a:ext uri="{0D108BD9-81ED-4DB2-BD59-A6C34878D82A}">
                    <a16:rowId xmlns:a16="http://schemas.microsoft.com/office/drawing/2014/main" val="10007"/>
                  </a:ext>
                </a:extLst>
              </a:tr>
              <a:tr h="207470">
                <a:tc>
                  <a:txBody>
                    <a:bodyPr/>
                    <a:lstStyle/>
                    <a:p>
                      <a:r>
                        <a:rPr lang="en-GB" sz="1200" dirty="0">
                          <a:solidFill>
                            <a:schemeClr val="tx1"/>
                          </a:solidFill>
                        </a:rPr>
                        <a:t>Ease of cervical dilation:</a:t>
                      </a:r>
                      <a:r>
                        <a:rPr lang="en-GB" sz="1200" baseline="0" dirty="0">
                          <a:solidFill>
                            <a:schemeClr val="tx1"/>
                          </a:solidFill>
                        </a:rPr>
                        <a:t> normal</a:t>
                      </a:r>
                      <a:endParaRPr lang="en-GB"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No difference</a:t>
                      </a:r>
                    </a:p>
                  </a:txBody>
                  <a:tcPr>
                    <a:solidFill>
                      <a:srgbClr val="FFC000"/>
                    </a:solidFill>
                  </a:tcPr>
                </a:tc>
                <a:extLst>
                  <a:ext uri="{0D108BD9-81ED-4DB2-BD59-A6C34878D82A}">
                    <a16:rowId xmlns:a16="http://schemas.microsoft.com/office/drawing/2014/main" val="10008"/>
                  </a:ext>
                </a:extLst>
              </a:tr>
              <a:tr h="207470">
                <a:tc>
                  <a:txBody>
                    <a:bodyPr/>
                    <a:lstStyle/>
                    <a:p>
                      <a:r>
                        <a:rPr lang="en-GB" sz="1200" dirty="0">
                          <a:solidFill>
                            <a:schemeClr val="tx1"/>
                          </a:solidFill>
                        </a:rPr>
                        <a:t>Ease of cervical dilation:</a:t>
                      </a:r>
                      <a:r>
                        <a:rPr lang="en-GB" sz="1200" baseline="0" dirty="0">
                          <a:solidFill>
                            <a:schemeClr val="tx1"/>
                          </a:solidFill>
                        </a:rPr>
                        <a:t> difficult</a:t>
                      </a:r>
                      <a:endParaRPr lang="en-GB"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No difference</a:t>
                      </a:r>
                    </a:p>
                  </a:txBody>
                  <a:tcPr>
                    <a:solidFill>
                      <a:srgbClr val="FFC000"/>
                    </a:solidFill>
                  </a:tcPr>
                </a:tc>
                <a:extLst>
                  <a:ext uri="{0D108BD9-81ED-4DB2-BD59-A6C34878D82A}">
                    <a16:rowId xmlns:a16="http://schemas.microsoft.com/office/drawing/2014/main" val="10009"/>
                  </a:ext>
                </a:extLst>
              </a:tr>
              <a:tr h="207470">
                <a:tc>
                  <a:txBody>
                    <a:bodyPr/>
                    <a:lstStyle/>
                    <a:p>
                      <a:r>
                        <a:rPr lang="en-GB" sz="1200" dirty="0">
                          <a:solidFill>
                            <a:schemeClr val="tx1"/>
                          </a:solidFill>
                        </a:rPr>
                        <a:t>Pre-operative pain: any (mixed parity; nulliparous)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No difference</a:t>
                      </a:r>
                    </a:p>
                  </a:txBody>
                  <a:tcPr>
                    <a:solidFill>
                      <a:srgbClr val="FFC000"/>
                    </a:solidFill>
                  </a:tcPr>
                </a:tc>
                <a:extLst>
                  <a:ext uri="{0D108BD9-81ED-4DB2-BD59-A6C34878D82A}">
                    <a16:rowId xmlns:a16="http://schemas.microsoft.com/office/drawing/2014/main" val="10010"/>
                  </a:ext>
                </a:extLst>
              </a:tr>
              <a:tr h="207470">
                <a:tc>
                  <a:txBody>
                    <a:bodyPr/>
                    <a:lstStyle/>
                    <a:p>
                      <a:r>
                        <a:rPr lang="en-GB" sz="1200" dirty="0">
                          <a:solidFill>
                            <a:schemeClr val="tx1"/>
                          </a:solidFill>
                        </a:rPr>
                        <a:t>Pre-operative pain: mild (nulliparous)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No difference</a:t>
                      </a:r>
                    </a:p>
                  </a:txBody>
                  <a:tcPr>
                    <a:solidFill>
                      <a:srgbClr val="FFC000"/>
                    </a:solidFill>
                  </a:tcPr>
                </a:tc>
                <a:extLst>
                  <a:ext uri="{0D108BD9-81ED-4DB2-BD59-A6C34878D82A}">
                    <a16:rowId xmlns:a16="http://schemas.microsoft.com/office/drawing/2014/main" val="10011"/>
                  </a:ext>
                </a:extLst>
              </a:tr>
              <a:tr h="207470">
                <a:tc>
                  <a:txBody>
                    <a:bodyPr/>
                    <a:lstStyle/>
                    <a:p>
                      <a:r>
                        <a:rPr lang="en-GB" sz="1200" dirty="0">
                          <a:solidFill>
                            <a:schemeClr val="tx1"/>
                          </a:solidFill>
                        </a:rPr>
                        <a:t>Pre-operative pain: moderate (nulliparous)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No difference</a:t>
                      </a:r>
                    </a:p>
                  </a:txBody>
                  <a:tcPr>
                    <a:solidFill>
                      <a:srgbClr val="FFC000"/>
                    </a:solidFill>
                  </a:tcPr>
                </a:tc>
                <a:extLst>
                  <a:ext uri="{0D108BD9-81ED-4DB2-BD59-A6C34878D82A}">
                    <a16:rowId xmlns:a16="http://schemas.microsoft.com/office/drawing/2014/main" val="10012"/>
                  </a:ext>
                </a:extLst>
              </a:tr>
              <a:tr h="207470">
                <a:tc>
                  <a:txBody>
                    <a:bodyPr/>
                    <a:lstStyle/>
                    <a:p>
                      <a:r>
                        <a:rPr lang="en-GB" sz="1200" dirty="0">
                          <a:solidFill>
                            <a:schemeClr val="tx1"/>
                          </a:solidFill>
                        </a:rPr>
                        <a:t>Pre-operative pain: severe (nulliparous)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No difference</a:t>
                      </a:r>
                    </a:p>
                  </a:txBody>
                  <a:tcPr>
                    <a:solidFill>
                      <a:srgbClr val="FFC000"/>
                    </a:solidFill>
                  </a:tcPr>
                </a:tc>
                <a:extLst>
                  <a:ext uri="{0D108BD9-81ED-4DB2-BD59-A6C34878D82A}">
                    <a16:rowId xmlns:a16="http://schemas.microsoft.com/office/drawing/2014/main" val="10013"/>
                  </a:ext>
                </a:extLst>
              </a:tr>
              <a:tr h="207470">
                <a:tc>
                  <a:txBody>
                    <a:bodyPr/>
                    <a:lstStyle/>
                    <a:p>
                      <a:r>
                        <a:rPr lang="en-GB" sz="1200" dirty="0">
                          <a:solidFill>
                            <a:schemeClr val="tx1"/>
                          </a:solidFill>
                        </a:rPr>
                        <a:t>Pre-operative</a:t>
                      </a:r>
                      <a:r>
                        <a:rPr lang="en-GB" sz="1200" baseline="0" dirty="0">
                          <a:solidFill>
                            <a:schemeClr val="tx1"/>
                          </a:solidFill>
                        </a:rPr>
                        <a:t> expulsion (mixed parity; nulliparous)</a:t>
                      </a:r>
                      <a:endParaRPr lang="en-GB"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No difference</a:t>
                      </a:r>
                    </a:p>
                  </a:txBody>
                  <a:tcPr>
                    <a:solidFill>
                      <a:srgbClr val="FFC000"/>
                    </a:solidFill>
                  </a:tcPr>
                </a:tc>
                <a:extLst>
                  <a:ext uri="{0D108BD9-81ED-4DB2-BD59-A6C34878D82A}">
                    <a16:rowId xmlns:a16="http://schemas.microsoft.com/office/drawing/2014/main" val="10014"/>
                  </a:ext>
                </a:extLst>
              </a:tr>
              <a:tr h="207470">
                <a:tc>
                  <a:txBody>
                    <a:bodyPr/>
                    <a:lstStyle/>
                    <a:p>
                      <a:r>
                        <a:rPr lang="en-GB" sz="1200" dirty="0">
                          <a:solidFill>
                            <a:schemeClr val="tx1"/>
                          </a:solidFill>
                        </a:rPr>
                        <a:t>Pre-operative bleeding:</a:t>
                      </a:r>
                      <a:r>
                        <a:rPr lang="en-GB" sz="1200" baseline="0" dirty="0">
                          <a:solidFill>
                            <a:schemeClr val="tx1"/>
                          </a:solidFill>
                        </a:rPr>
                        <a:t> any (nulliparous)</a:t>
                      </a:r>
                      <a:endParaRPr lang="en-GB"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No difference</a:t>
                      </a:r>
                    </a:p>
                  </a:txBody>
                  <a:tcPr>
                    <a:solidFill>
                      <a:srgbClr val="FFC000"/>
                    </a:solidFill>
                  </a:tcPr>
                </a:tc>
                <a:extLst>
                  <a:ext uri="{0D108BD9-81ED-4DB2-BD59-A6C34878D82A}">
                    <a16:rowId xmlns:a16="http://schemas.microsoft.com/office/drawing/2014/main" val="10015"/>
                  </a:ext>
                </a:extLst>
              </a:tr>
              <a:tr h="207470">
                <a:tc>
                  <a:txBody>
                    <a:bodyPr/>
                    <a:lstStyle/>
                    <a:p>
                      <a:r>
                        <a:rPr lang="en-GB" sz="1200" dirty="0">
                          <a:solidFill>
                            <a:schemeClr val="tx1"/>
                          </a:solidFill>
                        </a:rPr>
                        <a:t>Pre-operative bleeding:</a:t>
                      </a:r>
                      <a:r>
                        <a:rPr lang="en-GB" sz="1200" baseline="0" dirty="0">
                          <a:solidFill>
                            <a:schemeClr val="tx1"/>
                          </a:solidFill>
                        </a:rPr>
                        <a:t> any (mild)</a:t>
                      </a:r>
                      <a:endParaRPr lang="en-GB"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No difference</a:t>
                      </a:r>
                    </a:p>
                  </a:txBody>
                  <a:tcPr>
                    <a:solidFill>
                      <a:srgbClr val="FFC000"/>
                    </a:solidFill>
                  </a:tcPr>
                </a:tc>
                <a:extLst>
                  <a:ext uri="{0D108BD9-81ED-4DB2-BD59-A6C34878D82A}">
                    <a16:rowId xmlns:a16="http://schemas.microsoft.com/office/drawing/2014/main" val="10016"/>
                  </a:ext>
                </a:extLst>
              </a:tr>
              <a:tr h="207470">
                <a:tc>
                  <a:txBody>
                    <a:bodyPr/>
                    <a:lstStyle/>
                    <a:p>
                      <a:r>
                        <a:rPr lang="en-GB" sz="1200" dirty="0">
                          <a:solidFill>
                            <a:schemeClr val="tx1"/>
                          </a:solidFill>
                        </a:rPr>
                        <a:t>Pre-operative bleeding:</a:t>
                      </a:r>
                      <a:r>
                        <a:rPr lang="en-GB" sz="1200" baseline="0" dirty="0">
                          <a:solidFill>
                            <a:schemeClr val="tx1"/>
                          </a:solidFill>
                        </a:rPr>
                        <a:t> any (moderate)</a:t>
                      </a:r>
                      <a:endParaRPr lang="en-GB"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No difference</a:t>
                      </a:r>
                    </a:p>
                  </a:txBody>
                  <a:tcPr>
                    <a:solidFill>
                      <a:srgbClr val="FFC000"/>
                    </a:solidFill>
                  </a:tcPr>
                </a:tc>
                <a:extLst>
                  <a:ext uri="{0D108BD9-81ED-4DB2-BD59-A6C34878D82A}">
                    <a16:rowId xmlns:a16="http://schemas.microsoft.com/office/drawing/2014/main" val="10017"/>
                  </a:ext>
                </a:extLst>
              </a:tr>
              <a:tr h="207470">
                <a:tc>
                  <a:txBody>
                    <a:bodyPr/>
                    <a:lstStyle/>
                    <a:p>
                      <a:r>
                        <a:rPr lang="en-GB" sz="1200" dirty="0">
                          <a:solidFill>
                            <a:schemeClr val="tx1"/>
                          </a:solidFill>
                        </a:rPr>
                        <a:t>Pre-operative bleeding:</a:t>
                      </a:r>
                      <a:r>
                        <a:rPr lang="en-GB" sz="1200" baseline="0" dirty="0">
                          <a:solidFill>
                            <a:schemeClr val="tx1"/>
                          </a:solidFill>
                        </a:rPr>
                        <a:t> heavy (nulliparous)</a:t>
                      </a:r>
                      <a:endParaRPr lang="en-GB"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No difference</a:t>
                      </a:r>
                    </a:p>
                  </a:txBody>
                  <a:tcPr>
                    <a:solidFill>
                      <a:srgbClr val="FFC000"/>
                    </a:solidFill>
                  </a:tcPr>
                </a:tc>
                <a:extLst>
                  <a:ext uri="{0D108BD9-81ED-4DB2-BD59-A6C34878D82A}">
                    <a16:rowId xmlns:a16="http://schemas.microsoft.com/office/drawing/2014/main" val="10018"/>
                  </a:ext>
                </a:extLst>
              </a:tr>
            </a:tbl>
          </a:graphicData>
        </a:graphic>
      </p:graphicFrame>
    </p:spTree>
    <p:extLst>
      <p:ext uri="{BB962C8B-B14F-4D97-AF65-F5344CB8AC3E}">
        <p14:creationId xmlns:p14="http://schemas.microsoft.com/office/powerpoint/2010/main" val="30943623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169" y="179865"/>
            <a:ext cx="6571220" cy="951612"/>
          </a:xfrm>
        </p:spPr>
        <p:txBody>
          <a:bodyPr>
            <a:noAutofit/>
          </a:bodyPr>
          <a:lstStyle/>
          <a:p>
            <a:r>
              <a:rPr lang="en-GB" sz="2500" dirty="0">
                <a:solidFill>
                  <a:srgbClr val="8EB8C9"/>
                </a:solidFill>
              </a:rPr>
              <a:t/>
            </a:r>
            <a:br>
              <a:rPr lang="en-GB" sz="2500" dirty="0">
                <a:solidFill>
                  <a:srgbClr val="8EB8C9"/>
                </a:solidFill>
              </a:rPr>
            </a:br>
            <a:r>
              <a:rPr lang="en-GB" sz="2800" dirty="0"/>
              <a:t>1hr vs. 3hr vaginal misoprostol</a:t>
            </a:r>
            <a:endParaRPr lang="en-GB" sz="25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36243581"/>
              </p:ext>
            </p:extLst>
          </p:nvPr>
        </p:nvGraphicFramePr>
        <p:xfrm>
          <a:off x="641183" y="1847659"/>
          <a:ext cx="7886703" cy="3169920"/>
        </p:xfrm>
        <a:graphic>
          <a:graphicData uri="http://schemas.openxmlformats.org/drawingml/2006/table">
            <a:tbl>
              <a:tblPr firstRow="1" bandRow="1">
                <a:tableStyleId>{5C22544A-7EE6-4342-B048-85BDC9FD1C3A}</a:tableStyleId>
              </a:tblPr>
              <a:tblGrid>
                <a:gridCol w="5970632">
                  <a:extLst>
                    <a:ext uri="{9D8B030D-6E8A-4147-A177-3AD203B41FA5}">
                      <a16:colId xmlns:a16="http://schemas.microsoft.com/office/drawing/2014/main" val="20000"/>
                    </a:ext>
                  </a:extLst>
                </a:gridCol>
                <a:gridCol w="1916071">
                  <a:extLst>
                    <a:ext uri="{9D8B030D-6E8A-4147-A177-3AD203B41FA5}">
                      <a16:colId xmlns:a16="http://schemas.microsoft.com/office/drawing/2014/main" val="20001"/>
                    </a:ext>
                  </a:extLst>
                </a:gridCol>
              </a:tblGrid>
              <a:tr h="293717">
                <a:tc>
                  <a:txBody>
                    <a:bodyPr/>
                    <a:lstStyle/>
                    <a:p>
                      <a:r>
                        <a:rPr lang="en-GB" sz="2000" dirty="0"/>
                        <a:t>Outcome</a:t>
                      </a:r>
                    </a:p>
                  </a:txBody>
                  <a:tcPr/>
                </a:tc>
                <a:tc>
                  <a:txBody>
                    <a:bodyPr/>
                    <a:lstStyle/>
                    <a:p>
                      <a:r>
                        <a:rPr lang="en-GB" sz="2000" dirty="0"/>
                        <a:t>Favours</a:t>
                      </a:r>
                    </a:p>
                  </a:txBody>
                  <a:tcPr/>
                </a:tc>
                <a:extLst>
                  <a:ext uri="{0D108BD9-81ED-4DB2-BD59-A6C34878D82A}">
                    <a16:rowId xmlns:a16="http://schemas.microsoft.com/office/drawing/2014/main" val="10000"/>
                  </a:ext>
                </a:extLst>
              </a:tr>
              <a:tr h="295644">
                <a:tc>
                  <a:txBody>
                    <a:bodyPr/>
                    <a:lstStyle/>
                    <a:p>
                      <a:r>
                        <a:rPr lang="en-GB" sz="2000" dirty="0">
                          <a:solidFill>
                            <a:schemeClr val="tx1"/>
                          </a:solidFill>
                        </a:rPr>
                        <a:t>Pre-operative</a:t>
                      </a:r>
                      <a:r>
                        <a:rPr lang="en-GB" sz="2000" baseline="0" dirty="0">
                          <a:solidFill>
                            <a:schemeClr val="tx1"/>
                          </a:solidFill>
                        </a:rPr>
                        <a:t> pain (nulliparous)</a:t>
                      </a:r>
                      <a:endParaRPr lang="en-GB" sz="20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aseline="0" dirty="0">
                          <a:solidFill>
                            <a:schemeClr val="tx1"/>
                          </a:solidFill>
                        </a:rPr>
                        <a:t>1hr</a:t>
                      </a:r>
                      <a:endParaRPr lang="en-GB" sz="2000" dirty="0">
                        <a:solidFill>
                          <a:schemeClr val="tx1"/>
                        </a:solidFill>
                      </a:endParaRPr>
                    </a:p>
                  </a:txBody>
                  <a:tcPr>
                    <a:solidFill>
                      <a:srgbClr val="00B050"/>
                    </a:solidFill>
                  </a:tcPr>
                </a:tc>
                <a:extLst>
                  <a:ext uri="{0D108BD9-81ED-4DB2-BD59-A6C34878D82A}">
                    <a16:rowId xmlns:a16="http://schemas.microsoft.com/office/drawing/2014/main" val="10001"/>
                  </a:ext>
                </a:extLst>
              </a:tr>
              <a:tr h="244607">
                <a:tc>
                  <a:txBody>
                    <a:bodyPr/>
                    <a:lstStyle/>
                    <a:p>
                      <a:r>
                        <a:rPr lang="en-GB" sz="2000" dirty="0">
                          <a:solidFill>
                            <a:schemeClr val="tx1"/>
                          </a:solidFill>
                        </a:rPr>
                        <a:t>Cumulative force required to dilate cervix</a:t>
                      </a:r>
                      <a:r>
                        <a:rPr lang="en-GB" sz="2000" baseline="0" dirty="0">
                          <a:solidFill>
                            <a:schemeClr val="tx1"/>
                          </a:solidFill>
                        </a:rPr>
                        <a:t> (nulliparous)</a:t>
                      </a:r>
                      <a:endParaRPr lang="en-GB" sz="20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3hr</a:t>
                      </a:r>
                    </a:p>
                  </a:txBody>
                  <a:tcPr>
                    <a:solidFill>
                      <a:srgbClr val="00B050"/>
                    </a:solidFill>
                  </a:tcPr>
                </a:tc>
                <a:extLst>
                  <a:ext uri="{0D108BD9-81ED-4DB2-BD59-A6C34878D82A}">
                    <a16:rowId xmlns:a16="http://schemas.microsoft.com/office/drawing/2014/main" val="10002"/>
                  </a:ext>
                </a:extLst>
              </a:tr>
              <a:tr h="244607">
                <a:tc>
                  <a:txBody>
                    <a:bodyPr/>
                    <a:lstStyle/>
                    <a:p>
                      <a:r>
                        <a:rPr lang="en-GB" sz="2000" dirty="0">
                          <a:solidFill>
                            <a:schemeClr val="tx1"/>
                          </a:solidFill>
                        </a:rPr>
                        <a:t>Cervical trauma (nulliparous)</a:t>
                      </a:r>
                      <a:r>
                        <a:rPr lang="en-GB" sz="2000" baseline="0" dirty="0">
                          <a:solidFill>
                            <a:schemeClr val="tx1"/>
                          </a:solidFill>
                        </a:rPr>
                        <a:t> </a:t>
                      </a:r>
                      <a:endParaRPr lang="en-GB" sz="2000" dirty="0">
                        <a:solidFill>
                          <a:schemeClr val="tx1"/>
                        </a:solidFill>
                      </a:endParaRPr>
                    </a:p>
                  </a:txBody>
                  <a:tcPr/>
                </a:tc>
                <a:tc>
                  <a:txBody>
                    <a:bodyPr/>
                    <a:lstStyle/>
                    <a:p>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3"/>
                  </a:ext>
                </a:extLst>
              </a:tr>
              <a:tr h="244607">
                <a:tc>
                  <a:txBody>
                    <a:bodyPr/>
                    <a:lstStyle/>
                    <a:p>
                      <a:r>
                        <a:rPr lang="en-GB" sz="2000" dirty="0">
                          <a:solidFill>
                            <a:schemeClr val="tx1"/>
                          </a:solidFill>
                        </a:rPr>
                        <a:t>Uterine perforation (nulliparous)</a:t>
                      </a:r>
                      <a:r>
                        <a:rPr lang="en-GB" sz="2000" baseline="0" dirty="0">
                          <a:solidFill>
                            <a:schemeClr val="tx1"/>
                          </a:solidFill>
                        </a:rPr>
                        <a:t> </a:t>
                      </a:r>
                      <a:endParaRPr lang="en-GB" sz="2000" dirty="0">
                        <a:solidFill>
                          <a:schemeClr val="tx1"/>
                        </a:solidFill>
                      </a:endParaRPr>
                    </a:p>
                  </a:txBody>
                  <a:tcPr/>
                </a:tc>
                <a:tc>
                  <a:txBody>
                    <a:bodyPr/>
                    <a:lstStyle/>
                    <a:p>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4"/>
                  </a:ext>
                </a:extLst>
              </a:tr>
              <a:tr h="244607">
                <a:tc>
                  <a:txBody>
                    <a:bodyPr/>
                    <a:lstStyle/>
                    <a:p>
                      <a:r>
                        <a:rPr lang="en-GB" sz="2000" dirty="0">
                          <a:solidFill>
                            <a:schemeClr val="tx1"/>
                          </a:solidFill>
                        </a:rPr>
                        <a:t>Pre-operative expulsion (nulliparous)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5"/>
                  </a:ext>
                </a:extLst>
              </a:tr>
              <a:tr h="244607">
                <a:tc>
                  <a:txBody>
                    <a:bodyPr/>
                    <a:lstStyle/>
                    <a:p>
                      <a:r>
                        <a:rPr lang="en-GB" sz="2000" dirty="0">
                          <a:solidFill>
                            <a:schemeClr val="tx1"/>
                          </a:solidFill>
                        </a:rPr>
                        <a:t>Pre-operative</a:t>
                      </a:r>
                      <a:r>
                        <a:rPr lang="en-GB" sz="2000" baseline="0" dirty="0">
                          <a:solidFill>
                            <a:schemeClr val="tx1"/>
                          </a:solidFill>
                        </a:rPr>
                        <a:t> bleeding (nulliparous)</a:t>
                      </a:r>
                      <a:endParaRPr lang="en-GB" sz="20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6"/>
                  </a:ext>
                </a:extLst>
              </a:tr>
              <a:tr h="244607">
                <a:tc>
                  <a:txBody>
                    <a:bodyPr/>
                    <a:lstStyle/>
                    <a:p>
                      <a:r>
                        <a:rPr lang="en-GB" sz="2000" dirty="0">
                          <a:solidFill>
                            <a:schemeClr val="tx1"/>
                          </a:solidFill>
                        </a:rPr>
                        <a:t>Incomplete abortion</a:t>
                      </a:r>
                    </a:p>
                  </a:txBody>
                  <a:tcPr/>
                </a:tc>
                <a:tc>
                  <a:txBody>
                    <a:bodyPr/>
                    <a:lstStyle/>
                    <a:p>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559958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169" y="179865"/>
            <a:ext cx="6571220" cy="951612"/>
          </a:xfrm>
        </p:spPr>
        <p:txBody>
          <a:bodyPr>
            <a:noAutofit/>
          </a:bodyPr>
          <a:lstStyle/>
          <a:p>
            <a:r>
              <a:rPr lang="en-GB" sz="2500" dirty="0">
                <a:solidFill>
                  <a:srgbClr val="8EB8C9"/>
                </a:solidFill>
              </a:rPr>
              <a:t/>
            </a:r>
            <a:br>
              <a:rPr lang="en-GB" sz="2500" dirty="0">
                <a:solidFill>
                  <a:srgbClr val="8EB8C9"/>
                </a:solidFill>
              </a:rPr>
            </a:br>
            <a:r>
              <a:rPr lang="en-GB" sz="2800" dirty="0"/>
              <a:t>1hr vs. 3hr sublingual misoprostol</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899344652"/>
              </p:ext>
            </p:extLst>
          </p:nvPr>
        </p:nvGraphicFramePr>
        <p:xfrm>
          <a:off x="641183" y="1847659"/>
          <a:ext cx="7886703" cy="3169920"/>
        </p:xfrm>
        <a:graphic>
          <a:graphicData uri="http://schemas.openxmlformats.org/drawingml/2006/table">
            <a:tbl>
              <a:tblPr firstRow="1" bandRow="1">
                <a:tableStyleId>{5C22544A-7EE6-4342-B048-85BDC9FD1C3A}</a:tableStyleId>
              </a:tblPr>
              <a:tblGrid>
                <a:gridCol w="5920391">
                  <a:extLst>
                    <a:ext uri="{9D8B030D-6E8A-4147-A177-3AD203B41FA5}">
                      <a16:colId xmlns:a16="http://schemas.microsoft.com/office/drawing/2014/main" val="20000"/>
                    </a:ext>
                  </a:extLst>
                </a:gridCol>
                <a:gridCol w="1966312">
                  <a:extLst>
                    <a:ext uri="{9D8B030D-6E8A-4147-A177-3AD203B41FA5}">
                      <a16:colId xmlns:a16="http://schemas.microsoft.com/office/drawing/2014/main" val="20001"/>
                    </a:ext>
                  </a:extLst>
                </a:gridCol>
              </a:tblGrid>
              <a:tr h="293717">
                <a:tc>
                  <a:txBody>
                    <a:bodyPr/>
                    <a:lstStyle/>
                    <a:p>
                      <a:r>
                        <a:rPr lang="en-GB" sz="2000" dirty="0"/>
                        <a:t>Outcome</a:t>
                      </a:r>
                    </a:p>
                  </a:txBody>
                  <a:tcPr/>
                </a:tc>
                <a:tc>
                  <a:txBody>
                    <a:bodyPr/>
                    <a:lstStyle/>
                    <a:p>
                      <a:r>
                        <a:rPr lang="en-GB" sz="2000" dirty="0"/>
                        <a:t>Favours</a:t>
                      </a:r>
                    </a:p>
                  </a:txBody>
                  <a:tcPr/>
                </a:tc>
                <a:extLst>
                  <a:ext uri="{0D108BD9-81ED-4DB2-BD59-A6C34878D82A}">
                    <a16:rowId xmlns:a16="http://schemas.microsoft.com/office/drawing/2014/main" val="10000"/>
                  </a:ext>
                </a:extLst>
              </a:tr>
              <a:tr h="295644">
                <a:tc>
                  <a:txBody>
                    <a:bodyPr/>
                    <a:lstStyle/>
                    <a:p>
                      <a:r>
                        <a:rPr lang="en-GB" sz="2000" dirty="0">
                          <a:solidFill>
                            <a:schemeClr val="tx1"/>
                          </a:solidFill>
                        </a:rPr>
                        <a:t>Pre-operative bleeding (nulliparous)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aseline="0" dirty="0">
                          <a:solidFill>
                            <a:schemeClr val="tx1"/>
                          </a:solidFill>
                        </a:rPr>
                        <a:t>1hr</a:t>
                      </a:r>
                      <a:endParaRPr lang="en-GB" sz="2000" dirty="0">
                        <a:solidFill>
                          <a:schemeClr val="tx1"/>
                        </a:solidFill>
                      </a:endParaRPr>
                    </a:p>
                  </a:txBody>
                  <a:tcPr>
                    <a:solidFill>
                      <a:srgbClr val="00B050"/>
                    </a:solidFill>
                  </a:tcPr>
                </a:tc>
                <a:extLst>
                  <a:ext uri="{0D108BD9-81ED-4DB2-BD59-A6C34878D82A}">
                    <a16:rowId xmlns:a16="http://schemas.microsoft.com/office/drawing/2014/main" val="10001"/>
                  </a:ext>
                </a:extLst>
              </a:tr>
              <a:tr h="244607">
                <a:tc>
                  <a:txBody>
                    <a:bodyPr/>
                    <a:lstStyle/>
                    <a:p>
                      <a:r>
                        <a:rPr lang="en-GB" sz="2000" dirty="0">
                          <a:solidFill>
                            <a:schemeClr val="tx1"/>
                          </a:solidFill>
                        </a:rPr>
                        <a:t>Cervical</a:t>
                      </a:r>
                      <a:r>
                        <a:rPr lang="en-GB" sz="2000" baseline="0" dirty="0">
                          <a:solidFill>
                            <a:schemeClr val="tx1"/>
                          </a:solidFill>
                        </a:rPr>
                        <a:t> trauma (nulliparous)</a:t>
                      </a:r>
                      <a:endParaRPr lang="en-GB" sz="2000" dirty="0">
                        <a:solidFill>
                          <a:schemeClr val="tx1"/>
                        </a:solidFill>
                      </a:endParaRPr>
                    </a:p>
                  </a:txBody>
                  <a:tcPr/>
                </a:tc>
                <a:tc>
                  <a:txBody>
                    <a:bodyPr/>
                    <a:lstStyle/>
                    <a:p>
                      <a:r>
                        <a:rPr lang="en-GB" sz="2000" dirty="0">
                          <a:solidFill>
                            <a:schemeClr val="tx1"/>
                          </a:solidFill>
                        </a:rPr>
                        <a:t>No</a:t>
                      </a:r>
                      <a:r>
                        <a:rPr lang="en-GB" sz="2000" baseline="0" dirty="0">
                          <a:solidFill>
                            <a:schemeClr val="tx1"/>
                          </a:solidFill>
                        </a:rPr>
                        <a:t> difference</a:t>
                      </a:r>
                      <a:endParaRPr lang="en-GB" sz="2000" dirty="0">
                        <a:solidFill>
                          <a:schemeClr val="tx1"/>
                        </a:solidFill>
                      </a:endParaRPr>
                    </a:p>
                  </a:txBody>
                  <a:tcPr>
                    <a:solidFill>
                      <a:srgbClr val="FFC000"/>
                    </a:solidFill>
                  </a:tcPr>
                </a:tc>
                <a:extLst>
                  <a:ext uri="{0D108BD9-81ED-4DB2-BD59-A6C34878D82A}">
                    <a16:rowId xmlns:a16="http://schemas.microsoft.com/office/drawing/2014/main" val="10002"/>
                  </a:ext>
                </a:extLst>
              </a:tr>
              <a:tr h="244607">
                <a:tc>
                  <a:txBody>
                    <a:bodyPr/>
                    <a:lstStyle/>
                    <a:p>
                      <a:r>
                        <a:rPr lang="en-GB" sz="2000" dirty="0">
                          <a:solidFill>
                            <a:schemeClr val="tx1"/>
                          </a:solidFill>
                        </a:rPr>
                        <a:t>Uterine perforation (nulliparous)</a:t>
                      </a:r>
                      <a:r>
                        <a:rPr lang="en-GB" sz="2000" baseline="0" dirty="0">
                          <a:solidFill>
                            <a:schemeClr val="tx1"/>
                          </a:solidFill>
                        </a:rPr>
                        <a:t> </a:t>
                      </a:r>
                      <a:endParaRPr lang="en-GB" sz="2000" dirty="0">
                        <a:solidFill>
                          <a:schemeClr val="tx1"/>
                        </a:solidFill>
                      </a:endParaRPr>
                    </a:p>
                  </a:txBody>
                  <a:tcPr/>
                </a:tc>
                <a:tc>
                  <a:txBody>
                    <a:bodyPr/>
                    <a:lstStyle/>
                    <a:p>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3"/>
                  </a:ext>
                </a:extLst>
              </a:tr>
              <a:tr h="244607">
                <a:tc>
                  <a:txBody>
                    <a:bodyPr/>
                    <a:lstStyle/>
                    <a:p>
                      <a:r>
                        <a:rPr lang="en-GB" sz="2000" dirty="0">
                          <a:solidFill>
                            <a:schemeClr val="tx1"/>
                          </a:solidFill>
                        </a:rPr>
                        <a:t>Cumulative force required to dilate cervix</a:t>
                      </a:r>
                      <a:r>
                        <a:rPr lang="en-GB" sz="2000" baseline="0" dirty="0">
                          <a:solidFill>
                            <a:schemeClr val="tx1"/>
                          </a:solidFill>
                        </a:rPr>
                        <a:t> (nulliparous)</a:t>
                      </a:r>
                      <a:endParaRPr lang="en-GB" sz="20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4"/>
                  </a:ext>
                </a:extLst>
              </a:tr>
              <a:tr h="244607">
                <a:tc>
                  <a:txBody>
                    <a:bodyPr/>
                    <a:lstStyle/>
                    <a:p>
                      <a:r>
                        <a:rPr lang="en-GB" sz="2000" dirty="0">
                          <a:solidFill>
                            <a:schemeClr val="tx1"/>
                          </a:solidFill>
                        </a:rPr>
                        <a:t>Pre-operative pain (nulliparous)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5"/>
                  </a:ext>
                </a:extLst>
              </a:tr>
              <a:tr h="244607">
                <a:tc>
                  <a:txBody>
                    <a:bodyPr/>
                    <a:lstStyle/>
                    <a:p>
                      <a:r>
                        <a:rPr lang="en-GB" sz="2000" dirty="0">
                          <a:solidFill>
                            <a:schemeClr val="tx1"/>
                          </a:solidFill>
                        </a:rPr>
                        <a:t>Pre-operative</a:t>
                      </a:r>
                      <a:r>
                        <a:rPr lang="en-GB" sz="2000" baseline="0" dirty="0">
                          <a:solidFill>
                            <a:schemeClr val="tx1"/>
                          </a:solidFill>
                        </a:rPr>
                        <a:t> expulsion (nulliparous)</a:t>
                      </a:r>
                      <a:endParaRPr lang="en-GB" sz="20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6"/>
                  </a:ext>
                </a:extLst>
              </a:tr>
              <a:tr h="244607">
                <a:tc>
                  <a:txBody>
                    <a:bodyPr/>
                    <a:lstStyle/>
                    <a:p>
                      <a:r>
                        <a:rPr lang="en-GB" sz="2000" dirty="0">
                          <a:solidFill>
                            <a:schemeClr val="tx1"/>
                          </a:solidFill>
                        </a:rPr>
                        <a:t>Incomplete</a:t>
                      </a:r>
                      <a:r>
                        <a:rPr lang="en-GB" sz="2000" baseline="0" dirty="0">
                          <a:solidFill>
                            <a:schemeClr val="tx1"/>
                          </a:solidFill>
                        </a:rPr>
                        <a:t> abortion</a:t>
                      </a:r>
                      <a:endParaRPr lang="en-GB" sz="2000" dirty="0">
                        <a:solidFill>
                          <a:schemeClr val="tx1"/>
                        </a:solidFill>
                      </a:endParaRPr>
                    </a:p>
                  </a:txBody>
                  <a:tcPr/>
                </a:tc>
                <a:tc>
                  <a:txBody>
                    <a:bodyPr/>
                    <a:lstStyle/>
                    <a:p>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42326905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169" y="179865"/>
            <a:ext cx="6571220" cy="951612"/>
          </a:xfrm>
        </p:spPr>
        <p:txBody>
          <a:bodyPr>
            <a:noAutofit/>
          </a:bodyPr>
          <a:lstStyle/>
          <a:p>
            <a:r>
              <a:rPr lang="en-GB" sz="2500" dirty="0">
                <a:solidFill>
                  <a:srgbClr val="8EB8C9"/>
                </a:solidFill>
              </a:rPr>
              <a:t/>
            </a:r>
            <a:br>
              <a:rPr lang="en-GB" sz="2500" dirty="0">
                <a:solidFill>
                  <a:srgbClr val="8EB8C9"/>
                </a:solidFill>
              </a:rPr>
            </a:br>
            <a:r>
              <a:rPr lang="en-GB" sz="2800" dirty="0"/>
              <a:t>2hr vs. 3hr sublingual misoprostol</a:t>
            </a:r>
            <a:endParaRPr lang="en-GB" sz="25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67846661"/>
              </p:ext>
            </p:extLst>
          </p:nvPr>
        </p:nvGraphicFramePr>
        <p:xfrm>
          <a:off x="641183" y="1847659"/>
          <a:ext cx="7886703" cy="3169920"/>
        </p:xfrm>
        <a:graphic>
          <a:graphicData uri="http://schemas.openxmlformats.org/drawingml/2006/table">
            <a:tbl>
              <a:tblPr firstRow="1" bandRow="1">
                <a:tableStyleId>{5C22544A-7EE6-4342-B048-85BDC9FD1C3A}</a:tableStyleId>
              </a:tblPr>
              <a:tblGrid>
                <a:gridCol w="5686425">
                  <a:extLst>
                    <a:ext uri="{9D8B030D-6E8A-4147-A177-3AD203B41FA5}">
                      <a16:colId xmlns:a16="http://schemas.microsoft.com/office/drawing/2014/main" val="20000"/>
                    </a:ext>
                  </a:extLst>
                </a:gridCol>
                <a:gridCol w="2200278">
                  <a:extLst>
                    <a:ext uri="{9D8B030D-6E8A-4147-A177-3AD203B41FA5}">
                      <a16:colId xmlns:a16="http://schemas.microsoft.com/office/drawing/2014/main" val="20001"/>
                    </a:ext>
                  </a:extLst>
                </a:gridCol>
              </a:tblGrid>
              <a:tr h="293717">
                <a:tc>
                  <a:txBody>
                    <a:bodyPr/>
                    <a:lstStyle/>
                    <a:p>
                      <a:r>
                        <a:rPr lang="en-GB" sz="2000" dirty="0"/>
                        <a:t>Outcome</a:t>
                      </a:r>
                    </a:p>
                  </a:txBody>
                  <a:tcPr/>
                </a:tc>
                <a:tc>
                  <a:txBody>
                    <a:bodyPr/>
                    <a:lstStyle/>
                    <a:p>
                      <a:r>
                        <a:rPr lang="en-GB" sz="2000" dirty="0"/>
                        <a:t>Favours</a:t>
                      </a:r>
                    </a:p>
                  </a:txBody>
                  <a:tcPr/>
                </a:tc>
                <a:extLst>
                  <a:ext uri="{0D108BD9-81ED-4DB2-BD59-A6C34878D82A}">
                    <a16:rowId xmlns:a16="http://schemas.microsoft.com/office/drawing/2014/main" val="10000"/>
                  </a:ext>
                </a:extLst>
              </a:tr>
              <a:tr h="295644">
                <a:tc>
                  <a:txBody>
                    <a:bodyPr/>
                    <a:lstStyle/>
                    <a:p>
                      <a:r>
                        <a:rPr lang="en-GB" sz="2000" dirty="0">
                          <a:solidFill>
                            <a:schemeClr val="tx1"/>
                          </a:solidFill>
                        </a:rPr>
                        <a:t>Incomplete</a:t>
                      </a:r>
                      <a:r>
                        <a:rPr lang="en-GB" sz="2000" baseline="0" dirty="0">
                          <a:solidFill>
                            <a:schemeClr val="tx1"/>
                          </a:solidFill>
                        </a:rPr>
                        <a:t> abortion</a:t>
                      </a:r>
                      <a:endParaRPr lang="en-GB" sz="2000" dirty="0">
                        <a:solidFill>
                          <a:schemeClr val="tx1"/>
                        </a:solidFill>
                      </a:endParaRPr>
                    </a:p>
                  </a:txBody>
                  <a:tcPr/>
                </a:tc>
                <a:tc>
                  <a:txBody>
                    <a:bodyPr/>
                    <a:lstStyle/>
                    <a:p>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1"/>
                  </a:ext>
                </a:extLst>
              </a:tr>
              <a:tr h="244607">
                <a:tc>
                  <a:txBody>
                    <a:bodyPr/>
                    <a:lstStyle/>
                    <a:p>
                      <a:r>
                        <a:rPr lang="en-GB" sz="2000" dirty="0">
                          <a:solidFill>
                            <a:schemeClr val="tx1"/>
                          </a:solidFill>
                        </a:rPr>
                        <a:t>Uterine perforation</a:t>
                      </a:r>
                    </a:p>
                  </a:txBody>
                  <a:tcPr/>
                </a:tc>
                <a:tc>
                  <a:txBody>
                    <a:bodyPr/>
                    <a:lstStyle/>
                    <a:p>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2"/>
                  </a:ext>
                </a:extLst>
              </a:tr>
              <a:tr h="244607">
                <a:tc>
                  <a:txBody>
                    <a:bodyPr/>
                    <a:lstStyle/>
                    <a:p>
                      <a:r>
                        <a:rPr lang="en-GB" sz="2000" dirty="0">
                          <a:solidFill>
                            <a:schemeClr val="tx1"/>
                          </a:solidFill>
                        </a:rPr>
                        <a:t>Pre-operative pain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3"/>
                  </a:ext>
                </a:extLst>
              </a:tr>
              <a:tr h="244607">
                <a:tc>
                  <a:txBody>
                    <a:bodyPr/>
                    <a:lstStyle/>
                    <a:p>
                      <a:r>
                        <a:rPr lang="en-GB" sz="2000" dirty="0">
                          <a:solidFill>
                            <a:schemeClr val="tx1"/>
                          </a:solidFill>
                        </a:rPr>
                        <a:t>Pre-operative expulsion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4"/>
                  </a:ext>
                </a:extLst>
              </a:tr>
              <a:tr h="244607">
                <a:tc>
                  <a:txBody>
                    <a:bodyPr/>
                    <a:lstStyle/>
                    <a:p>
                      <a:r>
                        <a:rPr lang="en-GB" sz="2000" dirty="0">
                          <a:solidFill>
                            <a:schemeClr val="tx1"/>
                          </a:solidFill>
                        </a:rPr>
                        <a:t>Pre-operative bleeding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5"/>
                  </a:ext>
                </a:extLst>
              </a:tr>
              <a:tr h="244607">
                <a:tc>
                  <a:txBody>
                    <a:bodyPr/>
                    <a:lstStyle/>
                    <a:p>
                      <a:r>
                        <a:rPr lang="en-GB" sz="2000" dirty="0">
                          <a:solidFill>
                            <a:srgbClr val="000000"/>
                          </a:solidFill>
                        </a:rPr>
                        <a:t>Cervical trauma</a:t>
                      </a:r>
                    </a:p>
                  </a:txBody>
                  <a:tcPr/>
                </a:tc>
                <a:tc>
                  <a:txBody>
                    <a:bodyPr/>
                    <a:lstStyle/>
                    <a:p>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6"/>
                  </a:ext>
                </a:extLst>
              </a:tr>
              <a:tr h="244607">
                <a:tc>
                  <a:txBody>
                    <a:bodyPr/>
                    <a:lstStyle/>
                    <a:p>
                      <a:r>
                        <a:rPr lang="en-GB" sz="2000" dirty="0">
                          <a:solidFill>
                            <a:srgbClr val="000000"/>
                          </a:solidFill>
                        </a:rPr>
                        <a:t>Cumulative force required to dilate cervix</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9882211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8698" y="3101853"/>
            <a:ext cx="7886700" cy="951612"/>
          </a:xfrm>
        </p:spPr>
        <p:txBody>
          <a:bodyPr/>
          <a:lstStyle/>
          <a:p>
            <a:pPr algn="ctr"/>
            <a:r>
              <a:rPr lang="en-GB" dirty="0"/>
              <a:t>Overall Summary of Significant Findings</a:t>
            </a:r>
          </a:p>
        </p:txBody>
      </p:sp>
    </p:spTree>
    <p:extLst>
      <p:ext uri="{BB962C8B-B14F-4D97-AF65-F5344CB8AC3E}">
        <p14:creationId xmlns:p14="http://schemas.microsoft.com/office/powerpoint/2010/main" val="38497694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8079" y="228021"/>
            <a:ext cx="6304712" cy="951612"/>
          </a:xfrm>
        </p:spPr>
        <p:txBody>
          <a:bodyPr>
            <a:normAutofit/>
          </a:bodyPr>
          <a:lstStyle/>
          <a:p>
            <a:r>
              <a:rPr lang="en-GB" dirty="0"/>
              <a:t>Overall summary (significant): Misoprostol vs. placebo/no agent</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811257382"/>
              </p:ext>
            </p:extLst>
          </p:nvPr>
        </p:nvGraphicFramePr>
        <p:xfrm>
          <a:off x="628650" y="1547813"/>
          <a:ext cx="7886700" cy="3169920"/>
        </p:xfrm>
        <a:graphic>
          <a:graphicData uri="http://schemas.openxmlformats.org/drawingml/2006/table">
            <a:tbl>
              <a:tblPr firstRow="1" bandRow="1">
                <a:tableStyleId>{5C22544A-7EE6-4342-B048-85BDC9FD1C3A}</a:tableStyleId>
              </a:tblPr>
              <a:tblGrid>
                <a:gridCol w="5490796">
                  <a:extLst>
                    <a:ext uri="{9D8B030D-6E8A-4147-A177-3AD203B41FA5}">
                      <a16:colId xmlns:a16="http://schemas.microsoft.com/office/drawing/2014/main" val="20000"/>
                    </a:ext>
                  </a:extLst>
                </a:gridCol>
                <a:gridCol w="2395904">
                  <a:extLst>
                    <a:ext uri="{9D8B030D-6E8A-4147-A177-3AD203B41FA5}">
                      <a16:colId xmlns:a16="http://schemas.microsoft.com/office/drawing/2014/main" val="20001"/>
                    </a:ext>
                  </a:extLst>
                </a:gridCol>
              </a:tblGrid>
              <a:tr h="0">
                <a:tc>
                  <a:txBody>
                    <a:bodyPr/>
                    <a:lstStyle/>
                    <a:p>
                      <a:r>
                        <a:rPr lang="en-GB" sz="2000" dirty="0"/>
                        <a:t>Outcome</a:t>
                      </a:r>
                    </a:p>
                  </a:txBody>
                  <a:tcPr/>
                </a:tc>
                <a:tc>
                  <a:txBody>
                    <a:bodyPr/>
                    <a:lstStyle/>
                    <a:p>
                      <a:r>
                        <a:rPr lang="en-GB" sz="2000" dirty="0"/>
                        <a:t>Favours</a:t>
                      </a:r>
                    </a:p>
                  </a:txBody>
                  <a:tcPr/>
                </a:tc>
                <a:extLst>
                  <a:ext uri="{0D108BD9-81ED-4DB2-BD59-A6C34878D82A}">
                    <a16:rowId xmlns:a16="http://schemas.microsoft.com/office/drawing/2014/main" val="10000"/>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t>Incomplete abortion (parous) </a:t>
                      </a:r>
                      <a:endParaRPr lang="en-GB" sz="2000" dirty="0">
                        <a:solidFill>
                          <a:srgbClr val="00B050"/>
                        </a:solidFill>
                      </a:endParaRPr>
                    </a:p>
                  </a:txBody>
                  <a:tcPr/>
                </a:tc>
                <a:tc>
                  <a:txBody>
                    <a:bodyPr/>
                    <a:lstStyle/>
                    <a:p>
                      <a:r>
                        <a:rPr lang="en-GB" sz="2000" dirty="0">
                          <a:solidFill>
                            <a:schemeClr val="tx1"/>
                          </a:solidFill>
                        </a:rPr>
                        <a:t>Priming</a:t>
                      </a:r>
                    </a:p>
                  </a:txBody>
                  <a:tcPr>
                    <a:solidFill>
                      <a:srgbClr val="00B050"/>
                    </a:solidFill>
                  </a:tcPr>
                </a:tc>
                <a:extLst>
                  <a:ext uri="{0D108BD9-81ED-4DB2-BD59-A6C34878D82A}">
                    <a16:rowId xmlns:a16="http://schemas.microsoft.com/office/drawing/2014/main" val="10001"/>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t>Cumulative force required to dilate cervix</a:t>
                      </a:r>
                      <a:endParaRPr lang="en-GB" sz="2000" dirty="0">
                        <a:solidFill>
                          <a:srgbClr val="00B050"/>
                        </a:solidFill>
                      </a:endParaRPr>
                    </a:p>
                  </a:txBody>
                  <a:tcPr/>
                </a:tc>
                <a:tc>
                  <a:txBody>
                    <a:bodyPr/>
                    <a:lstStyle/>
                    <a:p>
                      <a:r>
                        <a:rPr lang="en-GB" sz="2000" dirty="0">
                          <a:solidFill>
                            <a:schemeClr val="tx1"/>
                          </a:solidFill>
                        </a:rPr>
                        <a:t>Priming</a:t>
                      </a:r>
                    </a:p>
                  </a:txBody>
                  <a:tcPr>
                    <a:solidFill>
                      <a:srgbClr val="00B050"/>
                    </a:solidFill>
                  </a:tcPr>
                </a:tc>
                <a:extLst>
                  <a:ext uri="{0D108BD9-81ED-4DB2-BD59-A6C34878D82A}">
                    <a16:rowId xmlns:a16="http://schemas.microsoft.com/office/drawing/2014/main" val="10002"/>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t>Pre-operative pain: moderate/severe</a:t>
                      </a:r>
                    </a:p>
                  </a:txBody>
                  <a:tcPr/>
                </a:tc>
                <a:tc>
                  <a:txBody>
                    <a:bodyPr/>
                    <a:lstStyle/>
                    <a:p>
                      <a:r>
                        <a:rPr lang="en-GB" sz="2000" dirty="0">
                          <a:solidFill>
                            <a:schemeClr val="tx1"/>
                          </a:solidFill>
                        </a:rPr>
                        <a:t>No priming</a:t>
                      </a:r>
                    </a:p>
                  </a:txBody>
                  <a:tcPr>
                    <a:solidFill>
                      <a:srgbClr val="FF0000"/>
                    </a:solidFill>
                  </a:tcPr>
                </a:tc>
                <a:extLst>
                  <a:ext uri="{0D108BD9-81ED-4DB2-BD59-A6C34878D82A}">
                    <a16:rowId xmlns:a16="http://schemas.microsoft.com/office/drawing/2014/main" val="10004"/>
                  </a:ext>
                </a:extLst>
              </a:tr>
              <a:tr h="0">
                <a:tc>
                  <a:txBody>
                    <a:bodyPr/>
                    <a:lstStyle/>
                    <a:p>
                      <a:r>
                        <a:rPr lang="en-GB" sz="2000" dirty="0"/>
                        <a:t>Pre-operative bleeding: any</a:t>
                      </a:r>
                    </a:p>
                  </a:txBody>
                  <a:tcPr/>
                </a:tc>
                <a:tc>
                  <a:txBody>
                    <a:bodyPr/>
                    <a:lstStyle/>
                    <a:p>
                      <a:r>
                        <a:rPr lang="en-GB" sz="2000" dirty="0">
                          <a:solidFill>
                            <a:schemeClr val="tx1"/>
                          </a:solidFill>
                        </a:rPr>
                        <a:t>No priming</a:t>
                      </a:r>
                    </a:p>
                  </a:txBody>
                  <a:tcPr>
                    <a:solidFill>
                      <a:srgbClr val="FF0000"/>
                    </a:solidFill>
                  </a:tcPr>
                </a:tc>
                <a:extLst>
                  <a:ext uri="{0D108BD9-81ED-4DB2-BD59-A6C34878D82A}">
                    <a16:rowId xmlns:a16="http://schemas.microsoft.com/office/drawing/2014/main" val="10005"/>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t>Pre-operative bleeding: mild</a:t>
                      </a:r>
                    </a:p>
                  </a:txBody>
                  <a:tcPr/>
                </a:tc>
                <a:tc>
                  <a:txBody>
                    <a:bodyPr/>
                    <a:lstStyle/>
                    <a:p>
                      <a:r>
                        <a:rPr lang="en-GB" sz="2000" dirty="0">
                          <a:solidFill>
                            <a:schemeClr val="tx1"/>
                          </a:solidFill>
                        </a:rPr>
                        <a:t>No priming</a:t>
                      </a:r>
                    </a:p>
                  </a:txBody>
                  <a:tcPr>
                    <a:solidFill>
                      <a:srgbClr val="FF0000"/>
                    </a:solidFill>
                  </a:tcPr>
                </a:tc>
                <a:extLst>
                  <a:ext uri="{0D108BD9-81ED-4DB2-BD59-A6C34878D82A}">
                    <a16:rowId xmlns:a16="http://schemas.microsoft.com/office/drawing/2014/main" val="10006"/>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t>Pre-operative bleeding: moderate/severe</a:t>
                      </a:r>
                    </a:p>
                  </a:txBody>
                  <a:tcPr/>
                </a:tc>
                <a:tc>
                  <a:txBody>
                    <a:bodyPr/>
                    <a:lstStyle/>
                    <a:p>
                      <a:r>
                        <a:rPr lang="en-GB" sz="2000" dirty="0">
                          <a:solidFill>
                            <a:schemeClr val="tx1"/>
                          </a:solidFill>
                        </a:rPr>
                        <a:t>No priming</a:t>
                      </a:r>
                    </a:p>
                  </a:txBody>
                  <a:tcPr>
                    <a:solidFill>
                      <a:srgbClr val="FF0000"/>
                    </a:solidFill>
                  </a:tcPr>
                </a:tc>
                <a:extLst>
                  <a:ext uri="{0D108BD9-81ED-4DB2-BD59-A6C34878D82A}">
                    <a16:rowId xmlns:a16="http://schemas.microsoft.com/office/drawing/2014/main" val="10007"/>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t>Pre-operative bleeding: ml </a:t>
                      </a:r>
                      <a:endParaRPr lang="en-GB" sz="2000" dirty="0">
                        <a:solidFill>
                          <a:srgbClr val="FF0000"/>
                        </a:solidFill>
                      </a:endParaRPr>
                    </a:p>
                  </a:txBody>
                  <a:tcPr/>
                </a:tc>
                <a:tc>
                  <a:txBody>
                    <a:bodyPr/>
                    <a:lstStyle/>
                    <a:p>
                      <a:r>
                        <a:rPr lang="en-GB" sz="2000" dirty="0">
                          <a:solidFill>
                            <a:schemeClr val="tx1"/>
                          </a:solidFill>
                        </a:rPr>
                        <a:t>No priming</a:t>
                      </a:r>
                    </a:p>
                  </a:txBody>
                  <a:tcPr>
                    <a:solidFill>
                      <a:srgbClr val="FF0000"/>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3996415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588079" y="87347"/>
            <a:ext cx="6294664" cy="951612"/>
          </a:xfrm>
        </p:spPr>
        <p:txBody>
          <a:bodyPr/>
          <a:lstStyle/>
          <a:p>
            <a:r>
              <a:rPr lang="en-GB" dirty="0"/>
              <a:t>Overall summary (significant): Priming agent A vs. priming agent B</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35789576"/>
              </p:ext>
            </p:extLst>
          </p:nvPr>
        </p:nvGraphicFramePr>
        <p:xfrm>
          <a:off x="628650" y="1557338"/>
          <a:ext cx="7886700" cy="3962400"/>
        </p:xfrm>
        <a:graphic>
          <a:graphicData uri="http://schemas.openxmlformats.org/drawingml/2006/table">
            <a:tbl>
              <a:tblPr firstRow="1" bandRow="1">
                <a:tableStyleId>{5C22544A-7EE6-4342-B048-85BDC9FD1C3A}</a:tableStyleId>
              </a:tblPr>
              <a:tblGrid>
                <a:gridCol w="58293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tblGrid>
              <a:tr h="370840">
                <a:tc>
                  <a:txBody>
                    <a:bodyPr/>
                    <a:lstStyle/>
                    <a:p>
                      <a:r>
                        <a:rPr lang="en-GB" sz="2000" dirty="0"/>
                        <a:t>Outcome</a:t>
                      </a:r>
                    </a:p>
                  </a:txBody>
                  <a:tcPr/>
                </a:tc>
                <a:tc>
                  <a:txBody>
                    <a:bodyPr/>
                    <a:lstStyle/>
                    <a:p>
                      <a:r>
                        <a:rPr lang="en-GB" sz="2000" dirty="0"/>
                        <a:t>Favours</a:t>
                      </a:r>
                    </a:p>
                  </a:txBody>
                  <a:tcPr/>
                </a:tc>
                <a:extLst>
                  <a:ext uri="{0D108BD9-81ED-4DB2-BD59-A6C34878D82A}">
                    <a16:rowId xmlns:a16="http://schemas.microsoft.com/office/drawing/2014/main" val="10000"/>
                  </a:ext>
                </a:extLst>
              </a:tr>
              <a:tr h="370840">
                <a:tc>
                  <a:txBody>
                    <a:bodyPr/>
                    <a:lstStyle/>
                    <a:p>
                      <a:pPr marL="0" indent="0" defTabSz="457200">
                        <a:buFont typeface="Arial" panose="020B0604020202020204" pitchFamily="34" charset="0"/>
                        <a:buNone/>
                      </a:pPr>
                      <a:r>
                        <a:rPr lang="en-GB" sz="2000" b="1" dirty="0"/>
                        <a:t>24hr vs. 48hr mifepristone</a:t>
                      </a:r>
                    </a:p>
                  </a:txBody>
                  <a:tcPr/>
                </a:tc>
                <a:tc>
                  <a:txBody>
                    <a:bodyPr/>
                    <a:lstStyle/>
                    <a:p>
                      <a:endParaRPr lang="en-GB" sz="2000" dirty="0">
                        <a:solidFill>
                          <a:schemeClr val="tx1"/>
                        </a:solidFill>
                      </a:endParaRPr>
                    </a:p>
                  </a:txBody>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t>Cumulative force required to dilate cervix </a:t>
                      </a:r>
                      <a:endParaRPr lang="en-GB" sz="2000" dirty="0">
                        <a:solidFill>
                          <a:srgbClr val="FF0000"/>
                        </a:solidFill>
                      </a:endParaRPr>
                    </a:p>
                  </a:txBody>
                  <a:tcPr/>
                </a:tc>
                <a:tc>
                  <a:txBody>
                    <a:bodyPr/>
                    <a:lstStyle/>
                    <a:p>
                      <a:r>
                        <a:rPr lang="en-GB" sz="2000" dirty="0">
                          <a:solidFill>
                            <a:schemeClr val="tx1"/>
                          </a:solidFill>
                        </a:rPr>
                        <a:t>Favours 48h</a:t>
                      </a:r>
                    </a:p>
                  </a:txBody>
                  <a:tcPr>
                    <a:solidFill>
                      <a:srgbClr val="00B050"/>
                    </a:solidFill>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1" dirty="0"/>
                        <a:t>Sublingual vs. vaginal misoprostol</a:t>
                      </a:r>
                    </a:p>
                  </a:txBody>
                  <a:tcPr/>
                </a:tc>
                <a:tc>
                  <a:txBody>
                    <a:bodyPr/>
                    <a:lstStyle/>
                    <a:p>
                      <a:endParaRPr lang="en-GB" sz="2000" dirty="0">
                        <a:solidFill>
                          <a:schemeClr val="tx1"/>
                        </a:solidFill>
                      </a:endParaRPr>
                    </a:p>
                  </a:txBody>
                  <a:tcPr/>
                </a:tc>
                <a:extLst>
                  <a:ext uri="{0D108BD9-81ED-4DB2-BD59-A6C34878D82A}">
                    <a16:rowId xmlns:a16="http://schemas.microsoft.com/office/drawing/2014/main" val="314443774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Pre-operative bleeding: any (mixed parity)</a:t>
                      </a:r>
                    </a:p>
                  </a:txBody>
                  <a:tcPr/>
                </a:tc>
                <a:tc>
                  <a:txBody>
                    <a:bodyPr/>
                    <a:lstStyle/>
                    <a:p>
                      <a:r>
                        <a:rPr lang="en-GB" sz="2000" dirty="0">
                          <a:solidFill>
                            <a:schemeClr val="tx1"/>
                          </a:solidFill>
                        </a:rPr>
                        <a:t>Favours vaginal</a:t>
                      </a:r>
                    </a:p>
                  </a:txBody>
                  <a:tcPr>
                    <a:solidFill>
                      <a:srgbClr val="00B050"/>
                    </a:solidFill>
                  </a:tcPr>
                </a:tc>
                <a:extLst>
                  <a:ext uri="{0D108BD9-81ED-4DB2-BD59-A6C34878D82A}">
                    <a16:rowId xmlns:a16="http://schemas.microsoft.com/office/drawing/2014/main" val="3957165309"/>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1" dirty="0"/>
                        <a:t>1hr vs. 3hr vaginal misoprostol</a:t>
                      </a:r>
                    </a:p>
                  </a:txBody>
                  <a:tcPr/>
                </a:tc>
                <a:tc>
                  <a:txBody>
                    <a:bodyPr/>
                    <a:lstStyle/>
                    <a:p>
                      <a:endParaRPr lang="en-GB" sz="2000" dirty="0">
                        <a:solidFill>
                          <a:schemeClr val="tx1"/>
                        </a:solidFill>
                      </a:endParaRPr>
                    </a:p>
                  </a:txBody>
                  <a:tcPr/>
                </a:tc>
                <a:extLst>
                  <a:ext uri="{0D108BD9-81ED-4DB2-BD59-A6C34878D82A}">
                    <a16:rowId xmlns:a16="http://schemas.microsoft.com/office/drawing/2014/main" val="1496660653"/>
                  </a:ext>
                </a:extLst>
              </a:tr>
              <a:tr h="370840">
                <a:tc>
                  <a:txBody>
                    <a:bodyPr/>
                    <a:lstStyle/>
                    <a:p>
                      <a:pPr marL="0" indent="0" defTabSz="457200">
                        <a:buFont typeface="Arial" panose="020B0604020202020204" pitchFamily="34" charset="0"/>
                        <a:buNone/>
                      </a:pPr>
                      <a:r>
                        <a:rPr lang="en-GB" sz="2000" dirty="0"/>
                        <a:t>Cumulative force require to dilate cervix (nulliparous)</a:t>
                      </a:r>
                      <a:endParaRPr lang="en-GB" sz="2000" dirty="0">
                        <a:solidFill>
                          <a:srgbClr val="FF0000"/>
                        </a:solidFill>
                      </a:endParaRPr>
                    </a:p>
                  </a:txBody>
                  <a:tcPr/>
                </a:tc>
                <a:tc>
                  <a:txBody>
                    <a:bodyPr/>
                    <a:lstStyle/>
                    <a:p>
                      <a:r>
                        <a:rPr lang="en-GB" sz="2000" dirty="0">
                          <a:solidFill>
                            <a:schemeClr val="tx1"/>
                          </a:solidFill>
                        </a:rPr>
                        <a:t>Favours</a:t>
                      </a:r>
                      <a:r>
                        <a:rPr lang="en-GB" sz="2000" baseline="0" dirty="0">
                          <a:solidFill>
                            <a:schemeClr val="tx1"/>
                          </a:solidFill>
                        </a:rPr>
                        <a:t> 3h</a:t>
                      </a:r>
                      <a:endParaRPr lang="en-GB" sz="2000" dirty="0">
                        <a:solidFill>
                          <a:schemeClr val="tx1"/>
                        </a:solidFill>
                      </a:endParaRPr>
                    </a:p>
                  </a:txBody>
                  <a:tcPr>
                    <a:solidFill>
                      <a:srgbClr val="00B050"/>
                    </a:solidFill>
                  </a:tcPr>
                </a:tc>
                <a:extLst>
                  <a:ext uri="{0D108BD9-81ED-4DB2-BD59-A6C34878D82A}">
                    <a16:rowId xmlns:a16="http://schemas.microsoft.com/office/drawing/2014/main" val="973007737"/>
                  </a:ext>
                </a:extLst>
              </a:tr>
              <a:tr h="370840">
                <a:tc>
                  <a:txBody>
                    <a:bodyPr/>
                    <a:lstStyle/>
                    <a:p>
                      <a:pPr marL="0" indent="0" defTabSz="457200">
                        <a:buFont typeface="Arial" panose="020B0604020202020204" pitchFamily="34" charset="0"/>
                        <a:buNone/>
                      </a:pPr>
                      <a:r>
                        <a:rPr lang="en-GB" sz="2000" dirty="0"/>
                        <a:t>Pre-operative pain (nulliparous)</a:t>
                      </a:r>
                      <a:endParaRPr lang="en-GB" sz="2000" dirty="0">
                        <a:solidFill>
                          <a:srgbClr val="00B050"/>
                        </a:solidFill>
                      </a:endParaRPr>
                    </a:p>
                  </a:txBody>
                  <a:tcPr/>
                </a:tc>
                <a:tc>
                  <a:txBody>
                    <a:bodyPr/>
                    <a:lstStyle/>
                    <a:p>
                      <a:r>
                        <a:rPr lang="en-GB" sz="2000" dirty="0">
                          <a:solidFill>
                            <a:schemeClr val="tx1"/>
                          </a:solidFill>
                        </a:rPr>
                        <a:t>Favours 1h</a:t>
                      </a:r>
                    </a:p>
                  </a:txBody>
                  <a:tcPr>
                    <a:solidFill>
                      <a:srgbClr val="00B050"/>
                    </a:solidFill>
                  </a:tcPr>
                </a:tc>
                <a:extLst>
                  <a:ext uri="{0D108BD9-81ED-4DB2-BD59-A6C34878D82A}">
                    <a16:rowId xmlns:a16="http://schemas.microsoft.com/office/drawing/2014/main" val="3698163170"/>
                  </a:ext>
                </a:extLst>
              </a:tr>
              <a:tr h="370840">
                <a:tc>
                  <a:txBody>
                    <a:bodyPr/>
                    <a:lstStyle/>
                    <a:p>
                      <a:pPr marL="0" indent="0" defTabSz="457200">
                        <a:buFont typeface="Arial" panose="020B0604020202020204" pitchFamily="34" charset="0"/>
                        <a:buNone/>
                      </a:pPr>
                      <a:r>
                        <a:rPr lang="en-GB" sz="2000" b="1" dirty="0"/>
                        <a:t>1hr vs. 3hr sublingual misoprosto</a:t>
                      </a:r>
                      <a:r>
                        <a:rPr lang="en-GB" sz="2000" dirty="0"/>
                        <a:t>l</a:t>
                      </a:r>
                    </a:p>
                  </a:txBody>
                  <a:tcPr/>
                </a:tc>
                <a:tc>
                  <a:txBody>
                    <a:bodyPr/>
                    <a:lstStyle/>
                    <a:p>
                      <a:endParaRPr lang="en-GB" sz="2000" dirty="0">
                        <a:solidFill>
                          <a:schemeClr val="tx1"/>
                        </a:solidFill>
                      </a:endParaRPr>
                    </a:p>
                  </a:txBody>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t>Pre-operative bleeding (nulliparous) </a:t>
                      </a:r>
                      <a:endParaRPr lang="en-GB" sz="2000" dirty="0">
                        <a:solidFill>
                          <a:srgbClr val="00B050"/>
                        </a:solidFill>
                      </a:endParaRPr>
                    </a:p>
                  </a:txBody>
                  <a:tcPr/>
                </a:tc>
                <a:tc>
                  <a:txBody>
                    <a:bodyPr/>
                    <a:lstStyle/>
                    <a:p>
                      <a:r>
                        <a:rPr lang="en-GB" sz="2000" dirty="0">
                          <a:solidFill>
                            <a:schemeClr val="tx1"/>
                          </a:solidFill>
                        </a:rPr>
                        <a:t>Favours</a:t>
                      </a:r>
                      <a:r>
                        <a:rPr lang="en-GB" sz="2000" baseline="0" dirty="0">
                          <a:solidFill>
                            <a:schemeClr val="tx1"/>
                          </a:solidFill>
                        </a:rPr>
                        <a:t> 1h</a:t>
                      </a:r>
                      <a:endParaRPr lang="en-GB" sz="2000" dirty="0">
                        <a:solidFill>
                          <a:schemeClr val="tx1"/>
                        </a:solidFill>
                      </a:endParaRPr>
                    </a:p>
                  </a:txBody>
                  <a:tcPr>
                    <a:solidFill>
                      <a:srgbClr val="00B050"/>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0110088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7402" y="137589"/>
            <a:ext cx="6435341" cy="951612"/>
          </a:xfrm>
        </p:spPr>
        <p:txBody>
          <a:bodyPr/>
          <a:lstStyle/>
          <a:p>
            <a:r>
              <a:rPr lang="en-GB" dirty="0"/>
              <a:t>Recommendations up to and including 13+6 weeks’ gestation</a:t>
            </a:r>
          </a:p>
        </p:txBody>
      </p:sp>
      <p:sp>
        <p:nvSpPr>
          <p:cNvPr id="3" name="Content Placeholder 2"/>
          <p:cNvSpPr>
            <a:spLocks noGrp="1"/>
          </p:cNvSpPr>
          <p:nvPr>
            <p:ph idx="1"/>
          </p:nvPr>
        </p:nvSpPr>
        <p:spPr>
          <a:xfrm>
            <a:off x="628650" y="1557495"/>
            <a:ext cx="7886700" cy="4619468"/>
          </a:xfrm>
        </p:spPr>
        <p:txBody>
          <a:bodyPr>
            <a:normAutofit fontScale="92500"/>
          </a:bodyPr>
          <a:lstStyle/>
          <a:p>
            <a:r>
              <a:rPr lang="en-GB" sz="2800" dirty="0"/>
              <a:t>1.12.1 </a:t>
            </a:r>
            <a:r>
              <a:rPr lang="en-GB" sz="2800" dirty="0">
                <a:solidFill>
                  <a:srgbClr val="00B050"/>
                </a:solidFill>
              </a:rPr>
              <a:t>Offer</a:t>
            </a:r>
            <a:r>
              <a:rPr lang="en-GB" sz="2800" dirty="0"/>
              <a:t> cervical priming with:</a:t>
            </a:r>
          </a:p>
          <a:p>
            <a:pPr>
              <a:buFont typeface="Arial" pitchFamily="34" charset="0"/>
              <a:buChar char="•"/>
            </a:pPr>
            <a:r>
              <a:rPr lang="en-GB" dirty="0">
                <a:solidFill>
                  <a:srgbClr val="00B050"/>
                </a:solidFill>
              </a:rPr>
              <a:t>400 micrograms sublingual misoprostol</a:t>
            </a:r>
            <a:r>
              <a:rPr lang="en-GB" dirty="0"/>
              <a:t>, given </a:t>
            </a:r>
            <a:r>
              <a:rPr lang="en-GB" dirty="0">
                <a:solidFill>
                  <a:srgbClr val="00B050"/>
                </a:solidFill>
              </a:rPr>
              <a:t>1 hour </a:t>
            </a:r>
            <a:r>
              <a:rPr lang="en-GB" dirty="0"/>
              <a:t>before, </a:t>
            </a:r>
            <a:r>
              <a:rPr lang="en-GB" dirty="0">
                <a:solidFill>
                  <a:srgbClr val="00B050"/>
                </a:solidFill>
              </a:rPr>
              <a:t>or</a:t>
            </a:r>
          </a:p>
          <a:p>
            <a:pPr>
              <a:buFont typeface="Arial" pitchFamily="34" charset="0"/>
              <a:buChar char="•"/>
            </a:pPr>
            <a:r>
              <a:rPr lang="en-GB" dirty="0"/>
              <a:t>400 micrograms </a:t>
            </a:r>
            <a:r>
              <a:rPr lang="en-GB" dirty="0">
                <a:solidFill>
                  <a:srgbClr val="00B050"/>
                </a:solidFill>
              </a:rPr>
              <a:t>vaginal</a:t>
            </a:r>
            <a:r>
              <a:rPr lang="en-GB" dirty="0"/>
              <a:t> misoprostol, given </a:t>
            </a:r>
            <a:r>
              <a:rPr lang="en-GB" dirty="0">
                <a:solidFill>
                  <a:srgbClr val="00B050"/>
                </a:solidFill>
              </a:rPr>
              <a:t>3 hours </a:t>
            </a:r>
            <a:r>
              <a:rPr lang="en-GB" dirty="0"/>
              <a:t>before</a:t>
            </a:r>
          </a:p>
          <a:p>
            <a:pPr>
              <a:buFont typeface="Arial" pitchFamily="34" charset="0"/>
              <a:buChar char="•"/>
            </a:pPr>
            <a:r>
              <a:rPr lang="en-GB" dirty="0"/>
              <a:t>If misoprostol cannot be used, </a:t>
            </a:r>
            <a:r>
              <a:rPr lang="en-GB" dirty="0">
                <a:solidFill>
                  <a:srgbClr val="00B050"/>
                </a:solidFill>
              </a:rPr>
              <a:t>consider</a:t>
            </a:r>
            <a:r>
              <a:rPr lang="en-GB" dirty="0"/>
              <a:t> cervical priming with 200 mg oral </a:t>
            </a:r>
            <a:r>
              <a:rPr lang="en-GB" dirty="0">
                <a:solidFill>
                  <a:srgbClr val="00B050"/>
                </a:solidFill>
              </a:rPr>
              <a:t>mifepristone, 24 to 48 hours </a:t>
            </a:r>
            <a:r>
              <a:rPr lang="en-GB" dirty="0"/>
              <a:t>before </a:t>
            </a:r>
            <a:br>
              <a:rPr lang="en-GB" dirty="0"/>
            </a:br>
            <a:endParaRPr lang="en-GB" sz="2800" dirty="0"/>
          </a:p>
          <a:p>
            <a:r>
              <a:rPr lang="en-GB" sz="2800" dirty="0"/>
              <a:t>1.12.2 </a:t>
            </a:r>
            <a:r>
              <a:rPr lang="en-GB" sz="2800" dirty="0">
                <a:solidFill>
                  <a:srgbClr val="00B050"/>
                </a:solidFill>
              </a:rPr>
              <a:t>Explain</a:t>
            </a:r>
            <a:r>
              <a:rPr lang="en-GB" sz="2800" dirty="0"/>
              <a:t> to women that cervical priming:</a:t>
            </a:r>
          </a:p>
          <a:p>
            <a:pPr>
              <a:buFont typeface="Arial" pitchFamily="34" charset="0"/>
              <a:buChar char="•"/>
            </a:pPr>
            <a:r>
              <a:rPr lang="en-GB" dirty="0">
                <a:solidFill>
                  <a:srgbClr val="00B050"/>
                </a:solidFill>
              </a:rPr>
              <a:t>reduces </a:t>
            </a:r>
            <a:r>
              <a:rPr lang="en-GB" dirty="0"/>
              <a:t>the risk of </a:t>
            </a:r>
            <a:r>
              <a:rPr lang="en-GB" dirty="0">
                <a:solidFill>
                  <a:srgbClr val="00B050"/>
                </a:solidFill>
              </a:rPr>
              <a:t>incomplete</a:t>
            </a:r>
            <a:r>
              <a:rPr lang="en-GB" dirty="0"/>
              <a:t> abortion for </a:t>
            </a:r>
            <a:r>
              <a:rPr lang="en-GB" dirty="0">
                <a:solidFill>
                  <a:srgbClr val="00B050"/>
                </a:solidFill>
              </a:rPr>
              <a:t>parous </a:t>
            </a:r>
            <a:r>
              <a:rPr lang="en-GB" dirty="0"/>
              <a:t>women</a:t>
            </a:r>
            <a:endParaRPr lang="en-GB" dirty="0">
              <a:solidFill>
                <a:srgbClr val="00B050"/>
              </a:solidFill>
            </a:endParaRPr>
          </a:p>
          <a:p>
            <a:pPr>
              <a:buFont typeface="Arial" pitchFamily="34" charset="0"/>
              <a:buChar char="•"/>
            </a:pPr>
            <a:r>
              <a:rPr lang="en-GB" dirty="0"/>
              <a:t>makes </a:t>
            </a:r>
            <a:r>
              <a:rPr lang="en-GB" dirty="0">
                <a:solidFill>
                  <a:srgbClr val="00B050"/>
                </a:solidFill>
              </a:rPr>
              <a:t>dilation easier </a:t>
            </a:r>
            <a:r>
              <a:rPr lang="en-GB" dirty="0"/>
              <a:t>for women who are parous or nulliparous</a:t>
            </a:r>
          </a:p>
          <a:p>
            <a:pPr>
              <a:buFont typeface="Arial" pitchFamily="34" charset="0"/>
              <a:buChar char="•"/>
            </a:pPr>
            <a:r>
              <a:rPr lang="en-GB" dirty="0"/>
              <a:t>may </a:t>
            </a:r>
            <a:r>
              <a:rPr lang="en-GB" dirty="0">
                <a:solidFill>
                  <a:srgbClr val="00B050"/>
                </a:solidFill>
              </a:rPr>
              <a:t>cause bleeding and pain </a:t>
            </a:r>
            <a:r>
              <a:rPr lang="en-GB" dirty="0"/>
              <a:t>before the procedure</a:t>
            </a:r>
          </a:p>
        </p:txBody>
      </p:sp>
    </p:spTree>
    <p:extLst>
      <p:ext uri="{BB962C8B-B14F-4D97-AF65-F5344CB8AC3E}">
        <p14:creationId xmlns:p14="http://schemas.microsoft.com/office/powerpoint/2010/main" val="23341613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7256" y="97396"/>
            <a:ext cx="6334858" cy="951612"/>
          </a:xfrm>
        </p:spPr>
        <p:txBody>
          <a:bodyPr/>
          <a:lstStyle/>
          <a:p>
            <a:r>
              <a:rPr lang="en-GB" dirty="0"/>
              <a:t>Rationale</a:t>
            </a:r>
          </a:p>
        </p:txBody>
      </p:sp>
      <p:sp>
        <p:nvSpPr>
          <p:cNvPr id="3" name="Content Placeholder 2"/>
          <p:cNvSpPr>
            <a:spLocks noGrp="1"/>
          </p:cNvSpPr>
          <p:nvPr>
            <p:ph idx="1"/>
          </p:nvPr>
        </p:nvSpPr>
        <p:spPr>
          <a:xfrm>
            <a:off x="628650" y="1567543"/>
            <a:ext cx="7886700" cy="4609420"/>
          </a:xfrm>
        </p:spPr>
        <p:txBody>
          <a:bodyPr/>
          <a:lstStyle/>
          <a:p>
            <a:r>
              <a:rPr lang="en-GB" dirty="0"/>
              <a:t>Good evidence for reduction in incomplete abortion (parous) and reduced force required to dilate with vaginal </a:t>
            </a:r>
            <a:r>
              <a:rPr lang="en-GB" b="1" dirty="0"/>
              <a:t>or</a:t>
            </a:r>
            <a:r>
              <a:rPr lang="en-GB" dirty="0"/>
              <a:t> sublingual misoprostol</a:t>
            </a:r>
          </a:p>
          <a:p>
            <a:r>
              <a:rPr lang="en-GB" dirty="0"/>
              <a:t>Timings to minimise pre-operative pain, bleeding, gastrointestinal effects while ensuring optimal priming</a:t>
            </a:r>
          </a:p>
          <a:p>
            <a:pPr lvl="1">
              <a:buFont typeface="Arial" pitchFamily="34" charset="0"/>
              <a:buChar char="•"/>
            </a:pPr>
            <a:r>
              <a:rPr lang="en-GB" sz="2000" dirty="0"/>
              <a:t>Permit preference-based decision-making</a:t>
            </a:r>
          </a:p>
          <a:p>
            <a:pPr lvl="1">
              <a:buFont typeface="Arial" pitchFamily="34" charset="0"/>
              <a:buChar char="•"/>
            </a:pPr>
            <a:r>
              <a:rPr lang="en-GB" sz="2000" dirty="0"/>
              <a:t>Permit flexible procedure times</a:t>
            </a:r>
          </a:p>
          <a:p>
            <a:r>
              <a:rPr lang="en-GB" dirty="0"/>
              <a:t>More evidence for 400mcg misoprostol than other dose</a:t>
            </a:r>
          </a:p>
          <a:p>
            <a:r>
              <a:rPr lang="en-GB" dirty="0"/>
              <a:t>Less evidence for mifepristone but gives another option</a:t>
            </a:r>
          </a:p>
          <a:p>
            <a:r>
              <a:rPr lang="en-GB" dirty="0"/>
              <a:t>Counselling recommendation so women understand risk/benefit of priming</a:t>
            </a:r>
          </a:p>
          <a:p>
            <a:endParaRPr lang="en-GB" dirty="0"/>
          </a:p>
          <a:p>
            <a:endParaRPr lang="en-GB" dirty="0"/>
          </a:p>
          <a:p>
            <a:pPr lvl="1">
              <a:buFont typeface="Arial" pitchFamily="34" charset="0"/>
              <a:buChar char="•"/>
            </a:pPr>
            <a:endParaRPr lang="en-GB" sz="2000" dirty="0"/>
          </a:p>
        </p:txBody>
      </p:sp>
    </p:spTree>
    <p:extLst>
      <p:ext uri="{BB962C8B-B14F-4D97-AF65-F5344CB8AC3E}">
        <p14:creationId xmlns:p14="http://schemas.microsoft.com/office/powerpoint/2010/main" val="3710256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7BBE1-397F-431A-99C0-0A2457AB88DD}"/>
              </a:ext>
            </a:extLst>
          </p:cNvPr>
          <p:cNvSpPr>
            <a:spLocks noGrp="1"/>
          </p:cNvSpPr>
          <p:nvPr>
            <p:ph type="ctrTitle"/>
          </p:nvPr>
        </p:nvSpPr>
        <p:spPr/>
        <p:txBody>
          <a:bodyPr>
            <a:normAutofit/>
          </a:bodyPr>
          <a:lstStyle/>
          <a:p>
            <a:r>
              <a:rPr lang="en-GB" sz="3200" dirty="0"/>
              <a:t>The views expressed in this presentation are those of the authors and not necessarily those of NICE.</a:t>
            </a:r>
            <a:br>
              <a:rPr lang="en-GB" sz="3200" dirty="0"/>
            </a:br>
            <a:r>
              <a:rPr lang="en-GB" sz="3200" dirty="0"/>
              <a:t/>
            </a:r>
            <a:br>
              <a:rPr lang="en-GB" sz="3200" dirty="0"/>
            </a:br>
            <a:r>
              <a:rPr lang="en-GB" sz="3200" dirty="0"/>
              <a:t>Guideline is available from:</a:t>
            </a:r>
            <a:br>
              <a:rPr lang="en-GB" sz="3200" dirty="0"/>
            </a:br>
            <a:r>
              <a:rPr lang="en-GB" sz="3200" dirty="0">
                <a:hlinkClick r:id="rId2"/>
              </a:rPr>
              <a:t>https://www.nice.org.uk/guidance/NG140</a:t>
            </a:r>
            <a:r>
              <a:rPr lang="en-GB" dirty="0"/>
              <a:t/>
            </a:r>
            <a:br>
              <a:rPr lang="en-GB" dirty="0"/>
            </a:br>
            <a:endParaRPr lang="en-GB" dirty="0"/>
          </a:p>
        </p:txBody>
      </p:sp>
    </p:spTree>
    <p:extLst>
      <p:ext uri="{BB962C8B-B14F-4D97-AF65-F5344CB8AC3E}">
        <p14:creationId xmlns:p14="http://schemas.microsoft.com/office/powerpoint/2010/main" val="21116193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3100" dirty="0"/>
              <a:t>Optimal cervical priming regimen before surgical abortion between 14+0 and 24+0 weeks’ gestation?</a:t>
            </a:r>
            <a:r>
              <a:rPr lang="en-GB" dirty="0"/>
              <a:t/>
            </a:r>
            <a:br>
              <a:rPr lang="en-GB" dirty="0"/>
            </a:br>
            <a:r>
              <a:rPr lang="en-GB" dirty="0"/>
              <a:t/>
            </a:r>
            <a:br>
              <a:rPr lang="en-GB" dirty="0"/>
            </a:br>
            <a:r>
              <a:rPr lang="en-GB" sz="1800" dirty="0"/>
              <a:t>Laura O’Shea</a:t>
            </a:r>
            <a:br>
              <a:rPr lang="en-GB" sz="1800" dirty="0"/>
            </a:br>
            <a:endParaRPr lang="en-GB" sz="1800" dirty="0"/>
          </a:p>
        </p:txBody>
      </p:sp>
    </p:spTree>
    <p:extLst>
      <p:ext uri="{BB962C8B-B14F-4D97-AF65-F5344CB8AC3E}">
        <p14:creationId xmlns:p14="http://schemas.microsoft.com/office/powerpoint/2010/main" val="9029402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6834" y="179865"/>
            <a:ext cx="6497080" cy="951612"/>
          </a:xfrm>
        </p:spPr>
        <p:txBody>
          <a:bodyPr/>
          <a:lstStyle/>
          <a:p>
            <a:r>
              <a:rPr lang="en-GB" dirty="0"/>
              <a:t>Summary of Protocol (2.7)</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790026037"/>
              </p:ext>
            </p:extLst>
          </p:nvPr>
        </p:nvGraphicFramePr>
        <p:xfrm>
          <a:off x="628649" y="1463675"/>
          <a:ext cx="7982787" cy="4297680"/>
        </p:xfrm>
        <a:graphic>
          <a:graphicData uri="http://schemas.openxmlformats.org/drawingml/2006/table">
            <a:tbl>
              <a:tblPr firstRow="1" bandRow="1">
                <a:tableStyleId>{5C22544A-7EE6-4342-B048-85BDC9FD1C3A}</a:tableStyleId>
              </a:tblPr>
              <a:tblGrid>
                <a:gridCol w="1813100">
                  <a:extLst>
                    <a:ext uri="{9D8B030D-6E8A-4147-A177-3AD203B41FA5}">
                      <a16:colId xmlns:a16="http://schemas.microsoft.com/office/drawing/2014/main" val="20000"/>
                    </a:ext>
                  </a:extLst>
                </a:gridCol>
                <a:gridCol w="6169687">
                  <a:extLst>
                    <a:ext uri="{9D8B030D-6E8A-4147-A177-3AD203B41FA5}">
                      <a16:colId xmlns:a16="http://schemas.microsoft.com/office/drawing/2014/main" val="20001"/>
                    </a:ext>
                  </a:extLst>
                </a:gridCol>
              </a:tblGrid>
              <a:tr h="370840">
                <a:tc>
                  <a:txBody>
                    <a:bodyPr/>
                    <a:lstStyle/>
                    <a:p>
                      <a:r>
                        <a:rPr lang="en-GB" sz="2400" dirty="0"/>
                        <a:t>Population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kern="1200" dirty="0">
                          <a:solidFill>
                            <a:schemeClr val="lt1"/>
                          </a:solidFill>
                          <a:effectLst/>
                          <a:latin typeface="+mn-lt"/>
                          <a:ea typeface="+mn-ea"/>
                          <a:cs typeface="+mn-cs"/>
                        </a:rPr>
                        <a:t>Women who are having surgical abortion between 14</a:t>
                      </a:r>
                      <a:r>
                        <a:rPr lang="en-GB" sz="2400" b="1" kern="1200" baseline="30000" dirty="0">
                          <a:solidFill>
                            <a:schemeClr val="lt1"/>
                          </a:solidFill>
                          <a:effectLst/>
                          <a:latin typeface="+mn-lt"/>
                          <a:ea typeface="+mn-ea"/>
                          <a:cs typeface="+mn-cs"/>
                        </a:rPr>
                        <a:t>+0</a:t>
                      </a:r>
                      <a:r>
                        <a:rPr lang="en-GB" sz="2400" b="1" kern="1200" dirty="0">
                          <a:solidFill>
                            <a:schemeClr val="lt1"/>
                          </a:solidFill>
                          <a:effectLst/>
                          <a:latin typeface="+mn-lt"/>
                          <a:ea typeface="+mn-ea"/>
                          <a:cs typeface="+mn-cs"/>
                        </a:rPr>
                        <a:t> and 24</a:t>
                      </a:r>
                      <a:r>
                        <a:rPr lang="en-GB" sz="2400" b="1" kern="1200" baseline="30000" dirty="0">
                          <a:solidFill>
                            <a:schemeClr val="lt1"/>
                          </a:solidFill>
                          <a:effectLst/>
                          <a:latin typeface="+mn-lt"/>
                          <a:ea typeface="+mn-ea"/>
                          <a:cs typeface="+mn-cs"/>
                        </a:rPr>
                        <a:t>+0</a:t>
                      </a:r>
                      <a:r>
                        <a:rPr lang="en-GB" sz="2400" b="1" kern="1200" dirty="0">
                          <a:solidFill>
                            <a:schemeClr val="lt1"/>
                          </a:solidFill>
                          <a:effectLst/>
                          <a:latin typeface="+mn-lt"/>
                          <a:ea typeface="+mn-ea"/>
                          <a:cs typeface="+mn-cs"/>
                        </a:rPr>
                        <a:t> weeks gestation</a:t>
                      </a:r>
                    </a:p>
                  </a:txBody>
                  <a:tcPr/>
                </a:tc>
                <a:extLst>
                  <a:ext uri="{0D108BD9-81ED-4DB2-BD59-A6C34878D82A}">
                    <a16:rowId xmlns:a16="http://schemas.microsoft.com/office/drawing/2014/main" val="10000"/>
                  </a:ext>
                </a:extLst>
              </a:tr>
              <a:tr h="370840">
                <a:tc>
                  <a:txBody>
                    <a:bodyPr/>
                    <a:lstStyle/>
                    <a:p>
                      <a:r>
                        <a:rPr lang="en-GB" sz="2400" b="1" dirty="0"/>
                        <a:t>Intervention</a:t>
                      </a:r>
                    </a:p>
                  </a:txBody>
                  <a:tcPr/>
                </a:tc>
                <a:tc>
                  <a:txBody>
                    <a:bodyPr/>
                    <a:lstStyle/>
                    <a:p>
                      <a:pPr marL="285750" lvl="0" indent="-285750">
                        <a:buFont typeface="Arial" panose="020B0604020202020204" pitchFamily="34" charset="0"/>
                        <a:buChar char="•"/>
                      </a:pPr>
                      <a:r>
                        <a:rPr lang="en-GB" sz="2400" baseline="0" dirty="0"/>
                        <a:t>Mifepristone </a:t>
                      </a:r>
                    </a:p>
                    <a:p>
                      <a:pPr marL="285750" lvl="0" indent="-285750">
                        <a:buFont typeface="Arial" panose="020B0604020202020204" pitchFamily="34" charset="0"/>
                        <a:buChar char="•"/>
                      </a:pPr>
                      <a:r>
                        <a:rPr lang="en-GB" sz="2400" baseline="0" dirty="0"/>
                        <a:t>Misoprostol (oral, vaginal, sublingual, buccal)</a:t>
                      </a:r>
                    </a:p>
                    <a:p>
                      <a:pPr marL="285750" lvl="0" indent="-285750">
                        <a:buFont typeface="Arial" panose="020B0604020202020204" pitchFamily="34" charset="0"/>
                        <a:buChar char="•"/>
                      </a:pPr>
                      <a:r>
                        <a:rPr lang="en-GB" sz="2400" b="1" baseline="0" dirty="0"/>
                        <a:t>Osmotic cervical dilators </a:t>
                      </a:r>
                    </a:p>
                  </a:txBody>
                  <a:tcPr/>
                </a:tc>
                <a:extLst>
                  <a:ext uri="{0D108BD9-81ED-4DB2-BD59-A6C34878D82A}">
                    <a16:rowId xmlns:a16="http://schemas.microsoft.com/office/drawing/2014/main" val="10001"/>
                  </a:ext>
                </a:extLst>
              </a:tr>
              <a:tr h="370840">
                <a:tc>
                  <a:txBody>
                    <a:bodyPr/>
                    <a:lstStyle/>
                    <a:p>
                      <a:r>
                        <a:rPr lang="en-GB" sz="2400" b="1" dirty="0"/>
                        <a:t>Comparison</a:t>
                      </a:r>
                    </a:p>
                  </a:txBody>
                  <a:tcPr/>
                </a:tc>
                <a:tc>
                  <a:txBody>
                    <a:bodyPr/>
                    <a:lstStyle/>
                    <a:p>
                      <a:pPr marL="285750" lvl="0" indent="-285750">
                        <a:buFont typeface="Arial" panose="020B0604020202020204" pitchFamily="34" charset="0"/>
                        <a:buChar char="•"/>
                      </a:pPr>
                      <a:r>
                        <a:rPr lang="en-GB" sz="2400" kern="1200" dirty="0">
                          <a:solidFill>
                            <a:schemeClr val="dk1"/>
                          </a:solidFill>
                          <a:effectLst/>
                          <a:latin typeface="+mn-lt"/>
                          <a:ea typeface="+mn-ea"/>
                          <a:cs typeface="+mn-cs"/>
                        </a:rPr>
                        <a:t>Cervical priming agent A vs. B</a:t>
                      </a:r>
                    </a:p>
                    <a:p>
                      <a:pPr marL="285750" lvl="0" indent="-285750">
                        <a:buFont typeface="Arial" panose="020B0604020202020204" pitchFamily="34" charset="0"/>
                        <a:buChar char="•"/>
                      </a:pPr>
                      <a:r>
                        <a:rPr lang="en-GB" sz="2400" kern="1200" dirty="0">
                          <a:solidFill>
                            <a:schemeClr val="dk1"/>
                          </a:solidFill>
                          <a:effectLst/>
                          <a:latin typeface="+mn-lt"/>
                          <a:ea typeface="+mn-ea"/>
                          <a:cs typeface="+mn-cs"/>
                        </a:rPr>
                        <a:t>Cervical priming combination</a:t>
                      </a:r>
                      <a:r>
                        <a:rPr lang="en-GB" sz="2400" kern="1200" baseline="0" dirty="0">
                          <a:solidFill>
                            <a:schemeClr val="dk1"/>
                          </a:solidFill>
                          <a:effectLst/>
                          <a:latin typeface="+mn-lt"/>
                          <a:ea typeface="+mn-ea"/>
                          <a:cs typeface="+mn-cs"/>
                        </a:rPr>
                        <a:t> vs. single agent</a:t>
                      </a:r>
                      <a:endParaRPr lang="en-GB" sz="2400" kern="1200" dirty="0">
                        <a:solidFill>
                          <a:schemeClr val="dk1"/>
                        </a:solidFill>
                        <a:effectLst/>
                        <a:latin typeface="+mn-lt"/>
                        <a:ea typeface="+mn-ea"/>
                        <a:cs typeface="+mn-cs"/>
                      </a:endParaRPr>
                    </a:p>
                    <a:p>
                      <a:pPr marL="285750" lvl="0" indent="-285750">
                        <a:buFont typeface="Arial" panose="020B0604020202020204" pitchFamily="34" charset="0"/>
                        <a:buChar char="•"/>
                      </a:pPr>
                      <a:r>
                        <a:rPr lang="en-GB" sz="2400" kern="1200" dirty="0">
                          <a:solidFill>
                            <a:schemeClr val="dk1"/>
                          </a:solidFill>
                          <a:effectLst/>
                          <a:latin typeface="+mn-lt"/>
                          <a:ea typeface="+mn-ea"/>
                          <a:cs typeface="+mn-cs"/>
                        </a:rPr>
                        <a:t>Cervical combination vs. combination agents</a:t>
                      </a:r>
                    </a:p>
                    <a:p>
                      <a:pPr marL="285750" lvl="0" indent="-285750">
                        <a:buFont typeface="Arial" panose="020B0604020202020204" pitchFamily="34" charset="0"/>
                        <a:buChar char="•"/>
                      </a:pPr>
                      <a:r>
                        <a:rPr lang="en-GB" sz="2400" kern="1200" dirty="0">
                          <a:solidFill>
                            <a:schemeClr val="dk1"/>
                          </a:solidFill>
                          <a:effectLst/>
                          <a:latin typeface="+mn-lt"/>
                          <a:ea typeface="+mn-ea"/>
                          <a:cs typeface="+mn-cs"/>
                        </a:rPr>
                        <a:t>Cervical priming agent A. vs. B (dose)</a:t>
                      </a:r>
                    </a:p>
                    <a:p>
                      <a:pPr marL="285750" lvl="0" indent="-285750">
                        <a:buFont typeface="Arial" panose="020B0604020202020204" pitchFamily="34" charset="0"/>
                        <a:buChar char="•"/>
                      </a:pPr>
                      <a:r>
                        <a:rPr lang="en-GB" sz="2400" kern="1200" dirty="0">
                          <a:solidFill>
                            <a:schemeClr val="dk1"/>
                          </a:solidFill>
                          <a:effectLst/>
                          <a:latin typeface="+mn-lt"/>
                          <a:ea typeface="+mn-ea"/>
                          <a:cs typeface="+mn-cs"/>
                        </a:rPr>
                        <a:t>Cervical priming agent A vs.</a:t>
                      </a:r>
                      <a:r>
                        <a:rPr lang="en-GB" sz="2400" kern="1200" baseline="0" dirty="0">
                          <a:solidFill>
                            <a:schemeClr val="dk1"/>
                          </a:solidFill>
                          <a:effectLst/>
                          <a:latin typeface="+mn-lt"/>
                          <a:ea typeface="+mn-ea"/>
                          <a:cs typeface="+mn-cs"/>
                        </a:rPr>
                        <a:t> B (interval)</a:t>
                      </a:r>
                      <a:endParaRPr lang="en-GB" sz="2400" kern="1200" dirty="0">
                        <a:solidFill>
                          <a:schemeClr val="dk1"/>
                        </a:solidFill>
                        <a:effectLst/>
                        <a:latin typeface="+mn-lt"/>
                        <a:ea typeface="+mn-ea"/>
                        <a:cs typeface="+mn-cs"/>
                      </a:endParaRPr>
                    </a:p>
                    <a:p>
                      <a:pPr marL="285750" indent="-285750">
                        <a:buFont typeface="Arial" panose="020B0604020202020204" pitchFamily="34" charset="0"/>
                        <a:buChar char="•"/>
                      </a:pPr>
                      <a:r>
                        <a:rPr lang="en-GB" sz="2400" kern="1200" dirty="0">
                          <a:solidFill>
                            <a:schemeClr val="dk1"/>
                          </a:solidFill>
                          <a:effectLst/>
                          <a:latin typeface="+mn-lt"/>
                          <a:ea typeface="+mn-ea"/>
                          <a:cs typeface="+mn-cs"/>
                        </a:rPr>
                        <a:t>Misoprostol route A</a:t>
                      </a:r>
                      <a:r>
                        <a:rPr lang="en-GB" sz="2400" kern="1200" baseline="0" dirty="0">
                          <a:solidFill>
                            <a:schemeClr val="dk1"/>
                          </a:solidFill>
                          <a:effectLst/>
                          <a:latin typeface="+mn-lt"/>
                          <a:ea typeface="+mn-ea"/>
                          <a:cs typeface="+mn-cs"/>
                        </a:rPr>
                        <a:t> vs. B</a:t>
                      </a:r>
                      <a:endParaRPr lang="en-GB" sz="2400" baseline="0"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6688466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169" y="171626"/>
            <a:ext cx="6554745" cy="951612"/>
          </a:xfrm>
        </p:spPr>
        <p:txBody>
          <a:bodyPr/>
          <a:lstStyle/>
          <a:p>
            <a:r>
              <a:rPr lang="en-GB" dirty="0"/>
              <a:t>Summary of Protocol (2.7)</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652836533"/>
              </p:ext>
            </p:extLst>
          </p:nvPr>
        </p:nvGraphicFramePr>
        <p:xfrm>
          <a:off x="636588" y="1497013"/>
          <a:ext cx="7886700" cy="2743200"/>
        </p:xfrm>
        <a:graphic>
          <a:graphicData uri="http://schemas.openxmlformats.org/drawingml/2006/table">
            <a:tbl>
              <a:tblPr firstRow="1" bandRow="1">
                <a:tableStyleId>{5C22544A-7EE6-4342-B048-85BDC9FD1C3A}</a:tableStyleId>
              </a:tblPr>
              <a:tblGrid>
                <a:gridCol w="2436126">
                  <a:extLst>
                    <a:ext uri="{9D8B030D-6E8A-4147-A177-3AD203B41FA5}">
                      <a16:colId xmlns:a16="http://schemas.microsoft.com/office/drawing/2014/main" val="20000"/>
                    </a:ext>
                  </a:extLst>
                </a:gridCol>
                <a:gridCol w="5450574">
                  <a:extLst>
                    <a:ext uri="{9D8B030D-6E8A-4147-A177-3AD203B41FA5}">
                      <a16:colId xmlns:a16="http://schemas.microsoft.com/office/drawing/2014/main" val="20001"/>
                    </a:ext>
                  </a:extLst>
                </a:gridCol>
              </a:tblGrid>
              <a:tr h="370840">
                <a:tc>
                  <a:txBody>
                    <a:bodyPr/>
                    <a:lstStyle/>
                    <a:p>
                      <a:r>
                        <a:rPr lang="en-GB" sz="2400" dirty="0"/>
                        <a:t>Critical Outcomes</a:t>
                      </a:r>
                    </a:p>
                  </a:txBody>
                  <a:tcPr/>
                </a:tc>
                <a:tc>
                  <a:txBody>
                    <a:bodyPr/>
                    <a:lstStyle/>
                    <a:p>
                      <a:pPr marL="285750" indent="-285750">
                        <a:buFont typeface="Arial" panose="020B0604020202020204" pitchFamily="34" charset="0"/>
                        <a:buChar char="•"/>
                      </a:pPr>
                      <a:r>
                        <a:rPr lang="en-GB" sz="2400" u="none" dirty="0">
                          <a:solidFill>
                            <a:schemeClr val="tx1"/>
                          </a:solidFill>
                        </a:rPr>
                        <a:t>Baseline cervical dilatation </a:t>
                      </a:r>
                    </a:p>
                    <a:p>
                      <a:pPr marL="285750" indent="-285750">
                        <a:buFont typeface="Arial" panose="020B0604020202020204" pitchFamily="34" charset="0"/>
                        <a:buChar char="•"/>
                      </a:pPr>
                      <a:r>
                        <a:rPr lang="en-GB" sz="2400" dirty="0"/>
                        <a:t>Cervical trauma</a:t>
                      </a:r>
                    </a:p>
                    <a:p>
                      <a:pPr marL="285750" indent="-285750">
                        <a:buFont typeface="Arial" panose="020B0604020202020204" pitchFamily="34" charset="0"/>
                        <a:buChar char="•"/>
                      </a:pPr>
                      <a:r>
                        <a:rPr lang="en-GB" sz="2400" dirty="0"/>
                        <a:t>Uterine perforation</a:t>
                      </a:r>
                    </a:p>
                  </a:txBody>
                  <a:tcPr/>
                </a:tc>
                <a:extLst>
                  <a:ext uri="{0D108BD9-81ED-4DB2-BD59-A6C34878D82A}">
                    <a16:rowId xmlns:a16="http://schemas.microsoft.com/office/drawing/2014/main" val="10000"/>
                  </a:ext>
                </a:extLst>
              </a:tr>
              <a:tr h="370840">
                <a:tc>
                  <a:txBody>
                    <a:bodyPr/>
                    <a:lstStyle/>
                    <a:p>
                      <a:r>
                        <a:rPr lang="en-GB" sz="2400" b="1" dirty="0"/>
                        <a:t>Important Outcomes</a:t>
                      </a:r>
                      <a:r>
                        <a:rPr lang="en-GB" sz="2400" b="1" baseline="0" dirty="0"/>
                        <a:t> </a:t>
                      </a:r>
                      <a:endParaRPr lang="en-GB" sz="2400" b="1" dirty="0"/>
                    </a:p>
                  </a:txBody>
                  <a:tcPr/>
                </a:tc>
                <a:tc>
                  <a:txBody>
                    <a:bodyPr/>
                    <a:lstStyle/>
                    <a:p>
                      <a:pPr marL="285750" lvl="0" indent="-285750">
                        <a:buFont typeface="Arial" panose="020B0604020202020204" pitchFamily="34" charset="0"/>
                        <a:buChar char="•"/>
                      </a:pPr>
                      <a:r>
                        <a:rPr lang="en-GB" sz="2400" b="1" kern="1200" dirty="0">
                          <a:solidFill>
                            <a:schemeClr val="tx1"/>
                          </a:solidFill>
                          <a:effectLst/>
                          <a:latin typeface="+mn-lt"/>
                          <a:ea typeface="+mn-ea"/>
                          <a:cs typeface="+mn-cs"/>
                        </a:rPr>
                        <a:t>Pre-operative expulsion</a:t>
                      </a:r>
                    </a:p>
                    <a:p>
                      <a:pPr marL="285750" lvl="0" indent="-285750">
                        <a:buFont typeface="Arial" panose="020B0604020202020204" pitchFamily="34" charset="0"/>
                        <a:buChar char="•"/>
                      </a:pPr>
                      <a:r>
                        <a:rPr lang="en-GB" sz="2400" b="1" kern="1200" dirty="0">
                          <a:solidFill>
                            <a:schemeClr val="dk1"/>
                          </a:solidFill>
                          <a:effectLst/>
                          <a:latin typeface="+mn-lt"/>
                          <a:ea typeface="+mn-ea"/>
                          <a:cs typeface="+mn-cs"/>
                        </a:rPr>
                        <a:t>Ease of procedure</a:t>
                      </a:r>
                    </a:p>
                    <a:p>
                      <a:pPr marL="285750" lvl="0" indent="-285750">
                        <a:buFont typeface="Arial" panose="020B0604020202020204" pitchFamily="34" charset="0"/>
                        <a:buChar char="•"/>
                      </a:pPr>
                      <a:r>
                        <a:rPr lang="en-GB" sz="2400" b="1" kern="1200" dirty="0">
                          <a:solidFill>
                            <a:schemeClr val="dk1"/>
                          </a:solidFill>
                          <a:effectLst/>
                          <a:latin typeface="+mn-lt"/>
                          <a:ea typeface="+mn-ea"/>
                          <a:cs typeface="+mn-cs"/>
                        </a:rPr>
                        <a:t>Patient acceptability </a:t>
                      </a:r>
                    </a:p>
                    <a:p>
                      <a:pPr marL="285750" indent="-285750">
                        <a:buFont typeface="Arial" panose="020B0604020202020204" pitchFamily="34" charset="0"/>
                        <a:buChar char="•"/>
                      </a:pPr>
                      <a:r>
                        <a:rPr lang="en-GB" sz="2400" b="1" kern="1200" dirty="0">
                          <a:solidFill>
                            <a:schemeClr val="dk1"/>
                          </a:solidFill>
                          <a:effectLst/>
                          <a:latin typeface="+mn-lt"/>
                          <a:ea typeface="+mn-ea"/>
                          <a:cs typeface="+mn-cs"/>
                        </a:rPr>
                        <a:t>Duration of procedure</a:t>
                      </a:r>
                      <a:endParaRPr lang="en-GB" sz="2400" b="1"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5016270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0931" y="163389"/>
            <a:ext cx="6612410" cy="951612"/>
          </a:xfrm>
        </p:spPr>
        <p:txBody>
          <a:bodyPr/>
          <a:lstStyle/>
          <a:p>
            <a:r>
              <a:rPr lang="en-GB" dirty="0"/>
              <a:t>PRISMA Study Flow Diagram</a:t>
            </a:r>
          </a:p>
        </p:txBody>
      </p:sp>
      <p:pic>
        <p:nvPicPr>
          <p:cNvPr id="4" name="Picture 3"/>
          <p:cNvPicPr>
            <a:picLocks noChangeAspect="1"/>
          </p:cNvPicPr>
          <p:nvPr/>
        </p:nvPicPr>
        <p:blipFill>
          <a:blip r:embed="rId3"/>
          <a:stretch>
            <a:fillRect/>
          </a:stretch>
        </p:blipFill>
        <p:spPr>
          <a:xfrm>
            <a:off x="872847" y="1309238"/>
            <a:ext cx="7770106" cy="4601547"/>
          </a:xfrm>
          <a:prstGeom prst="rect">
            <a:avLst/>
          </a:prstGeom>
        </p:spPr>
      </p:pic>
      <p:sp>
        <p:nvSpPr>
          <p:cNvPr id="6" name="TextBox 5"/>
          <p:cNvSpPr txBox="1"/>
          <p:nvPr/>
        </p:nvSpPr>
        <p:spPr>
          <a:xfrm>
            <a:off x="381837" y="5708655"/>
            <a:ext cx="8261115" cy="461665"/>
          </a:xfrm>
          <a:prstGeom prst="rect">
            <a:avLst/>
          </a:prstGeom>
          <a:noFill/>
        </p:spPr>
        <p:txBody>
          <a:bodyPr wrap="square" rtlCol="0">
            <a:spAutoFit/>
          </a:bodyPr>
          <a:lstStyle/>
          <a:p>
            <a:pPr algn="ctr"/>
            <a:r>
              <a:rPr lang="en-GB" sz="2400" dirty="0">
                <a:solidFill>
                  <a:schemeClr val="dk1"/>
                </a:solidFill>
              </a:rPr>
              <a:t>13 publications after 14 weeks’ gestation</a:t>
            </a:r>
          </a:p>
        </p:txBody>
      </p:sp>
      <p:cxnSp>
        <p:nvCxnSpPr>
          <p:cNvPr id="5" name="Straight Arrow Connector 4"/>
          <p:cNvCxnSpPr/>
          <p:nvPr/>
        </p:nvCxnSpPr>
        <p:spPr>
          <a:xfrm flipV="1">
            <a:off x="2201011" y="5026152"/>
            <a:ext cx="318499" cy="195210"/>
          </a:xfrm>
          <a:prstGeom prst="straightConnector1">
            <a:avLst/>
          </a:prstGeom>
          <a:ln w="50800">
            <a:solidFill>
              <a:srgbClr val="00B05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0085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169" y="179865"/>
            <a:ext cx="6571220" cy="951612"/>
          </a:xfrm>
        </p:spPr>
        <p:txBody>
          <a:bodyPr>
            <a:normAutofit fontScale="90000"/>
          </a:bodyPr>
          <a:lstStyle/>
          <a:p>
            <a:r>
              <a:rPr lang="en-GB" sz="2800" dirty="0">
                <a:solidFill>
                  <a:srgbClr val="8EB8C9"/>
                </a:solidFill>
              </a:rPr>
              <a:t>Summary: </a:t>
            </a:r>
            <a:br>
              <a:rPr lang="en-GB" sz="2800" dirty="0">
                <a:solidFill>
                  <a:srgbClr val="8EB8C9"/>
                </a:solidFill>
              </a:rPr>
            </a:br>
            <a:r>
              <a:rPr lang="en-GB" sz="2800" dirty="0"/>
              <a:t>Osmotic dilators (± placebo) vs. misoprostol</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475487275"/>
              </p:ext>
            </p:extLst>
          </p:nvPr>
        </p:nvGraphicFramePr>
        <p:xfrm>
          <a:off x="671513" y="1467058"/>
          <a:ext cx="7886703" cy="4937760"/>
        </p:xfrm>
        <a:graphic>
          <a:graphicData uri="http://schemas.openxmlformats.org/drawingml/2006/table">
            <a:tbl>
              <a:tblPr firstRow="1" bandRow="1">
                <a:tableStyleId>{5C22544A-7EE6-4342-B048-85BDC9FD1C3A}</a:tableStyleId>
              </a:tblPr>
              <a:tblGrid>
                <a:gridCol w="5686425">
                  <a:extLst>
                    <a:ext uri="{9D8B030D-6E8A-4147-A177-3AD203B41FA5}">
                      <a16:colId xmlns:a16="http://schemas.microsoft.com/office/drawing/2014/main" val="20000"/>
                    </a:ext>
                  </a:extLst>
                </a:gridCol>
                <a:gridCol w="2200278">
                  <a:extLst>
                    <a:ext uri="{9D8B030D-6E8A-4147-A177-3AD203B41FA5}">
                      <a16:colId xmlns:a16="http://schemas.microsoft.com/office/drawing/2014/main" val="20001"/>
                    </a:ext>
                  </a:extLst>
                </a:gridCol>
              </a:tblGrid>
              <a:tr h="0">
                <a:tc>
                  <a:txBody>
                    <a:bodyPr/>
                    <a:lstStyle/>
                    <a:p>
                      <a:r>
                        <a:rPr lang="en-GB" sz="1800" dirty="0"/>
                        <a:t>Outcome</a:t>
                      </a:r>
                    </a:p>
                  </a:txBody>
                  <a:tcPr/>
                </a:tc>
                <a:tc>
                  <a:txBody>
                    <a:bodyPr/>
                    <a:lstStyle/>
                    <a:p>
                      <a:r>
                        <a:rPr lang="en-GB" sz="1800" dirty="0"/>
                        <a:t>Favours</a:t>
                      </a:r>
                    </a:p>
                  </a:txBody>
                  <a:tcPr/>
                </a:tc>
                <a:extLst>
                  <a:ext uri="{0D108BD9-81ED-4DB2-BD59-A6C34878D82A}">
                    <a16:rowId xmlns:a16="http://schemas.microsoft.com/office/drawing/2014/main" val="10000"/>
                  </a:ext>
                </a:extLst>
              </a:tr>
              <a:tr h="0">
                <a:tc>
                  <a:txBody>
                    <a:bodyPr/>
                    <a:lstStyle/>
                    <a:p>
                      <a:r>
                        <a:rPr lang="en-GB" sz="1800" dirty="0"/>
                        <a:t>Ease of procedure: not difficult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Osmotic</a:t>
                      </a:r>
                      <a:r>
                        <a:rPr lang="en-GB" sz="1800" baseline="0" dirty="0">
                          <a:solidFill>
                            <a:schemeClr val="tx1"/>
                          </a:solidFill>
                        </a:rPr>
                        <a:t> dilators</a:t>
                      </a:r>
                      <a:endParaRPr lang="en-GB" sz="1800" dirty="0">
                        <a:solidFill>
                          <a:schemeClr val="tx1"/>
                        </a:solidFill>
                      </a:endParaRPr>
                    </a:p>
                  </a:txBody>
                  <a:tcPr>
                    <a:solidFill>
                      <a:srgbClr val="00B050"/>
                    </a:solidFill>
                  </a:tcPr>
                </a:tc>
                <a:extLst>
                  <a:ext uri="{0D108BD9-81ED-4DB2-BD59-A6C34878D82A}">
                    <a16:rowId xmlns:a16="http://schemas.microsoft.com/office/drawing/2014/main" val="10001"/>
                  </a:ext>
                </a:extLst>
              </a:tr>
              <a:tr h="0">
                <a:tc>
                  <a:txBody>
                    <a:bodyPr/>
                    <a:lstStyle/>
                    <a:p>
                      <a:r>
                        <a:rPr lang="en-GB" sz="1800" dirty="0"/>
                        <a:t>Ease of procedure: moderate/markedly difficult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Osmotic</a:t>
                      </a:r>
                      <a:r>
                        <a:rPr lang="en-GB" sz="1800" baseline="0" dirty="0">
                          <a:solidFill>
                            <a:schemeClr val="tx1"/>
                          </a:solidFill>
                        </a:rPr>
                        <a:t> dilators</a:t>
                      </a:r>
                      <a:endParaRPr lang="en-GB" sz="1800" dirty="0">
                        <a:solidFill>
                          <a:schemeClr val="tx1"/>
                        </a:solidFill>
                      </a:endParaRPr>
                    </a:p>
                  </a:txBody>
                  <a:tcPr>
                    <a:solidFill>
                      <a:srgbClr val="00B050"/>
                    </a:solidFill>
                  </a:tcPr>
                </a:tc>
                <a:extLst>
                  <a:ext uri="{0D108BD9-81ED-4DB2-BD59-A6C34878D82A}">
                    <a16:rowId xmlns:a16="http://schemas.microsoft.com/office/drawing/2014/main" val="10002"/>
                  </a:ext>
                </a:extLst>
              </a:tr>
              <a:tr h="0">
                <a:tc>
                  <a:txBody>
                    <a:bodyPr/>
                    <a:lstStyle/>
                    <a:p>
                      <a:r>
                        <a:rPr lang="en-GB" sz="1800" b="1" dirty="0"/>
                        <a:t>Patient acceptability: would choose same method again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dirty="0">
                          <a:solidFill>
                            <a:schemeClr val="tx1"/>
                          </a:solidFill>
                        </a:rPr>
                        <a:t>Misoprostol</a:t>
                      </a:r>
                    </a:p>
                  </a:txBody>
                  <a:tcPr>
                    <a:solidFill>
                      <a:srgbClr val="00B050"/>
                    </a:solidFill>
                  </a:tcPr>
                </a:tc>
                <a:extLst>
                  <a:ext uri="{0D108BD9-81ED-4DB2-BD59-A6C34878D82A}">
                    <a16:rowId xmlns:a16="http://schemas.microsoft.com/office/drawing/2014/main" val="10003"/>
                  </a:ext>
                </a:extLst>
              </a:tr>
              <a:tr h="0">
                <a:tc>
                  <a:txBody>
                    <a:bodyPr/>
                    <a:lstStyle/>
                    <a:p>
                      <a:r>
                        <a:rPr lang="en-GB" sz="1800" dirty="0"/>
                        <a:t>Baseline cervical dilation</a:t>
                      </a:r>
                    </a:p>
                  </a:txBody>
                  <a:tcPr/>
                </a:tc>
                <a:tc>
                  <a:txBody>
                    <a:bodyPr/>
                    <a:lstStyle/>
                    <a:p>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4"/>
                  </a:ext>
                </a:extLst>
              </a:tr>
              <a:tr h="0">
                <a:tc>
                  <a:txBody>
                    <a:bodyPr/>
                    <a:lstStyle/>
                    <a:p>
                      <a:r>
                        <a:rPr lang="en-GB" sz="1800" dirty="0"/>
                        <a:t>Uterine perforation</a:t>
                      </a:r>
                    </a:p>
                  </a:txBody>
                  <a:tcPr/>
                </a:tc>
                <a:tc>
                  <a:txBody>
                    <a:bodyPr/>
                    <a:lstStyle/>
                    <a:p>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5"/>
                  </a:ext>
                </a:extLst>
              </a:tr>
              <a:tr h="0">
                <a:tc>
                  <a:txBody>
                    <a:bodyPr/>
                    <a:lstStyle/>
                    <a:p>
                      <a:r>
                        <a:rPr lang="en-GB" sz="1800" dirty="0"/>
                        <a:t>Pre-operative</a:t>
                      </a:r>
                      <a:r>
                        <a:rPr lang="en-GB" sz="1800" baseline="0" dirty="0"/>
                        <a:t> expulsion</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6"/>
                  </a:ext>
                </a:extLst>
              </a:tr>
              <a:tr h="0">
                <a:tc>
                  <a:txBody>
                    <a:bodyPr/>
                    <a:lstStyle/>
                    <a:p>
                      <a:r>
                        <a:rPr lang="en-GB" sz="1800" dirty="0"/>
                        <a:t>Ease</a:t>
                      </a:r>
                      <a:r>
                        <a:rPr lang="en-GB" sz="1800" baseline="0" dirty="0"/>
                        <a:t> of procedure: mildly difficult</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7"/>
                  </a:ext>
                </a:extLst>
              </a:tr>
              <a:tr h="0">
                <a:tc>
                  <a:txBody>
                    <a:bodyPr/>
                    <a:lstStyle/>
                    <a:p>
                      <a:r>
                        <a:rPr lang="en-GB" sz="1800" dirty="0"/>
                        <a:t>Patient acceptability:</a:t>
                      </a:r>
                      <a:r>
                        <a:rPr lang="en-GB" sz="1800" baseline="0" dirty="0"/>
                        <a:t> prefer misoprostol to dilators</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8"/>
                  </a:ext>
                </a:extLst>
              </a:tr>
              <a:tr h="0">
                <a:tc>
                  <a:txBody>
                    <a:bodyPr/>
                    <a:lstStyle/>
                    <a:p>
                      <a:r>
                        <a:rPr lang="en-GB" sz="1800" dirty="0"/>
                        <a:t>Duration of procedure: speculum in to speculum out (nulliparous)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9"/>
                  </a:ext>
                </a:extLst>
              </a:tr>
              <a:tr h="0">
                <a:tc>
                  <a:txBody>
                    <a:bodyPr/>
                    <a:lstStyle/>
                    <a:p>
                      <a:r>
                        <a:rPr lang="en-GB" sz="1800" dirty="0"/>
                        <a:t>Duration of procedure: speculum in to speculum out</a:t>
                      </a:r>
                      <a:r>
                        <a:rPr lang="en-GB" sz="1800" baseline="0" dirty="0"/>
                        <a:t> (parous)</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10"/>
                  </a:ext>
                </a:extLst>
              </a:tr>
              <a:tr h="0">
                <a:tc>
                  <a:txBody>
                    <a:bodyPr/>
                    <a:lstStyle/>
                    <a:p>
                      <a:r>
                        <a:rPr lang="en-GB" sz="1800" dirty="0">
                          <a:solidFill>
                            <a:schemeClr val="tx1"/>
                          </a:solidFill>
                        </a:rPr>
                        <a:t>Cervical</a:t>
                      </a:r>
                      <a:r>
                        <a:rPr lang="en-GB" sz="1800" baseline="0" dirty="0">
                          <a:solidFill>
                            <a:schemeClr val="tx1"/>
                          </a:solidFill>
                        </a:rPr>
                        <a:t> trauma</a:t>
                      </a:r>
                      <a:endParaRPr lang="en-GB" sz="1800" dirty="0">
                        <a:solidFill>
                          <a:schemeClr val="tx1"/>
                        </a:solidFill>
                      </a:endParaRPr>
                    </a:p>
                  </a:txBody>
                  <a:tcPr/>
                </a:tc>
                <a:tc>
                  <a:txBody>
                    <a:bodyPr/>
                    <a:lstStyle/>
                    <a:p>
                      <a:r>
                        <a:rPr lang="en-GB" sz="1800" dirty="0">
                          <a:solidFill>
                            <a:schemeClr val="tx1"/>
                          </a:solidFill>
                        </a:rPr>
                        <a:t>No evidence</a:t>
                      </a:r>
                    </a:p>
                  </a:txBody>
                  <a:tcPr>
                    <a:solidFill>
                      <a:srgbClr val="FF0000"/>
                    </a:solid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3229971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169" y="179865"/>
            <a:ext cx="6571220" cy="951612"/>
          </a:xfrm>
        </p:spPr>
        <p:txBody>
          <a:bodyPr>
            <a:normAutofit/>
          </a:bodyPr>
          <a:lstStyle/>
          <a:p>
            <a:r>
              <a:rPr lang="en-GB" sz="2800" dirty="0">
                <a:solidFill>
                  <a:srgbClr val="8EB8C9"/>
                </a:solidFill>
              </a:rPr>
              <a:t/>
            </a:r>
            <a:br>
              <a:rPr lang="en-GB" sz="2800" dirty="0">
                <a:solidFill>
                  <a:srgbClr val="8EB8C9"/>
                </a:solidFill>
              </a:rPr>
            </a:br>
            <a:r>
              <a:rPr lang="en-GB" sz="2800" dirty="0">
                <a:solidFill>
                  <a:srgbClr val="8EB8C9"/>
                </a:solidFill>
              </a:rPr>
              <a:t>Osmotic dilators vs. mifepristone</a:t>
            </a:r>
            <a:endParaRPr lang="en-GB" sz="28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660777838"/>
              </p:ext>
            </p:extLst>
          </p:nvPr>
        </p:nvGraphicFramePr>
        <p:xfrm>
          <a:off x="671513" y="1497204"/>
          <a:ext cx="7886703" cy="4175760"/>
        </p:xfrm>
        <a:graphic>
          <a:graphicData uri="http://schemas.openxmlformats.org/drawingml/2006/table">
            <a:tbl>
              <a:tblPr firstRow="1" bandRow="1">
                <a:tableStyleId>{5C22544A-7EE6-4342-B048-85BDC9FD1C3A}</a:tableStyleId>
              </a:tblPr>
              <a:tblGrid>
                <a:gridCol w="5869964">
                  <a:extLst>
                    <a:ext uri="{9D8B030D-6E8A-4147-A177-3AD203B41FA5}">
                      <a16:colId xmlns:a16="http://schemas.microsoft.com/office/drawing/2014/main" val="20000"/>
                    </a:ext>
                  </a:extLst>
                </a:gridCol>
                <a:gridCol w="2016739">
                  <a:extLst>
                    <a:ext uri="{9D8B030D-6E8A-4147-A177-3AD203B41FA5}">
                      <a16:colId xmlns:a16="http://schemas.microsoft.com/office/drawing/2014/main" val="20001"/>
                    </a:ext>
                  </a:extLst>
                </a:gridCol>
              </a:tblGrid>
              <a:tr h="0">
                <a:tc>
                  <a:txBody>
                    <a:bodyPr/>
                    <a:lstStyle/>
                    <a:p>
                      <a:r>
                        <a:rPr lang="en-GB" sz="2000" dirty="0"/>
                        <a:t>Outcome</a:t>
                      </a:r>
                    </a:p>
                  </a:txBody>
                  <a:tcPr/>
                </a:tc>
                <a:tc>
                  <a:txBody>
                    <a:bodyPr/>
                    <a:lstStyle/>
                    <a:p>
                      <a:r>
                        <a:rPr lang="en-GB" sz="2000" dirty="0"/>
                        <a:t>Favours</a:t>
                      </a:r>
                    </a:p>
                  </a:txBody>
                  <a:tcPr/>
                </a:tc>
                <a:extLst>
                  <a:ext uri="{0D108BD9-81ED-4DB2-BD59-A6C34878D82A}">
                    <a16:rowId xmlns:a16="http://schemas.microsoft.com/office/drawing/2014/main" val="10000"/>
                  </a:ext>
                </a:extLst>
              </a:tr>
              <a:tr h="0">
                <a:tc>
                  <a:txBody>
                    <a:bodyPr/>
                    <a:lstStyle/>
                    <a:p>
                      <a:r>
                        <a:rPr lang="en-GB" sz="2000" dirty="0"/>
                        <a:t>Baseline cervical dilation</a:t>
                      </a:r>
                    </a:p>
                  </a:txBody>
                  <a:tcPr/>
                </a:tc>
                <a:tc>
                  <a:txBody>
                    <a:bodyPr/>
                    <a:lstStyle/>
                    <a:p>
                      <a:r>
                        <a:rPr lang="en-GB" sz="2000" dirty="0">
                          <a:solidFill>
                            <a:schemeClr val="tx1"/>
                          </a:solidFill>
                        </a:rPr>
                        <a:t>Osmotic dilators</a:t>
                      </a:r>
                    </a:p>
                  </a:txBody>
                  <a:tcPr>
                    <a:solidFill>
                      <a:srgbClr val="00B050"/>
                    </a:solidFill>
                  </a:tcPr>
                </a:tc>
                <a:extLst>
                  <a:ext uri="{0D108BD9-81ED-4DB2-BD59-A6C34878D82A}">
                    <a16:rowId xmlns:a16="http://schemas.microsoft.com/office/drawing/2014/main" val="10001"/>
                  </a:ext>
                </a:extLst>
              </a:tr>
              <a:tr h="0">
                <a:tc>
                  <a:txBody>
                    <a:bodyPr/>
                    <a:lstStyle/>
                    <a:p>
                      <a:r>
                        <a:rPr lang="en-GB" sz="2000" b="1" dirty="0"/>
                        <a:t>Patient acceptability: would choose same again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1" dirty="0">
                          <a:solidFill>
                            <a:schemeClr val="tx1"/>
                          </a:solidFill>
                        </a:rPr>
                        <a:t>Mifepristone</a:t>
                      </a:r>
                    </a:p>
                  </a:txBody>
                  <a:tcPr>
                    <a:solidFill>
                      <a:srgbClr val="00B050"/>
                    </a:solidFill>
                  </a:tcPr>
                </a:tc>
                <a:extLst>
                  <a:ext uri="{0D108BD9-81ED-4DB2-BD59-A6C34878D82A}">
                    <a16:rowId xmlns:a16="http://schemas.microsoft.com/office/drawing/2014/main" val="10002"/>
                  </a:ext>
                </a:extLst>
              </a:tr>
              <a:tr h="0">
                <a:tc>
                  <a:txBody>
                    <a:bodyPr/>
                    <a:lstStyle/>
                    <a:p>
                      <a:r>
                        <a:rPr lang="en-GB" sz="2000" dirty="0"/>
                        <a:t>Pre-operative</a:t>
                      </a:r>
                      <a:r>
                        <a:rPr lang="en-GB" sz="2000" baseline="0" dirty="0"/>
                        <a:t> expulsion</a:t>
                      </a:r>
                      <a:endParaRPr lang="en-GB"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3"/>
                  </a:ext>
                </a:extLst>
              </a:tr>
              <a:tr h="369780">
                <a:tc>
                  <a:txBody>
                    <a:bodyPr/>
                    <a:lstStyle/>
                    <a:p>
                      <a:r>
                        <a:rPr lang="en-GB" sz="2000" dirty="0"/>
                        <a:t>Ease of procedure: difficult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4"/>
                  </a:ext>
                </a:extLst>
              </a:tr>
              <a:tr h="0">
                <a:tc>
                  <a:txBody>
                    <a:bodyPr/>
                    <a:lstStyle/>
                    <a:p>
                      <a:r>
                        <a:rPr lang="en-GB" sz="2000" dirty="0"/>
                        <a:t>Duration of procedure: speculum in to speculum out (nulliparous)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5"/>
                  </a:ext>
                </a:extLst>
              </a:tr>
              <a:tr h="0">
                <a:tc>
                  <a:txBody>
                    <a:bodyPr/>
                    <a:lstStyle/>
                    <a:p>
                      <a:r>
                        <a:rPr lang="en-GB" sz="2000" dirty="0"/>
                        <a:t>Duration of procedure: speculum in to speculum out</a:t>
                      </a:r>
                      <a:r>
                        <a:rPr lang="en-GB" sz="2000" baseline="0" dirty="0"/>
                        <a:t> (parous)</a:t>
                      </a:r>
                      <a:endParaRPr lang="en-GB"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6"/>
                  </a:ext>
                </a:extLst>
              </a:tr>
              <a:tr h="0">
                <a:tc>
                  <a:txBody>
                    <a:bodyPr/>
                    <a:lstStyle/>
                    <a:p>
                      <a:r>
                        <a:rPr lang="en-GB" sz="2000" dirty="0">
                          <a:solidFill>
                            <a:schemeClr val="tx1"/>
                          </a:solidFill>
                        </a:rPr>
                        <a:t>Cervical trauma</a:t>
                      </a:r>
                    </a:p>
                  </a:txBody>
                  <a:tcPr/>
                </a:tc>
                <a:tc>
                  <a:txBody>
                    <a:bodyPr/>
                    <a:lstStyle/>
                    <a:p>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7"/>
                  </a:ext>
                </a:extLst>
              </a:tr>
              <a:tr h="0">
                <a:tc>
                  <a:txBody>
                    <a:bodyPr/>
                    <a:lstStyle/>
                    <a:p>
                      <a:r>
                        <a:rPr lang="en-GB" sz="2000" dirty="0">
                          <a:solidFill>
                            <a:schemeClr val="tx1"/>
                          </a:solidFill>
                        </a:rPr>
                        <a:t>Uterine perforation</a:t>
                      </a:r>
                    </a:p>
                  </a:txBody>
                  <a:tcPr/>
                </a:tc>
                <a:tc>
                  <a:txBody>
                    <a:bodyPr/>
                    <a:lstStyle/>
                    <a:p>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4867471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169" y="179865"/>
            <a:ext cx="6571220" cy="951612"/>
          </a:xfrm>
        </p:spPr>
        <p:txBody>
          <a:bodyPr>
            <a:normAutofit/>
          </a:bodyPr>
          <a:lstStyle/>
          <a:p>
            <a:r>
              <a:rPr lang="en-GB" sz="2800" dirty="0"/>
              <a:t>Osmotic dilators + buccal misoprostol vs. osmotic dilators (± placebo)</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25030615"/>
              </p:ext>
            </p:extLst>
          </p:nvPr>
        </p:nvGraphicFramePr>
        <p:xfrm>
          <a:off x="671513" y="1567544"/>
          <a:ext cx="7886703" cy="4458915"/>
        </p:xfrm>
        <a:graphic>
          <a:graphicData uri="http://schemas.openxmlformats.org/drawingml/2006/table">
            <a:tbl>
              <a:tblPr firstRow="1" bandRow="1">
                <a:tableStyleId>{5C22544A-7EE6-4342-B048-85BDC9FD1C3A}</a:tableStyleId>
              </a:tblPr>
              <a:tblGrid>
                <a:gridCol w="5686425">
                  <a:extLst>
                    <a:ext uri="{9D8B030D-6E8A-4147-A177-3AD203B41FA5}">
                      <a16:colId xmlns:a16="http://schemas.microsoft.com/office/drawing/2014/main" val="20000"/>
                    </a:ext>
                  </a:extLst>
                </a:gridCol>
                <a:gridCol w="2200278">
                  <a:extLst>
                    <a:ext uri="{9D8B030D-6E8A-4147-A177-3AD203B41FA5}">
                      <a16:colId xmlns:a16="http://schemas.microsoft.com/office/drawing/2014/main" val="20001"/>
                    </a:ext>
                  </a:extLst>
                </a:gridCol>
              </a:tblGrid>
              <a:tr h="413261">
                <a:tc>
                  <a:txBody>
                    <a:bodyPr/>
                    <a:lstStyle/>
                    <a:p>
                      <a:r>
                        <a:rPr lang="en-GB" sz="1800" dirty="0"/>
                        <a:t>Outcome</a:t>
                      </a:r>
                    </a:p>
                  </a:txBody>
                  <a:tcPr/>
                </a:tc>
                <a:tc>
                  <a:txBody>
                    <a:bodyPr/>
                    <a:lstStyle/>
                    <a:p>
                      <a:r>
                        <a:rPr lang="en-GB" sz="1800" dirty="0"/>
                        <a:t>Favours</a:t>
                      </a:r>
                    </a:p>
                  </a:txBody>
                  <a:tcPr/>
                </a:tc>
                <a:extLst>
                  <a:ext uri="{0D108BD9-81ED-4DB2-BD59-A6C34878D82A}">
                    <a16:rowId xmlns:a16="http://schemas.microsoft.com/office/drawing/2014/main" val="10000"/>
                  </a:ext>
                </a:extLst>
              </a:tr>
              <a:tr h="468007">
                <a:tc>
                  <a:txBody>
                    <a:bodyPr/>
                    <a:lstStyle/>
                    <a:p>
                      <a:r>
                        <a:rPr lang="en-GB" sz="1800" dirty="0"/>
                        <a:t>Baseline cervical dilation (mixed parity)</a:t>
                      </a:r>
                    </a:p>
                  </a:txBody>
                  <a:tcPr/>
                </a:tc>
                <a:tc>
                  <a:txBody>
                    <a:bodyPr/>
                    <a:lstStyle/>
                    <a:p>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1"/>
                  </a:ext>
                </a:extLst>
              </a:tr>
              <a:tr h="377247">
                <a:tc>
                  <a:txBody>
                    <a:bodyPr/>
                    <a:lstStyle/>
                    <a:p>
                      <a:r>
                        <a:rPr lang="en-GB" sz="1800" dirty="0"/>
                        <a:t>Baseline cervical dilation (nulliparous)</a:t>
                      </a:r>
                    </a:p>
                  </a:txBody>
                  <a:tcPr/>
                </a:tc>
                <a:tc>
                  <a:txBody>
                    <a:bodyPr/>
                    <a:lstStyle/>
                    <a:p>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2"/>
                  </a:ext>
                </a:extLst>
              </a:tr>
              <a:tr h="364240">
                <a:tc>
                  <a:txBody>
                    <a:bodyPr/>
                    <a:lstStyle/>
                    <a:p>
                      <a:r>
                        <a:rPr lang="en-GB" sz="1800" dirty="0"/>
                        <a:t>Baseline cervical dilation (parous)</a:t>
                      </a:r>
                    </a:p>
                  </a:txBody>
                  <a:tcPr/>
                </a:tc>
                <a:tc>
                  <a:txBody>
                    <a:bodyPr/>
                    <a:lstStyle/>
                    <a:p>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3"/>
                  </a:ext>
                </a:extLst>
              </a:tr>
              <a:tr h="362505">
                <a:tc>
                  <a:txBody>
                    <a:bodyPr/>
                    <a:lstStyle/>
                    <a:p>
                      <a:r>
                        <a:rPr lang="en-GB" sz="1800" dirty="0"/>
                        <a:t>Cervical</a:t>
                      </a:r>
                      <a:r>
                        <a:rPr lang="en-GB" sz="1800" baseline="0" dirty="0"/>
                        <a:t> trauma</a:t>
                      </a:r>
                      <a:endParaRPr lang="en-GB" sz="1800" dirty="0"/>
                    </a:p>
                  </a:txBody>
                  <a:tcPr/>
                </a:tc>
                <a:tc>
                  <a:txBody>
                    <a:bodyPr/>
                    <a:lstStyle/>
                    <a:p>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4"/>
                  </a:ext>
                </a:extLst>
              </a:tr>
              <a:tr h="362505">
                <a:tc>
                  <a:txBody>
                    <a:bodyPr/>
                    <a:lstStyle/>
                    <a:p>
                      <a:r>
                        <a:rPr lang="en-GB" sz="1800" dirty="0"/>
                        <a:t>Uterine perforation</a:t>
                      </a:r>
                    </a:p>
                  </a:txBody>
                  <a:tcPr/>
                </a:tc>
                <a:tc>
                  <a:txBody>
                    <a:bodyPr/>
                    <a:lstStyle/>
                    <a:p>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5"/>
                  </a:ext>
                </a:extLst>
              </a:tr>
              <a:tr h="362505">
                <a:tc>
                  <a:txBody>
                    <a:bodyPr/>
                    <a:lstStyle/>
                    <a:p>
                      <a:r>
                        <a:rPr lang="en-GB" sz="1800" dirty="0"/>
                        <a:t>Pre-operative</a:t>
                      </a:r>
                      <a:r>
                        <a:rPr lang="en-GB" sz="1800" baseline="0" dirty="0"/>
                        <a:t> expulsion</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6"/>
                  </a:ext>
                </a:extLst>
              </a:tr>
              <a:tr h="362505">
                <a:tc>
                  <a:txBody>
                    <a:bodyPr/>
                    <a:lstStyle/>
                    <a:p>
                      <a:r>
                        <a:rPr lang="en-GB" sz="1800" dirty="0"/>
                        <a:t>Ease of procedure: difficult</a:t>
                      </a:r>
                      <a:r>
                        <a:rPr lang="en-GB" sz="1800" baseline="0" dirty="0"/>
                        <a:t> to perform</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latin typeface="+mn-lt"/>
                          <a:ea typeface="+mn-ea"/>
                          <a:cs typeface="+mn-cs"/>
                        </a:rPr>
                        <a:t>No difference</a:t>
                      </a:r>
                    </a:p>
                  </a:txBody>
                  <a:tcPr>
                    <a:solidFill>
                      <a:srgbClr val="FFC000"/>
                    </a:solidFill>
                  </a:tcPr>
                </a:tc>
                <a:extLst>
                  <a:ext uri="{0D108BD9-81ED-4DB2-BD59-A6C34878D82A}">
                    <a16:rowId xmlns:a16="http://schemas.microsoft.com/office/drawing/2014/main" val="10007"/>
                  </a:ext>
                </a:extLst>
              </a:tr>
              <a:tr h="362505">
                <a:tc>
                  <a:txBody>
                    <a:bodyPr/>
                    <a:lstStyle/>
                    <a:p>
                      <a:r>
                        <a:rPr lang="en-GB" sz="1800" dirty="0">
                          <a:solidFill>
                            <a:schemeClr val="tx1"/>
                          </a:solidFill>
                        </a:rPr>
                        <a:t>Patient acceptability: (very</a:t>
                      </a:r>
                      <a:r>
                        <a:rPr lang="en-GB" sz="1800" baseline="0" dirty="0">
                          <a:solidFill>
                            <a:schemeClr val="tx1"/>
                          </a:solidFill>
                        </a:rPr>
                        <a:t>) satisfied with priming</a:t>
                      </a:r>
                      <a:endParaRPr lang="en-GB" sz="18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8"/>
                  </a:ext>
                </a:extLst>
              </a:tr>
              <a:tr h="362505">
                <a:tc>
                  <a:txBody>
                    <a:bodyPr/>
                    <a:lstStyle/>
                    <a:p>
                      <a:r>
                        <a:rPr lang="en-GB" sz="1800" dirty="0">
                          <a:solidFill>
                            <a:schemeClr val="tx1"/>
                          </a:solidFill>
                        </a:rPr>
                        <a:t>Patient acceptability: (very</a:t>
                      </a:r>
                      <a:r>
                        <a:rPr lang="en-GB" sz="1800" baseline="0" dirty="0">
                          <a:solidFill>
                            <a:schemeClr val="tx1"/>
                          </a:solidFill>
                        </a:rPr>
                        <a:t>) dissatisfied with priming</a:t>
                      </a:r>
                      <a:endParaRPr lang="en-GB" sz="18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9"/>
                  </a:ext>
                </a:extLst>
              </a:tr>
              <a:tr h="362505">
                <a:tc>
                  <a:txBody>
                    <a:bodyPr/>
                    <a:lstStyle/>
                    <a:p>
                      <a:r>
                        <a:rPr lang="en-GB" sz="1800" dirty="0"/>
                        <a:t>Duration of procedure: first instrument in to last instrument out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20189299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169" y="179865"/>
            <a:ext cx="6571220" cy="951612"/>
          </a:xfrm>
        </p:spPr>
        <p:txBody>
          <a:bodyPr>
            <a:normAutofit/>
          </a:bodyPr>
          <a:lstStyle/>
          <a:p>
            <a:r>
              <a:rPr lang="en-GB" sz="2800" dirty="0"/>
              <a:t>Osmotic dilators + mifepristone vs. osmotic dilators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746238505"/>
              </p:ext>
            </p:extLst>
          </p:nvPr>
        </p:nvGraphicFramePr>
        <p:xfrm>
          <a:off x="671513" y="1879992"/>
          <a:ext cx="7886703" cy="3692756"/>
        </p:xfrm>
        <a:graphic>
          <a:graphicData uri="http://schemas.openxmlformats.org/drawingml/2006/table">
            <a:tbl>
              <a:tblPr firstRow="1" bandRow="1">
                <a:tableStyleId>{5C22544A-7EE6-4342-B048-85BDC9FD1C3A}</a:tableStyleId>
              </a:tblPr>
              <a:tblGrid>
                <a:gridCol w="5236918">
                  <a:extLst>
                    <a:ext uri="{9D8B030D-6E8A-4147-A177-3AD203B41FA5}">
                      <a16:colId xmlns:a16="http://schemas.microsoft.com/office/drawing/2014/main" val="20000"/>
                    </a:ext>
                  </a:extLst>
                </a:gridCol>
                <a:gridCol w="2649785">
                  <a:extLst>
                    <a:ext uri="{9D8B030D-6E8A-4147-A177-3AD203B41FA5}">
                      <a16:colId xmlns:a16="http://schemas.microsoft.com/office/drawing/2014/main" val="20001"/>
                    </a:ext>
                  </a:extLst>
                </a:gridCol>
              </a:tblGrid>
              <a:tr h="382224">
                <a:tc>
                  <a:txBody>
                    <a:bodyPr/>
                    <a:lstStyle/>
                    <a:p>
                      <a:r>
                        <a:rPr lang="en-GB" sz="1800" dirty="0"/>
                        <a:t>Outcome</a:t>
                      </a:r>
                    </a:p>
                  </a:txBody>
                  <a:tcPr/>
                </a:tc>
                <a:tc>
                  <a:txBody>
                    <a:bodyPr/>
                    <a:lstStyle/>
                    <a:p>
                      <a:r>
                        <a:rPr lang="en-GB" sz="1800" dirty="0"/>
                        <a:t>Favours</a:t>
                      </a:r>
                    </a:p>
                  </a:txBody>
                  <a:tcPr/>
                </a:tc>
                <a:extLst>
                  <a:ext uri="{0D108BD9-81ED-4DB2-BD59-A6C34878D82A}">
                    <a16:rowId xmlns:a16="http://schemas.microsoft.com/office/drawing/2014/main" val="10000"/>
                  </a:ext>
                </a:extLst>
              </a:tr>
              <a:tr h="420826">
                <a:tc>
                  <a:txBody>
                    <a:bodyPr/>
                    <a:lstStyle/>
                    <a:p>
                      <a:r>
                        <a:rPr lang="en-GB" sz="1800" dirty="0"/>
                        <a:t>Ease of procedure: difficult to perform</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Dilators +</a:t>
                      </a:r>
                      <a:r>
                        <a:rPr lang="en-GB" sz="1800" baseline="0" dirty="0">
                          <a:solidFill>
                            <a:schemeClr val="tx1"/>
                          </a:solidFill>
                        </a:rPr>
                        <a:t> </a:t>
                      </a:r>
                      <a:r>
                        <a:rPr lang="en-GB" sz="1800" baseline="0" dirty="0" err="1">
                          <a:solidFill>
                            <a:schemeClr val="tx1"/>
                          </a:solidFill>
                        </a:rPr>
                        <a:t>mife</a:t>
                      </a:r>
                      <a:endParaRPr lang="en-GB" sz="1800" dirty="0">
                        <a:solidFill>
                          <a:schemeClr val="tx1"/>
                        </a:solidFill>
                      </a:endParaRPr>
                    </a:p>
                  </a:txBody>
                  <a:tcPr>
                    <a:solidFill>
                      <a:srgbClr val="00B050"/>
                    </a:solidFill>
                  </a:tcPr>
                </a:tc>
                <a:extLst>
                  <a:ext uri="{0D108BD9-81ED-4DB2-BD59-A6C34878D82A}">
                    <a16:rowId xmlns:a16="http://schemas.microsoft.com/office/drawing/2014/main" val="10001"/>
                  </a:ext>
                </a:extLst>
              </a:tr>
              <a:tr h="420826">
                <a:tc>
                  <a:txBody>
                    <a:bodyPr/>
                    <a:lstStyle/>
                    <a:p>
                      <a:r>
                        <a:rPr lang="en-GB" sz="1800" dirty="0"/>
                        <a:t>Baseline cervical dilation</a:t>
                      </a:r>
                    </a:p>
                  </a:txBody>
                  <a:tcPr/>
                </a:tc>
                <a:tc>
                  <a:txBody>
                    <a:bodyPr/>
                    <a:lstStyle/>
                    <a:p>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2"/>
                  </a:ext>
                </a:extLst>
              </a:tr>
              <a:tr h="298654">
                <a:tc>
                  <a:txBody>
                    <a:bodyPr/>
                    <a:lstStyle/>
                    <a:p>
                      <a:r>
                        <a:rPr lang="en-GB" sz="1800" dirty="0"/>
                        <a:t>Cervical</a:t>
                      </a:r>
                      <a:r>
                        <a:rPr lang="en-GB" sz="1800" baseline="0" dirty="0"/>
                        <a:t> trauma</a:t>
                      </a:r>
                      <a:endParaRPr lang="en-GB" sz="1800" dirty="0"/>
                    </a:p>
                  </a:txBody>
                  <a:tcPr/>
                </a:tc>
                <a:tc>
                  <a:txBody>
                    <a:bodyPr/>
                    <a:lstStyle/>
                    <a:p>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3"/>
                  </a:ext>
                </a:extLst>
              </a:tr>
              <a:tr h="298654">
                <a:tc>
                  <a:txBody>
                    <a:bodyPr/>
                    <a:lstStyle/>
                    <a:p>
                      <a:r>
                        <a:rPr lang="en-GB" sz="1800" dirty="0"/>
                        <a:t>Uterine perforation</a:t>
                      </a:r>
                    </a:p>
                  </a:txBody>
                  <a:tcPr/>
                </a:tc>
                <a:tc>
                  <a:txBody>
                    <a:bodyPr/>
                    <a:lstStyle/>
                    <a:p>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4"/>
                  </a:ext>
                </a:extLst>
              </a:tr>
              <a:tr h="205994">
                <a:tc>
                  <a:txBody>
                    <a:bodyPr/>
                    <a:lstStyle/>
                    <a:p>
                      <a:r>
                        <a:rPr lang="en-GB" sz="1800" dirty="0"/>
                        <a:t>Pre-operative</a:t>
                      </a:r>
                      <a:r>
                        <a:rPr lang="en-GB" sz="1800" baseline="0" dirty="0"/>
                        <a:t> expulsion</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5"/>
                  </a:ext>
                </a:extLst>
              </a:tr>
              <a:tr h="122099">
                <a:tc>
                  <a:txBody>
                    <a:bodyPr/>
                    <a:lstStyle/>
                    <a:p>
                      <a:r>
                        <a:rPr lang="en-GB" sz="1800" dirty="0">
                          <a:solidFill>
                            <a:schemeClr val="tx1"/>
                          </a:solidFill>
                        </a:rPr>
                        <a:t>Patient acceptability: (very</a:t>
                      </a:r>
                      <a:r>
                        <a:rPr lang="en-GB" sz="1800" baseline="0" dirty="0">
                          <a:solidFill>
                            <a:schemeClr val="tx1"/>
                          </a:solidFill>
                        </a:rPr>
                        <a:t>) satisfied with priming</a:t>
                      </a:r>
                      <a:endParaRPr lang="en-GB" sz="18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6"/>
                  </a:ext>
                </a:extLst>
              </a:tr>
              <a:tr h="122099">
                <a:tc>
                  <a:txBody>
                    <a:bodyPr/>
                    <a:lstStyle/>
                    <a:p>
                      <a:r>
                        <a:rPr lang="en-GB" sz="1800" dirty="0">
                          <a:solidFill>
                            <a:schemeClr val="tx1"/>
                          </a:solidFill>
                        </a:rPr>
                        <a:t>Patient acceptability: (very</a:t>
                      </a:r>
                      <a:r>
                        <a:rPr lang="en-GB" sz="1800" baseline="0" dirty="0">
                          <a:solidFill>
                            <a:schemeClr val="tx1"/>
                          </a:solidFill>
                        </a:rPr>
                        <a:t>) dissatisfied with priming</a:t>
                      </a:r>
                      <a:endParaRPr lang="en-GB" sz="18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7"/>
                  </a:ext>
                </a:extLst>
              </a:tr>
              <a:tr h="122099">
                <a:tc>
                  <a:txBody>
                    <a:bodyPr/>
                    <a:lstStyle/>
                    <a:p>
                      <a:r>
                        <a:rPr lang="en-GB" sz="1800" dirty="0"/>
                        <a:t>Duration of procedure: first instrument in to last instrument out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37101019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169" y="179865"/>
            <a:ext cx="6571220" cy="951612"/>
          </a:xfrm>
        </p:spPr>
        <p:txBody>
          <a:bodyPr>
            <a:normAutofit/>
          </a:bodyPr>
          <a:lstStyle/>
          <a:p>
            <a:r>
              <a:rPr lang="en-GB" sz="2800" dirty="0"/>
              <a:t>Sublingual misoprostol + mifepristone vs. sublingual misoprostol</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64581095"/>
              </p:ext>
            </p:extLst>
          </p:nvPr>
        </p:nvGraphicFramePr>
        <p:xfrm>
          <a:off x="671513" y="1879992"/>
          <a:ext cx="7886703" cy="3399186"/>
        </p:xfrm>
        <a:graphic>
          <a:graphicData uri="http://schemas.openxmlformats.org/drawingml/2006/table">
            <a:tbl>
              <a:tblPr firstRow="1" bandRow="1">
                <a:tableStyleId>{5C22544A-7EE6-4342-B048-85BDC9FD1C3A}</a:tableStyleId>
              </a:tblPr>
              <a:tblGrid>
                <a:gridCol w="5387643">
                  <a:extLst>
                    <a:ext uri="{9D8B030D-6E8A-4147-A177-3AD203B41FA5}">
                      <a16:colId xmlns:a16="http://schemas.microsoft.com/office/drawing/2014/main" val="20000"/>
                    </a:ext>
                  </a:extLst>
                </a:gridCol>
                <a:gridCol w="2499060">
                  <a:extLst>
                    <a:ext uri="{9D8B030D-6E8A-4147-A177-3AD203B41FA5}">
                      <a16:colId xmlns:a16="http://schemas.microsoft.com/office/drawing/2014/main" val="20001"/>
                    </a:ext>
                  </a:extLst>
                </a:gridCol>
              </a:tblGrid>
              <a:tr h="382224">
                <a:tc>
                  <a:txBody>
                    <a:bodyPr/>
                    <a:lstStyle/>
                    <a:p>
                      <a:r>
                        <a:rPr lang="en-GB" sz="1800" dirty="0"/>
                        <a:t>Outcome</a:t>
                      </a:r>
                    </a:p>
                  </a:txBody>
                  <a:tcPr/>
                </a:tc>
                <a:tc>
                  <a:txBody>
                    <a:bodyPr/>
                    <a:lstStyle/>
                    <a:p>
                      <a:r>
                        <a:rPr lang="en-GB" sz="1800" dirty="0"/>
                        <a:t>Favours</a:t>
                      </a:r>
                    </a:p>
                  </a:txBody>
                  <a:tcPr/>
                </a:tc>
                <a:extLst>
                  <a:ext uri="{0D108BD9-81ED-4DB2-BD59-A6C34878D82A}">
                    <a16:rowId xmlns:a16="http://schemas.microsoft.com/office/drawing/2014/main" val="10000"/>
                  </a:ext>
                </a:extLst>
              </a:tr>
              <a:tr h="456921">
                <a:tc>
                  <a:txBody>
                    <a:bodyPr/>
                    <a:lstStyle/>
                    <a:p>
                      <a:r>
                        <a:rPr lang="en-GB" sz="1800" dirty="0"/>
                        <a:t>Pre-operative</a:t>
                      </a:r>
                      <a:r>
                        <a:rPr lang="en-GB" sz="1800" baseline="0" dirty="0"/>
                        <a:t> expulsion</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Misoprostol only</a:t>
                      </a:r>
                    </a:p>
                  </a:txBody>
                  <a:tcPr>
                    <a:solidFill>
                      <a:srgbClr val="00B050"/>
                    </a:solidFill>
                  </a:tcPr>
                </a:tc>
                <a:extLst>
                  <a:ext uri="{0D108BD9-81ED-4DB2-BD59-A6C34878D82A}">
                    <a16:rowId xmlns:a16="http://schemas.microsoft.com/office/drawing/2014/main" val="10001"/>
                  </a:ext>
                </a:extLst>
              </a:tr>
              <a:tr h="456921">
                <a:tc>
                  <a:txBody>
                    <a:bodyPr/>
                    <a:lstStyle/>
                    <a:p>
                      <a:r>
                        <a:rPr lang="en-GB" sz="1800" dirty="0"/>
                        <a:t>Baseline cervical dilation</a:t>
                      </a:r>
                    </a:p>
                  </a:txBody>
                  <a:tcPr/>
                </a:tc>
                <a:tc>
                  <a:txBody>
                    <a:bodyPr/>
                    <a:lstStyle/>
                    <a:p>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2"/>
                  </a:ext>
                </a:extLst>
              </a:tr>
              <a:tr h="298654">
                <a:tc>
                  <a:txBody>
                    <a:bodyPr/>
                    <a:lstStyle/>
                    <a:p>
                      <a:r>
                        <a:rPr lang="en-GB" sz="1800" dirty="0"/>
                        <a:t>Duration of procedure: anaesthesia administered to speculum out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3"/>
                  </a:ext>
                </a:extLst>
              </a:tr>
              <a:tr h="298654">
                <a:tc>
                  <a:txBody>
                    <a:bodyPr/>
                    <a:lstStyle/>
                    <a:p>
                      <a:r>
                        <a:rPr lang="en-GB" sz="1800" dirty="0">
                          <a:solidFill>
                            <a:schemeClr val="tx1"/>
                          </a:solidFill>
                        </a:rPr>
                        <a:t>Cervical</a:t>
                      </a:r>
                      <a:r>
                        <a:rPr lang="en-GB" sz="1800" baseline="0" dirty="0">
                          <a:solidFill>
                            <a:schemeClr val="tx1"/>
                          </a:solidFill>
                        </a:rPr>
                        <a:t> trauma</a:t>
                      </a:r>
                      <a:endParaRPr lang="en-GB" sz="1800" dirty="0">
                        <a:solidFill>
                          <a:schemeClr val="tx1"/>
                        </a:solidFill>
                      </a:endParaRPr>
                    </a:p>
                  </a:txBody>
                  <a:tcPr/>
                </a:tc>
                <a:tc>
                  <a:txBody>
                    <a:bodyPr/>
                    <a:lstStyle/>
                    <a:p>
                      <a:r>
                        <a:rPr lang="en-GB" sz="1800" dirty="0">
                          <a:solidFill>
                            <a:schemeClr val="tx1"/>
                          </a:solidFill>
                        </a:rPr>
                        <a:t>No evidence</a:t>
                      </a:r>
                    </a:p>
                  </a:txBody>
                  <a:tcPr>
                    <a:solidFill>
                      <a:srgbClr val="FF0000"/>
                    </a:solidFill>
                  </a:tcPr>
                </a:tc>
                <a:extLst>
                  <a:ext uri="{0D108BD9-81ED-4DB2-BD59-A6C34878D82A}">
                    <a16:rowId xmlns:a16="http://schemas.microsoft.com/office/drawing/2014/main" val="10004"/>
                  </a:ext>
                </a:extLst>
              </a:tr>
              <a:tr h="298654">
                <a:tc>
                  <a:txBody>
                    <a:bodyPr/>
                    <a:lstStyle/>
                    <a:p>
                      <a:r>
                        <a:rPr lang="en-GB" sz="1800" dirty="0">
                          <a:solidFill>
                            <a:schemeClr val="tx1"/>
                          </a:solidFill>
                        </a:rPr>
                        <a:t>Uterine perforation</a:t>
                      </a:r>
                    </a:p>
                  </a:txBody>
                  <a:tcPr/>
                </a:tc>
                <a:tc>
                  <a:txBody>
                    <a:bodyPr/>
                    <a:lstStyle/>
                    <a:p>
                      <a:r>
                        <a:rPr lang="en-GB" sz="1800" dirty="0">
                          <a:solidFill>
                            <a:schemeClr val="tx1"/>
                          </a:solidFill>
                        </a:rPr>
                        <a:t>No evidence</a:t>
                      </a:r>
                    </a:p>
                  </a:txBody>
                  <a:tcPr>
                    <a:solidFill>
                      <a:srgbClr val="FF0000"/>
                    </a:solidFill>
                  </a:tcPr>
                </a:tc>
                <a:extLst>
                  <a:ext uri="{0D108BD9-81ED-4DB2-BD59-A6C34878D82A}">
                    <a16:rowId xmlns:a16="http://schemas.microsoft.com/office/drawing/2014/main" val="10005"/>
                  </a:ext>
                </a:extLst>
              </a:tr>
              <a:tr h="122099">
                <a:tc>
                  <a:txBody>
                    <a:bodyPr/>
                    <a:lstStyle/>
                    <a:p>
                      <a:r>
                        <a:rPr lang="en-GB" sz="1800" dirty="0">
                          <a:solidFill>
                            <a:schemeClr val="tx1"/>
                          </a:solidFill>
                        </a:rPr>
                        <a:t>Ease of procedure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No evidence</a:t>
                      </a:r>
                    </a:p>
                  </a:txBody>
                  <a:tcPr>
                    <a:solidFill>
                      <a:srgbClr val="FF0000"/>
                    </a:solidFill>
                  </a:tcPr>
                </a:tc>
                <a:extLst>
                  <a:ext uri="{0D108BD9-81ED-4DB2-BD59-A6C34878D82A}">
                    <a16:rowId xmlns:a16="http://schemas.microsoft.com/office/drawing/2014/main" val="10006"/>
                  </a:ext>
                </a:extLst>
              </a:tr>
              <a:tr h="122099">
                <a:tc>
                  <a:txBody>
                    <a:bodyPr/>
                    <a:lstStyle/>
                    <a:p>
                      <a:r>
                        <a:rPr lang="en-GB" sz="1800" dirty="0">
                          <a:solidFill>
                            <a:schemeClr val="tx1"/>
                          </a:solidFill>
                        </a:rPr>
                        <a:t>Patient acceptability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No evidence</a:t>
                      </a:r>
                    </a:p>
                  </a:txBody>
                  <a:tcPr>
                    <a:solidFill>
                      <a:srgbClr val="FF0000"/>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7528009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169" y="179865"/>
            <a:ext cx="6571220" cy="951612"/>
          </a:xfrm>
        </p:spPr>
        <p:txBody>
          <a:bodyPr>
            <a:normAutofit/>
          </a:bodyPr>
          <a:lstStyle/>
          <a:p>
            <a:r>
              <a:rPr lang="en-GB" sz="2800" dirty="0"/>
              <a:t>Vaginal misoprostol + mifepristone vs. vaginal misoprostol</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742462766"/>
              </p:ext>
            </p:extLst>
          </p:nvPr>
        </p:nvGraphicFramePr>
        <p:xfrm>
          <a:off x="671513" y="1477107"/>
          <a:ext cx="7886703" cy="3827008"/>
        </p:xfrm>
        <a:graphic>
          <a:graphicData uri="http://schemas.openxmlformats.org/drawingml/2006/table">
            <a:tbl>
              <a:tblPr firstRow="1" bandRow="1">
                <a:tableStyleId>{5C22544A-7EE6-4342-B048-85BDC9FD1C3A}</a:tableStyleId>
              </a:tblPr>
              <a:tblGrid>
                <a:gridCol w="5686425">
                  <a:extLst>
                    <a:ext uri="{9D8B030D-6E8A-4147-A177-3AD203B41FA5}">
                      <a16:colId xmlns:a16="http://schemas.microsoft.com/office/drawing/2014/main" val="20000"/>
                    </a:ext>
                  </a:extLst>
                </a:gridCol>
                <a:gridCol w="2200278">
                  <a:extLst>
                    <a:ext uri="{9D8B030D-6E8A-4147-A177-3AD203B41FA5}">
                      <a16:colId xmlns:a16="http://schemas.microsoft.com/office/drawing/2014/main" val="20001"/>
                    </a:ext>
                  </a:extLst>
                </a:gridCol>
              </a:tblGrid>
              <a:tr h="430924">
                <a:tc>
                  <a:txBody>
                    <a:bodyPr/>
                    <a:lstStyle/>
                    <a:p>
                      <a:r>
                        <a:rPr lang="en-GB" sz="1800" dirty="0"/>
                        <a:t>Outcome</a:t>
                      </a:r>
                    </a:p>
                  </a:txBody>
                  <a:tcPr/>
                </a:tc>
                <a:tc>
                  <a:txBody>
                    <a:bodyPr/>
                    <a:lstStyle/>
                    <a:p>
                      <a:r>
                        <a:rPr lang="en-GB" sz="1800" dirty="0"/>
                        <a:t>Favours</a:t>
                      </a:r>
                    </a:p>
                  </a:txBody>
                  <a:tcPr/>
                </a:tc>
                <a:extLst>
                  <a:ext uri="{0D108BD9-81ED-4DB2-BD59-A6C34878D82A}">
                    <a16:rowId xmlns:a16="http://schemas.microsoft.com/office/drawing/2014/main" val="10000"/>
                  </a:ext>
                </a:extLst>
              </a:tr>
              <a:tr h="488010">
                <a:tc>
                  <a:txBody>
                    <a:bodyPr/>
                    <a:lstStyle/>
                    <a:p>
                      <a:r>
                        <a:rPr lang="en-GB" sz="1800" dirty="0"/>
                        <a:t>Baseline cervical dilation</a:t>
                      </a:r>
                    </a:p>
                  </a:txBody>
                  <a:tcPr/>
                </a:tc>
                <a:tc>
                  <a:txBody>
                    <a:bodyPr/>
                    <a:lstStyle/>
                    <a:p>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1"/>
                  </a:ext>
                </a:extLst>
              </a:tr>
              <a:tr h="377999">
                <a:tc>
                  <a:txBody>
                    <a:bodyPr/>
                    <a:lstStyle/>
                    <a:p>
                      <a:r>
                        <a:rPr lang="en-GB" sz="1800" dirty="0"/>
                        <a:t>Cervical</a:t>
                      </a:r>
                      <a:r>
                        <a:rPr lang="en-GB" sz="1800" baseline="0" dirty="0"/>
                        <a:t> trauma</a:t>
                      </a:r>
                      <a:endParaRPr lang="en-GB" sz="1800" dirty="0"/>
                    </a:p>
                  </a:txBody>
                  <a:tcPr/>
                </a:tc>
                <a:tc>
                  <a:txBody>
                    <a:bodyPr/>
                    <a:lstStyle/>
                    <a:p>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2"/>
                  </a:ext>
                </a:extLst>
              </a:tr>
              <a:tr h="377999">
                <a:tc>
                  <a:txBody>
                    <a:bodyPr/>
                    <a:lstStyle/>
                    <a:p>
                      <a:r>
                        <a:rPr lang="en-GB" sz="1800" dirty="0"/>
                        <a:t>Uterine perforation</a:t>
                      </a:r>
                    </a:p>
                  </a:txBody>
                  <a:tcPr/>
                </a:tc>
                <a:tc>
                  <a:txBody>
                    <a:bodyPr/>
                    <a:lstStyle/>
                    <a:p>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3"/>
                  </a:ext>
                </a:extLst>
              </a:tr>
              <a:tr h="377999">
                <a:tc>
                  <a:txBody>
                    <a:bodyPr/>
                    <a:lstStyle/>
                    <a:p>
                      <a:r>
                        <a:rPr lang="en-GB" sz="1800" dirty="0"/>
                        <a:t>Pre-operative</a:t>
                      </a:r>
                      <a:r>
                        <a:rPr lang="en-GB" sz="1800" baseline="0" dirty="0"/>
                        <a:t> expulsion</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4"/>
                  </a:ext>
                </a:extLst>
              </a:tr>
              <a:tr h="377999">
                <a:tc>
                  <a:txBody>
                    <a:bodyPr/>
                    <a:lstStyle/>
                    <a:p>
                      <a:r>
                        <a:rPr lang="en-GB" sz="1800" dirty="0"/>
                        <a:t>Ease of procedure: easy to perform</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5"/>
                  </a:ext>
                </a:extLst>
              </a:tr>
              <a:tr h="377999">
                <a:tc>
                  <a:txBody>
                    <a:bodyPr/>
                    <a:lstStyle/>
                    <a:p>
                      <a:r>
                        <a:rPr lang="en-GB" sz="1800" dirty="0"/>
                        <a:t>Patient acceptability: would choose same method again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6"/>
                  </a:ext>
                </a:extLst>
              </a:tr>
              <a:tr h="377999">
                <a:tc>
                  <a:txBody>
                    <a:bodyPr/>
                    <a:lstStyle/>
                    <a:p>
                      <a:r>
                        <a:rPr lang="en-GB" sz="1800" dirty="0"/>
                        <a:t>Patient acceptability: would recommend</a:t>
                      </a:r>
                      <a:r>
                        <a:rPr lang="en-GB" sz="1800" baseline="0" dirty="0"/>
                        <a:t> to friend</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7"/>
                  </a:ext>
                </a:extLst>
              </a:tr>
              <a:tr h="377999">
                <a:tc>
                  <a:txBody>
                    <a:bodyPr/>
                    <a:lstStyle/>
                    <a:p>
                      <a:r>
                        <a:rPr lang="en-GB" sz="1800" dirty="0"/>
                        <a:t>Duration of procedure: anaesthesia administered to speculum out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rPr>
                        <a:t>No difference</a:t>
                      </a:r>
                    </a:p>
                  </a:txBody>
                  <a:tcPr>
                    <a:solidFill>
                      <a:srgbClr val="FFC000"/>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649766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3100" dirty="0"/>
              <a:t>Optimal cervical priming regimen before surgical abortion to 13</a:t>
            </a:r>
            <a:r>
              <a:rPr lang="en-GB" sz="3100" baseline="30000" dirty="0"/>
              <a:t>+6</a:t>
            </a:r>
            <a:r>
              <a:rPr lang="en-GB" sz="3100" dirty="0"/>
              <a:t> weeks’ gestation?</a:t>
            </a:r>
            <a:br>
              <a:rPr lang="en-GB" sz="3100" dirty="0"/>
            </a:br>
            <a:r>
              <a:rPr lang="en-GB" sz="3100" dirty="0"/>
              <a:t/>
            </a:r>
            <a:br>
              <a:rPr lang="en-GB" sz="3100" dirty="0"/>
            </a:br>
            <a:r>
              <a:rPr lang="en-GB" sz="3100" dirty="0"/>
              <a:t/>
            </a:r>
            <a:br>
              <a:rPr lang="en-GB" sz="3100" dirty="0"/>
            </a:br>
            <a:r>
              <a:rPr lang="en-GB" sz="2000" dirty="0"/>
              <a:t>Kelly Williams</a:t>
            </a:r>
            <a:endParaRPr lang="en-GB" sz="1800" dirty="0"/>
          </a:p>
        </p:txBody>
      </p:sp>
    </p:spTree>
    <p:extLst>
      <p:ext uri="{BB962C8B-B14F-4D97-AF65-F5344CB8AC3E}">
        <p14:creationId xmlns:p14="http://schemas.microsoft.com/office/powerpoint/2010/main" val="30556021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169" y="179865"/>
            <a:ext cx="6571220" cy="951612"/>
          </a:xfrm>
        </p:spPr>
        <p:txBody>
          <a:bodyPr>
            <a:normAutofit fontScale="90000"/>
          </a:bodyPr>
          <a:lstStyle/>
          <a:p>
            <a:r>
              <a:rPr lang="en-GB" sz="2800" dirty="0"/>
              <a:t>Osmotic dilators + buccal misoprostol + mifepristone vs. osmotic dilators + buccal misoprostol (± placebo)</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43764198"/>
              </p:ext>
            </p:extLst>
          </p:nvPr>
        </p:nvGraphicFramePr>
        <p:xfrm>
          <a:off x="721755" y="1625575"/>
          <a:ext cx="7886703" cy="3511338"/>
        </p:xfrm>
        <a:graphic>
          <a:graphicData uri="http://schemas.openxmlformats.org/drawingml/2006/table">
            <a:tbl>
              <a:tblPr firstRow="1" bandRow="1">
                <a:tableStyleId>{5C22544A-7EE6-4342-B048-85BDC9FD1C3A}</a:tableStyleId>
              </a:tblPr>
              <a:tblGrid>
                <a:gridCol w="5686425">
                  <a:extLst>
                    <a:ext uri="{9D8B030D-6E8A-4147-A177-3AD203B41FA5}">
                      <a16:colId xmlns:a16="http://schemas.microsoft.com/office/drawing/2014/main" val="20000"/>
                    </a:ext>
                  </a:extLst>
                </a:gridCol>
                <a:gridCol w="2200278">
                  <a:extLst>
                    <a:ext uri="{9D8B030D-6E8A-4147-A177-3AD203B41FA5}">
                      <a16:colId xmlns:a16="http://schemas.microsoft.com/office/drawing/2014/main" val="20001"/>
                    </a:ext>
                  </a:extLst>
                </a:gridCol>
              </a:tblGrid>
              <a:tr h="382224">
                <a:tc>
                  <a:txBody>
                    <a:bodyPr/>
                    <a:lstStyle/>
                    <a:p>
                      <a:r>
                        <a:rPr lang="en-GB" sz="2000" dirty="0"/>
                        <a:t>Outcome</a:t>
                      </a:r>
                    </a:p>
                  </a:txBody>
                  <a:tcPr/>
                </a:tc>
                <a:tc>
                  <a:txBody>
                    <a:bodyPr/>
                    <a:lstStyle/>
                    <a:p>
                      <a:r>
                        <a:rPr lang="en-GB" sz="2000" dirty="0"/>
                        <a:t>Favours</a:t>
                      </a:r>
                    </a:p>
                  </a:txBody>
                  <a:tcPr/>
                </a:tc>
                <a:extLst>
                  <a:ext uri="{0D108BD9-81ED-4DB2-BD59-A6C34878D82A}">
                    <a16:rowId xmlns:a16="http://schemas.microsoft.com/office/drawing/2014/main" val="10000"/>
                  </a:ext>
                </a:extLst>
              </a:tr>
              <a:tr h="432858">
                <a:tc>
                  <a:txBody>
                    <a:bodyPr/>
                    <a:lstStyle/>
                    <a:p>
                      <a:r>
                        <a:rPr lang="en-GB" sz="2000" dirty="0"/>
                        <a:t>Baseline cervical dilation </a:t>
                      </a:r>
                    </a:p>
                  </a:txBody>
                  <a:tcPr/>
                </a:tc>
                <a:tc>
                  <a:txBody>
                    <a:bodyPr/>
                    <a:lstStyle/>
                    <a:p>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1"/>
                  </a:ext>
                </a:extLst>
              </a:tr>
              <a:tr h="298654">
                <a:tc>
                  <a:txBody>
                    <a:bodyPr/>
                    <a:lstStyle/>
                    <a:p>
                      <a:r>
                        <a:rPr lang="en-GB" sz="2000" dirty="0"/>
                        <a:t>Cervical</a:t>
                      </a:r>
                      <a:r>
                        <a:rPr lang="en-GB" sz="2000" baseline="0" dirty="0"/>
                        <a:t> trauma</a:t>
                      </a:r>
                      <a:endParaRPr lang="en-GB" sz="2000" dirty="0"/>
                    </a:p>
                  </a:txBody>
                  <a:tcPr/>
                </a:tc>
                <a:tc>
                  <a:txBody>
                    <a:bodyPr/>
                    <a:lstStyle/>
                    <a:p>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2"/>
                  </a:ext>
                </a:extLst>
              </a:tr>
              <a:tr h="298654">
                <a:tc>
                  <a:txBody>
                    <a:bodyPr/>
                    <a:lstStyle/>
                    <a:p>
                      <a:r>
                        <a:rPr lang="en-GB" sz="2000" dirty="0"/>
                        <a:t>Uterine perforation</a:t>
                      </a:r>
                    </a:p>
                  </a:txBody>
                  <a:tcPr/>
                </a:tc>
                <a:tc>
                  <a:txBody>
                    <a:bodyPr/>
                    <a:lstStyle/>
                    <a:p>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3"/>
                  </a:ext>
                </a:extLst>
              </a:tr>
              <a:tr h="205994">
                <a:tc>
                  <a:txBody>
                    <a:bodyPr/>
                    <a:lstStyle/>
                    <a:p>
                      <a:r>
                        <a:rPr lang="en-GB" sz="2000" dirty="0"/>
                        <a:t>Duration of procedure: first instrument in to last instrument out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4"/>
                  </a:ext>
                </a:extLst>
              </a:tr>
              <a:tr h="205994">
                <a:tc>
                  <a:txBody>
                    <a:bodyPr/>
                    <a:lstStyle/>
                    <a:p>
                      <a:r>
                        <a:rPr lang="en-GB" sz="2000" dirty="0">
                          <a:solidFill>
                            <a:schemeClr val="tx1"/>
                          </a:solidFill>
                        </a:rPr>
                        <a:t>Pre-operative</a:t>
                      </a:r>
                      <a:r>
                        <a:rPr lang="en-GB" sz="2000" baseline="0" dirty="0">
                          <a:solidFill>
                            <a:schemeClr val="tx1"/>
                          </a:solidFill>
                        </a:rPr>
                        <a:t> expulsion</a:t>
                      </a:r>
                      <a:endParaRPr lang="en-GB" sz="20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5"/>
                  </a:ext>
                </a:extLst>
              </a:tr>
              <a:tr h="122099">
                <a:tc>
                  <a:txBody>
                    <a:bodyPr/>
                    <a:lstStyle/>
                    <a:p>
                      <a:r>
                        <a:rPr lang="en-GB" sz="2000" dirty="0">
                          <a:solidFill>
                            <a:schemeClr val="tx1"/>
                          </a:solidFill>
                        </a:rPr>
                        <a:t>Ease of procedure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kern="1200" dirty="0">
                          <a:solidFill>
                            <a:schemeClr val="tx1"/>
                          </a:solidFill>
                          <a:latin typeface="+mn-lt"/>
                          <a:ea typeface="+mn-ea"/>
                          <a:cs typeface="+mn-cs"/>
                        </a:rPr>
                        <a:t>No evidence</a:t>
                      </a:r>
                    </a:p>
                  </a:txBody>
                  <a:tcPr>
                    <a:solidFill>
                      <a:srgbClr val="FF0000"/>
                    </a:solidFill>
                  </a:tcPr>
                </a:tc>
                <a:extLst>
                  <a:ext uri="{0D108BD9-81ED-4DB2-BD59-A6C34878D82A}">
                    <a16:rowId xmlns:a16="http://schemas.microsoft.com/office/drawing/2014/main" val="10006"/>
                  </a:ext>
                </a:extLst>
              </a:tr>
              <a:tr h="122099">
                <a:tc>
                  <a:txBody>
                    <a:bodyPr/>
                    <a:lstStyle/>
                    <a:p>
                      <a:r>
                        <a:rPr lang="en-GB" sz="2000" dirty="0">
                          <a:solidFill>
                            <a:schemeClr val="tx1"/>
                          </a:solidFill>
                        </a:rPr>
                        <a:t>Patient acceptability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3415100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169" y="179865"/>
            <a:ext cx="6571220" cy="951612"/>
          </a:xfrm>
        </p:spPr>
        <p:txBody>
          <a:bodyPr>
            <a:normAutofit fontScale="90000"/>
          </a:bodyPr>
          <a:lstStyle/>
          <a:p>
            <a:r>
              <a:rPr lang="en-GB" sz="2800" dirty="0"/>
              <a:t>Osmotic dilators + buccal misoprostol + mifepristone vs. buccal misoprostol + mifepristone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796634086"/>
              </p:ext>
            </p:extLst>
          </p:nvPr>
        </p:nvGraphicFramePr>
        <p:xfrm>
          <a:off x="671513" y="1535140"/>
          <a:ext cx="7886703" cy="3206538"/>
        </p:xfrm>
        <a:graphic>
          <a:graphicData uri="http://schemas.openxmlformats.org/drawingml/2006/table">
            <a:tbl>
              <a:tblPr firstRow="1" bandRow="1">
                <a:tableStyleId>{5C22544A-7EE6-4342-B048-85BDC9FD1C3A}</a:tableStyleId>
              </a:tblPr>
              <a:tblGrid>
                <a:gridCol w="4613920">
                  <a:extLst>
                    <a:ext uri="{9D8B030D-6E8A-4147-A177-3AD203B41FA5}">
                      <a16:colId xmlns:a16="http://schemas.microsoft.com/office/drawing/2014/main" val="20000"/>
                    </a:ext>
                  </a:extLst>
                </a:gridCol>
                <a:gridCol w="3272783">
                  <a:extLst>
                    <a:ext uri="{9D8B030D-6E8A-4147-A177-3AD203B41FA5}">
                      <a16:colId xmlns:a16="http://schemas.microsoft.com/office/drawing/2014/main" val="20001"/>
                    </a:ext>
                  </a:extLst>
                </a:gridCol>
              </a:tblGrid>
              <a:tr h="382224">
                <a:tc>
                  <a:txBody>
                    <a:bodyPr/>
                    <a:lstStyle/>
                    <a:p>
                      <a:r>
                        <a:rPr lang="en-GB" sz="2000" dirty="0"/>
                        <a:t>Outcome</a:t>
                      </a:r>
                    </a:p>
                  </a:txBody>
                  <a:tcPr/>
                </a:tc>
                <a:tc>
                  <a:txBody>
                    <a:bodyPr/>
                    <a:lstStyle/>
                    <a:p>
                      <a:r>
                        <a:rPr lang="en-GB" sz="2000" dirty="0"/>
                        <a:t>Favours</a:t>
                      </a:r>
                    </a:p>
                  </a:txBody>
                  <a:tcPr/>
                </a:tc>
                <a:extLst>
                  <a:ext uri="{0D108BD9-81ED-4DB2-BD59-A6C34878D82A}">
                    <a16:rowId xmlns:a16="http://schemas.microsoft.com/office/drawing/2014/main" val="10000"/>
                  </a:ext>
                </a:extLst>
              </a:tr>
              <a:tr h="432858">
                <a:tc>
                  <a:txBody>
                    <a:bodyPr/>
                    <a:lstStyle/>
                    <a:p>
                      <a:r>
                        <a:rPr lang="en-GB" sz="2000" dirty="0">
                          <a:solidFill>
                            <a:schemeClr val="tx1"/>
                          </a:solidFill>
                        </a:rPr>
                        <a:t>Baseline cervical dilation </a:t>
                      </a:r>
                    </a:p>
                  </a:txBody>
                  <a:tcPr/>
                </a:tc>
                <a:tc>
                  <a:txBody>
                    <a:bodyPr/>
                    <a:lstStyle/>
                    <a:p>
                      <a:r>
                        <a:rPr lang="en-GB" sz="2000" dirty="0">
                          <a:solidFill>
                            <a:schemeClr val="tx1"/>
                          </a:solidFill>
                        </a:rPr>
                        <a:t>Dilators + </a:t>
                      </a:r>
                      <a:r>
                        <a:rPr lang="en-GB" sz="2000" dirty="0" err="1">
                          <a:solidFill>
                            <a:schemeClr val="tx1"/>
                          </a:solidFill>
                        </a:rPr>
                        <a:t>mife</a:t>
                      </a:r>
                      <a:r>
                        <a:rPr lang="en-GB" sz="2000" dirty="0">
                          <a:solidFill>
                            <a:schemeClr val="tx1"/>
                          </a:solidFill>
                        </a:rPr>
                        <a:t> + miso</a:t>
                      </a:r>
                    </a:p>
                  </a:txBody>
                  <a:tcPr>
                    <a:solidFill>
                      <a:srgbClr val="00B050"/>
                    </a:solidFill>
                  </a:tcPr>
                </a:tc>
                <a:extLst>
                  <a:ext uri="{0D108BD9-81ED-4DB2-BD59-A6C34878D82A}">
                    <a16:rowId xmlns:a16="http://schemas.microsoft.com/office/drawing/2014/main" val="10001"/>
                  </a:ext>
                </a:extLst>
              </a:tr>
              <a:tr h="298654">
                <a:tc>
                  <a:txBody>
                    <a:bodyPr/>
                    <a:lstStyle/>
                    <a:p>
                      <a:r>
                        <a:rPr lang="en-GB" sz="2000" dirty="0">
                          <a:solidFill>
                            <a:schemeClr val="tx1"/>
                          </a:solidFill>
                        </a:rPr>
                        <a:t>Cervical</a:t>
                      </a:r>
                      <a:r>
                        <a:rPr lang="en-GB" sz="2000" baseline="0" dirty="0">
                          <a:solidFill>
                            <a:schemeClr val="tx1"/>
                          </a:solidFill>
                        </a:rPr>
                        <a:t> trauma</a:t>
                      </a:r>
                      <a:endParaRPr lang="en-GB" sz="2000" dirty="0">
                        <a:solidFill>
                          <a:schemeClr val="tx1"/>
                        </a:solidFill>
                      </a:endParaRPr>
                    </a:p>
                  </a:txBody>
                  <a:tcPr/>
                </a:tc>
                <a:tc>
                  <a:txBody>
                    <a:bodyPr/>
                    <a:lstStyle/>
                    <a:p>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2"/>
                  </a:ext>
                </a:extLst>
              </a:tr>
              <a:tr h="298654">
                <a:tc>
                  <a:txBody>
                    <a:bodyPr/>
                    <a:lstStyle/>
                    <a:p>
                      <a:r>
                        <a:rPr lang="en-GB" sz="2000" dirty="0">
                          <a:solidFill>
                            <a:schemeClr val="tx1"/>
                          </a:solidFill>
                        </a:rPr>
                        <a:t>Uterine perforation</a:t>
                      </a:r>
                    </a:p>
                  </a:txBody>
                  <a:tcPr/>
                </a:tc>
                <a:tc>
                  <a:txBody>
                    <a:bodyPr/>
                    <a:lstStyle/>
                    <a:p>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3"/>
                  </a:ext>
                </a:extLst>
              </a:tr>
              <a:tr h="205994">
                <a:tc>
                  <a:txBody>
                    <a:bodyPr/>
                    <a:lstStyle/>
                    <a:p>
                      <a:r>
                        <a:rPr lang="en-GB" sz="2000" dirty="0">
                          <a:solidFill>
                            <a:schemeClr val="tx1"/>
                          </a:solidFill>
                        </a:rPr>
                        <a:t>Pre-operative</a:t>
                      </a:r>
                      <a:r>
                        <a:rPr lang="en-GB" sz="2000" baseline="0" dirty="0">
                          <a:solidFill>
                            <a:schemeClr val="tx1"/>
                          </a:solidFill>
                        </a:rPr>
                        <a:t> expulsion</a:t>
                      </a:r>
                      <a:endParaRPr lang="en-GB" sz="20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a:t>
                      </a:r>
                      <a:r>
                        <a:rPr lang="en-GB" sz="2000" baseline="0" dirty="0">
                          <a:solidFill>
                            <a:schemeClr val="tx1"/>
                          </a:solidFill>
                        </a:rPr>
                        <a:t> evidence</a:t>
                      </a:r>
                      <a:endParaRPr lang="en-GB" sz="2000" dirty="0">
                        <a:solidFill>
                          <a:schemeClr val="tx1"/>
                        </a:solidFill>
                      </a:endParaRPr>
                    </a:p>
                  </a:txBody>
                  <a:tcPr>
                    <a:solidFill>
                      <a:srgbClr val="FF0000"/>
                    </a:solidFill>
                  </a:tcPr>
                </a:tc>
                <a:extLst>
                  <a:ext uri="{0D108BD9-81ED-4DB2-BD59-A6C34878D82A}">
                    <a16:rowId xmlns:a16="http://schemas.microsoft.com/office/drawing/2014/main" val="10004"/>
                  </a:ext>
                </a:extLst>
              </a:tr>
              <a:tr h="122099">
                <a:tc>
                  <a:txBody>
                    <a:bodyPr/>
                    <a:lstStyle/>
                    <a:p>
                      <a:r>
                        <a:rPr lang="en-GB" sz="2000" dirty="0">
                          <a:solidFill>
                            <a:schemeClr val="tx1"/>
                          </a:solidFill>
                        </a:rPr>
                        <a:t>Ease of procedure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kern="1200" dirty="0">
                          <a:solidFill>
                            <a:schemeClr val="tx1"/>
                          </a:solidFill>
                          <a:latin typeface="+mn-lt"/>
                          <a:ea typeface="+mn-ea"/>
                          <a:cs typeface="+mn-cs"/>
                        </a:rPr>
                        <a:t>No evidence</a:t>
                      </a:r>
                    </a:p>
                  </a:txBody>
                  <a:tcPr>
                    <a:solidFill>
                      <a:srgbClr val="FF0000"/>
                    </a:solidFill>
                  </a:tcPr>
                </a:tc>
                <a:extLst>
                  <a:ext uri="{0D108BD9-81ED-4DB2-BD59-A6C34878D82A}">
                    <a16:rowId xmlns:a16="http://schemas.microsoft.com/office/drawing/2014/main" val="10005"/>
                  </a:ext>
                </a:extLst>
              </a:tr>
              <a:tr h="286465">
                <a:tc>
                  <a:txBody>
                    <a:bodyPr/>
                    <a:lstStyle/>
                    <a:p>
                      <a:r>
                        <a:rPr lang="en-GB" sz="2000" dirty="0">
                          <a:solidFill>
                            <a:schemeClr val="tx1"/>
                          </a:solidFill>
                        </a:rPr>
                        <a:t>Patient acceptability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6"/>
                  </a:ext>
                </a:extLst>
              </a:tr>
              <a:tr h="122099">
                <a:tc>
                  <a:txBody>
                    <a:bodyPr/>
                    <a:lstStyle/>
                    <a:p>
                      <a:r>
                        <a:rPr lang="en-GB" sz="2000" dirty="0">
                          <a:solidFill>
                            <a:schemeClr val="tx1"/>
                          </a:solidFill>
                        </a:rPr>
                        <a:t>Duration of procedure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5277728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169" y="179865"/>
            <a:ext cx="6571220" cy="951612"/>
          </a:xfrm>
        </p:spPr>
        <p:txBody>
          <a:bodyPr>
            <a:normAutofit fontScale="90000"/>
          </a:bodyPr>
          <a:lstStyle/>
          <a:p>
            <a:r>
              <a:rPr lang="en-GB" sz="2800" dirty="0"/>
              <a:t>Osmotic dilators + buccal misoprostol + placebo vs. buccal misoprostol + mifepristone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3467715"/>
              </p:ext>
            </p:extLst>
          </p:nvPr>
        </p:nvGraphicFramePr>
        <p:xfrm>
          <a:off x="671513" y="1716024"/>
          <a:ext cx="7886703" cy="2826762"/>
        </p:xfrm>
        <a:graphic>
          <a:graphicData uri="http://schemas.openxmlformats.org/drawingml/2006/table">
            <a:tbl>
              <a:tblPr firstRow="1" bandRow="1">
                <a:tableStyleId>{5C22544A-7EE6-4342-B048-85BDC9FD1C3A}</a:tableStyleId>
              </a:tblPr>
              <a:tblGrid>
                <a:gridCol w="5686425">
                  <a:extLst>
                    <a:ext uri="{9D8B030D-6E8A-4147-A177-3AD203B41FA5}">
                      <a16:colId xmlns:a16="http://schemas.microsoft.com/office/drawing/2014/main" val="20000"/>
                    </a:ext>
                  </a:extLst>
                </a:gridCol>
                <a:gridCol w="2200278">
                  <a:extLst>
                    <a:ext uri="{9D8B030D-6E8A-4147-A177-3AD203B41FA5}">
                      <a16:colId xmlns:a16="http://schemas.microsoft.com/office/drawing/2014/main" val="20001"/>
                    </a:ext>
                  </a:extLst>
                </a:gridCol>
              </a:tblGrid>
              <a:tr h="382224">
                <a:tc>
                  <a:txBody>
                    <a:bodyPr/>
                    <a:lstStyle/>
                    <a:p>
                      <a:r>
                        <a:rPr lang="en-GB" sz="1600" dirty="0"/>
                        <a:t>Outcome</a:t>
                      </a:r>
                    </a:p>
                  </a:txBody>
                  <a:tcPr/>
                </a:tc>
                <a:tc>
                  <a:txBody>
                    <a:bodyPr/>
                    <a:lstStyle/>
                    <a:p>
                      <a:r>
                        <a:rPr lang="en-GB" sz="1600" dirty="0"/>
                        <a:t>Favours</a:t>
                      </a:r>
                    </a:p>
                  </a:txBody>
                  <a:tcPr/>
                </a:tc>
                <a:extLst>
                  <a:ext uri="{0D108BD9-81ED-4DB2-BD59-A6C34878D82A}">
                    <a16:rowId xmlns:a16="http://schemas.microsoft.com/office/drawing/2014/main" val="10000"/>
                  </a:ext>
                </a:extLst>
              </a:tr>
              <a:tr h="432858">
                <a:tc>
                  <a:txBody>
                    <a:bodyPr/>
                    <a:lstStyle/>
                    <a:p>
                      <a:r>
                        <a:rPr lang="en-GB" sz="1600" dirty="0"/>
                        <a:t>Baseline cervical dilation </a:t>
                      </a:r>
                    </a:p>
                  </a:txBody>
                  <a:tcPr/>
                </a:tc>
                <a:tc>
                  <a:txBody>
                    <a:bodyPr/>
                    <a:lstStyle/>
                    <a:p>
                      <a:r>
                        <a:rPr lang="en-GB" sz="1600" dirty="0">
                          <a:solidFill>
                            <a:schemeClr val="tx1"/>
                          </a:solidFill>
                        </a:rPr>
                        <a:t>Dilators +</a:t>
                      </a:r>
                      <a:r>
                        <a:rPr lang="en-GB" sz="1600" baseline="0" dirty="0">
                          <a:solidFill>
                            <a:schemeClr val="tx1"/>
                          </a:solidFill>
                        </a:rPr>
                        <a:t> miso</a:t>
                      </a:r>
                      <a:endParaRPr lang="en-GB" sz="1600" dirty="0">
                        <a:solidFill>
                          <a:schemeClr val="tx1"/>
                        </a:solidFill>
                      </a:endParaRPr>
                    </a:p>
                  </a:txBody>
                  <a:tcPr>
                    <a:solidFill>
                      <a:srgbClr val="00B050"/>
                    </a:solidFill>
                  </a:tcPr>
                </a:tc>
                <a:extLst>
                  <a:ext uri="{0D108BD9-81ED-4DB2-BD59-A6C34878D82A}">
                    <a16:rowId xmlns:a16="http://schemas.microsoft.com/office/drawing/2014/main" val="10001"/>
                  </a:ext>
                </a:extLst>
              </a:tr>
              <a:tr h="298654">
                <a:tc>
                  <a:txBody>
                    <a:bodyPr/>
                    <a:lstStyle/>
                    <a:p>
                      <a:r>
                        <a:rPr lang="en-GB" sz="1600" dirty="0"/>
                        <a:t>Cervical</a:t>
                      </a:r>
                      <a:r>
                        <a:rPr lang="en-GB" sz="1600" baseline="0" dirty="0"/>
                        <a:t> trauma</a:t>
                      </a:r>
                      <a:endParaRPr lang="en-GB" sz="1600" dirty="0"/>
                    </a:p>
                  </a:txBody>
                  <a:tcPr/>
                </a:tc>
                <a:tc>
                  <a:txBody>
                    <a:bodyPr/>
                    <a:lstStyle/>
                    <a:p>
                      <a:r>
                        <a:rPr lang="en-GB" sz="1600" dirty="0"/>
                        <a:t>No difference</a:t>
                      </a:r>
                    </a:p>
                  </a:txBody>
                  <a:tcPr>
                    <a:solidFill>
                      <a:srgbClr val="FFC000"/>
                    </a:solidFill>
                  </a:tcPr>
                </a:tc>
                <a:extLst>
                  <a:ext uri="{0D108BD9-81ED-4DB2-BD59-A6C34878D82A}">
                    <a16:rowId xmlns:a16="http://schemas.microsoft.com/office/drawing/2014/main" val="10002"/>
                  </a:ext>
                </a:extLst>
              </a:tr>
              <a:tr h="298654">
                <a:tc>
                  <a:txBody>
                    <a:bodyPr/>
                    <a:lstStyle/>
                    <a:p>
                      <a:r>
                        <a:rPr lang="en-GB" sz="1600" dirty="0"/>
                        <a:t>Uterine perforation</a:t>
                      </a:r>
                    </a:p>
                  </a:txBody>
                  <a:tcPr/>
                </a:tc>
                <a:tc>
                  <a:txBody>
                    <a:bodyPr/>
                    <a:lstStyle/>
                    <a:p>
                      <a:r>
                        <a:rPr lang="en-GB" sz="1600" dirty="0"/>
                        <a:t>No difference</a:t>
                      </a:r>
                    </a:p>
                  </a:txBody>
                  <a:tcPr>
                    <a:solidFill>
                      <a:srgbClr val="FFC000"/>
                    </a:solidFill>
                  </a:tcPr>
                </a:tc>
                <a:extLst>
                  <a:ext uri="{0D108BD9-81ED-4DB2-BD59-A6C34878D82A}">
                    <a16:rowId xmlns:a16="http://schemas.microsoft.com/office/drawing/2014/main" val="10003"/>
                  </a:ext>
                </a:extLst>
              </a:tr>
              <a:tr h="205994">
                <a:tc>
                  <a:txBody>
                    <a:bodyPr/>
                    <a:lstStyle/>
                    <a:p>
                      <a:r>
                        <a:rPr lang="en-GB" sz="1600" dirty="0">
                          <a:solidFill>
                            <a:schemeClr val="tx1"/>
                          </a:solidFill>
                        </a:rPr>
                        <a:t>Pre-operative</a:t>
                      </a:r>
                      <a:r>
                        <a:rPr lang="en-GB" sz="1600" baseline="0" dirty="0">
                          <a:solidFill>
                            <a:schemeClr val="tx1"/>
                          </a:solidFill>
                        </a:rPr>
                        <a:t> expulsion</a:t>
                      </a:r>
                      <a:endParaRPr lang="en-GB" sz="16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rPr>
                        <a:t>No evidence</a:t>
                      </a:r>
                    </a:p>
                  </a:txBody>
                  <a:tcPr>
                    <a:solidFill>
                      <a:srgbClr val="FF0000"/>
                    </a:solidFill>
                  </a:tcPr>
                </a:tc>
                <a:extLst>
                  <a:ext uri="{0D108BD9-81ED-4DB2-BD59-A6C34878D82A}">
                    <a16:rowId xmlns:a16="http://schemas.microsoft.com/office/drawing/2014/main" val="10004"/>
                  </a:ext>
                </a:extLst>
              </a:tr>
              <a:tr h="122099">
                <a:tc>
                  <a:txBody>
                    <a:bodyPr/>
                    <a:lstStyle/>
                    <a:p>
                      <a:r>
                        <a:rPr lang="en-GB" sz="1600" dirty="0">
                          <a:solidFill>
                            <a:schemeClr val="tx1"/>
                          </a:solidFill>
                        </a:rPr>
                        <a:t>Ease of procedure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tx1"/>
                          </a:solidFill>
                          <a:latin typeface="+mn-lt"/>
                          <a:ea typeface="+mn-ea"/>
                          <a:cs typeface="+mn-cs"/>
                        </a:rPr>
                        <a:t>No</a:t>
                      </a:r>
                      <a:r>
                        <a:rPr lang="en-GB" sz="1600" kern="1200" baseline="0" dirty="0">
                          <a:solidFill>
                            <a:schemeClr val="tx1"/>
                          </a:solidFill>
                          <a:latin typeface="+mn-lt"/>
                          <a:ea typeface="+mn-ea"/>
                          <a:cs typeface="+mn-cs"/>
                        </a:rPr>
                        <a:t> evidence</a:t>
                      </a:r>
                      <a:endParaRPr lang="en-GB" sz="1600" kern="1200" dirty="0">
                        <a:solidFill>
                          <a:schemeClr val="tx1"/>
                        </a:solidFill>
                        <a:latin typeface="+mn-lt"/>
                        <a:ea typeface="+mn-ea"/>
                        <a:cs typeface="+mn-cs"/>
                      </a:endParaRPr>
                    </a:p>
                  </a:txBody>
                  <a:tcPr>
                    <a:solidFill>
                      <a:srgbClr val="FF0000"/>
                    </a:solidFill>
                  </a:tcPr>
                </a:tc>
                <a:extLst>
                  <a:ext uri="{0D108BD9-81ED-4DB2-BD59-A6C34878D82A}">
                    <a16:rowId xmlns:a16="http://schemas.microsoft.com/office/drawing/2014/main" val="10005"/>
                  </a:ext>
                </a:extLst>
              </a:tr>
              <a:tr h="122099">
                <a:tc>
                  <a:txBody>
                    <a:bodyPr/>
                    <a:lstStyle/>
                    <a:p>
                      <a:r>
                        <a:rPr lang="en-GB" sz="1600" dirty="0">
                          <a:solidFill>
                            <a:schemeClr val="tx1"/>
                          </a:solidFill>
                        </a:rPr>
                        <a:t>Patient acceptability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rPr>
                        <a:t>No evidence</a:t>
                      </a:r>
                    </a:p>
                  </a:txBody>
                  <a:tcPr>
                    <a:solidFill>
                      <a:srgbClr val="FF0000"/>
                    </a:solidFill>
                  </a:tcPr>
                </a:tc>
                <a:extLst>
                  <a:ext uri="{0D108BD9-81ED-4DB2-BD59-A6C34878D82A}">
                    <a16:rowId xmlns:a16="http://schemas.microsoft.com/office/drawing/2014/main" val="10006"/>
                  </a:ext>
                </a:extLst>
              </a:tr>
              <a:tr h="122099">
                <a:tc>
                  <a:txBody>
                    <a:bodyPr/>
                    <a:lstStyle/>
                    <a:p>
                      <a:r>
                        <a:rPr lang="en-GB" sz="1600" dirty="0">
                          <a:solidFill>
                            <a:schemeClr val="tx1"/>
                          </a:solidFill>
                        </a:rPr>
                        <a:t>Duration of procedure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rPr>
                        <a:t>No evidence</a:t>
                      </a:r>
                    </a:p>
                  </a:txBody>
                  <a:tcPr>
                    <a:solidFill>
                      <a:srgbClr val="FF0000"/>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6687783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169" y="179865"/>
            <a:ext cx="6571220" cy="951612"/>
          </a:xfrm>
        </p:spPr>
        <p:txBody>
          <a:bodyPr>
            <a:normAutofit/>
          </a:bodyPr>
          <a:lstStyle/>
          <a:p>
            <a:r>
              <a:rPr lang="en-GB" sz="2800" dirty="0"/>
              <a:t>Osmotic dilators + buccal misoprostol vs. osmotic dilators + mifepristone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01263313"/>
              </p:ext>
            </p:extLst>
          </p:nvPr>
        </p:nvGraphicFramePr>
        <p:xfrm>
          <a:off x="671513" y="1585382"/>
          <a:ext cx="7886703" cy="3944196"/>
        </p:xfrm>
        <a:graphic>
          <a:graphicData uri="http://schemas.openxmlformats.org/drawingml/2006/table">
            <a:tbl>
              <a:tblPr firstRow="1" bandRow="1">
                <a:tableStyleId>{5C22544A-7EE6-4342-B048-85BDC9FD1C3A}</a:tableStyleId>
              </a:tblPr>
              <a:tblGrid>
                <a:gridCol w="5686425">
                  <a:extLst>
                    <a:ext uri="{9D8B030D-6E8A-4147-A177-3AD203B41FA5}">
                      <a16:colId xmlns:a16="http://schemas.microsoft.com/office/drawing/2014/main" val="20000"/>
                    </a:ext>
                  </a:extLst>
                </a:gridCol>
                <a:gridCol w="2200278">
                  <a:extLst>
                    <a:ext uri="{9D8B030D-6E8A-4147-A177-3AD203B41FA5}">
                      <a16:colId xmlns:a16="http://schemas.microsoft.com/office/drawing/2014/main" val="20001"/>
                    </a:ext>
                  </a:extLst>
                </a:gridCol>
              </a:tblGrid>
              <a:tr h="382224">
                <a:tc>
                  <a:txBody>
                    <a:bodyPr/>
                    <a:lstStyle/>
                    <a:p>
                      <a:r>
                        <a:rPr lang="en-GB" sz="2000" dirty="0"/>
                        <a:t>Outcome</a:t>
                      </a:r>
                    </a:p>
                  </a:txBody>
                  <a:tcPr/>
                </a:tc>
                <a:tc>
                  <a:txBody>
                    <a:bodyPr/>
                    <a:lstStyle/>
                    <a:p>
                      <a:r>
                        <a:rPr lang="en-GB" sz="2000" dirty="0"/>
                        <a:t>Favours</a:t>
                      </a:r>
                    </a:p>
                  </a:txBody>
                  <a:tcPr/>
                </a:tc>
                <a:extLst>
                  <a:ext uri="{0D108BD9-81ED-4DB2-BD59-A6C34878D82A}">
                    <a16:rowId xmlns:a16="http://schemas.microsoft.com/office/drawing/2014/main" val="10000"/>
                  </a:ext>
                </a:extLst>
              </a:tr>
              <a:tr h="432858">
                <a:tc>
                  <a:txBody>
                    <a:bodyPr/>
                    <a:lstStyle/>
                    <a:p>
                      <a:r>
                        <a:rPr lang="en-GB" sz="2000" dirty="0"/>
                        <a:t>Ease of procedure: (very) difficult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kern="1200" dirty="0">
                          <a:solidFill>
                            <a:schemeClr val="tx1"/>
                          </a:solidFill>
                          <a:latin typeface="+mn-lt"/>
                          <a:ea typeface="+mn-ea"/>
                          <a:cs typeface="+mn-cs"/>
                        </a:rPr>
                        <a:t>Dilators </a:t>
                      </a:r>
                      <a:r>
                        <a:rPr lang="en-GB" sz="2000" kern="1200" baseline="0" dirty="0">
                          <a:solidFill>
                            <a:schemeClr val="tx1"/>
                          </a:solidFill>
                          <a:latin typeface="+mn-lt"/>
                          <a:ea typeface="+mn-ea"/>
                          <a:cs typeface="+mn-cs"/>
                        </a:rPr>
                        <a:t> + </a:t>
                      </a:r>
                      <a:r>
                        <a:rPr lang="en-GB" sz="2000" kern="1200" baseline="0" dirty="0" err="1">
                          <a:solidFill>
                            <a:schemeClr val="tx1"/>
                          </a:solidFill>
                          <a:latin typeface="+mn-lt"/>
                          <a:ea typeface="+mn-ea"/>
                          <a:cs typeface="+mn-cs"/>
                        </a:rPr>
                        <a:t>mife</a:t>
                      </a:r>
                      <a:endParaRPr lang="en-GB" sz="2000" kern="1200" dirty="0">
                        <a:solidFill>
                          <a:schemeClr val="tx1"/>
                        </a:solidFill>
                        <a:latin typeface="+mn-lt"/>
                        <a:ea typeface="+mn-ea"/>
                        <a:cs typeface="+mn-cs"/>
                      </a:endParaRPr>
                    </a:p>
                  </a:txBody>
                  <a:tcPr>
                    <a:solidFill>
                      <a:srgbClr val="00B050"/>
                    </a:solidFill>
                  </a:tcPr>
                </a:tc>
                <a:extLst>
                  <a:ext uri="{0D108BD9-81ED-4DB2-BD59-A6C34878D82A}">
                    <a16:rowId xmlns:a16="http://schemas.microsoft.com/office/drawing/2014/main" val="10001"/>
                  </a:ext>
                </a:extLst>
              </a:tr>
              <a:tr h="432858">
                <a:tc>
                  <a:txBody>
                    <a:bodyPr/>
                    <a:lstStyle/>
                    <a:p>
                      <a:r>
                        <a:rPr lang="en-GB" sz="2000" dirty="0"/>
                        <a:t>Baseline cervical dilation </a:t>
                      </a:r>
                    </a:p>
                  </a:txBody>
                  <a:tcPr/>
                </a:tc>
                <a:tc>
                  <a:txBody>
                    <a:bodyPr/>
                    <a:lstStyle/>
                    <a:p>
                      <a:r>
                        <a:rPr lang="en-GB" sz="2000" dirty="0"/>
                        <a:t>No difference</a:t>
                      </a:r>
                    </a:p>
                  </a:txBody>
                  <a:tcPr>
                    <a:solidFill>
                      <a:srgbClr val="FFC000"/>
                    </a:solidFill>
                  </a:tcPr>
                </a:tc>
                <a:extLst>
                  <a:ext uri="{0D108BD9-81ED-4DB2-BD59-A6C34878D82A}">
                    <a16:rowId xmlns:a16="http://schemas.microsoft.com/office/drawing/2014/main" val="10002"/>
                  </a:ext>
                </a:extLst>
              </a:tr>
              <a:tr h="298654">
                <a:tc>
                  <a:txBody>
                    <a:bodyPr/>
                    <a:lstStyle/>
                    <a:p>
                      <a:r>
                        <a:rPr lang="en-GB" sz="2000" dirty="0"/>
                        <a:t>Cervical</a:t>
                      </a:r>
                      <a:r>
                        <a:rPr lang="en-GB" sz="2000" baseline="0" dirty="0"/>
                        <a:t> trauma</a:t>
                      </a:r>
                      <a:endParaRPr lang="en-GB" sz="2000" dirty="0"/>
                    </a:p>
                  </a:txBody>
                  <a:tcPr/>
                </a:tc>
                <a:tc>
                  <a:txBody>
                    <a:bodyPr/>
                    <a:lstStyle/>
                    <a:p>
                      <a:r>
                        <a:rPr lang="en-GB" sz="2000" dirty="0"/>
                        <a:t>No difference</a:t>
                      </a:r>
                    </a:p>
                  </a:txBody>
                  <a:tcPr>
                    <a:solidFill>
                      <a:srgbClr val="FFC000"/>
                    </a:solidFill>
                  </a:tcPr>
                </a:tc>
                <a:extLst>
                  <a:ext uri="{0D108BD9-81ED-4DB2-BD59-A6C34878D82A}">
                    <a16:rowId xmlns:a16="http://schemas.microsoft.com/office/drawing/2014/main" val="10003"/>
                  </a:ext>
                </a:extLst>
              </a:tr>
              <a:tr h="298654">
                <a:tc>
                  <a:txBody>
                    <a:bodyPr/>
                    <a:lstStyle/>
                    <a:p>
                      <a:r>
                        <a:rPr lang="en-GB" sz="2000" dirty="0"/>
                        <a:t>Uterine perforation</a:t>
                      </a:r>
                    </a:p>
                  </a:txBody>
                  <a:tcPr/>
                </a:tc>
                <a:tc>
                  <a:txBody>
                    <a:bodyPr/>
                    <a:lstStyle/>
                    <a:p>
                      <a:r>
                        <a:rPr lang="en-GB" sz="2000" dirty="0"/>
                        <a:t>No difference</a:t>
                      </a:r>
                    </a:p>
                  </a:txBody>
                  <a:tcPr>
                    <a:solidFill>
                      <a:srgbClr val="FFC000"/>
                    </a:solidFill>
                  </a:tcPr>
                </a:tc>
                <a:extLst>
                  <a:ext uri="{0D108BD9-81ED-4DB2-BD59-A6C34878D82A}">
                    <a16:rowId xmlns:a16="http://schemas.microsoft.com/office/drawing/2014/main" val="10004"/>
                  </a:ext>
                </a:extLst>
              </a:tr>
              <a:tr h="205994">
                <a:tc>
                  <a:txBody>
                    <a:bodyPr/>
                    <a:lstStyle/>
                    <a:p>
                      <a:r>
                        <a:rPr lang="en-GB" sz="2000" dirty="0"/>
                        <a:t>Pre-operative</a:t>
                      </a:r>
                      <a:r>
                        <a:rPr lang="en-GB" sz="2000" baseline="0" dirty="0"/>
                        <a:t> expulsion</a:t>
                      </a:r>
                      <a:endParaRPr lang="en-GB"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t>No difference</a:t>
                      </a:r>
                    </a:p>
                  </a:txBody>
                  <a:tcPr>
                    <a:solidFill>
                      <a:srgbClr val="FFC000"/>
                    </a:solidFill>
                  </a:tcPr>
                </a:tc>
                <a:extLst>
                  <a:ext uri="{0D108BD9-81ED-4DB2-BD59-A6C34878D82A}">
                    <a16:rowId xmlns:a16="http://schemas.microsoft.com/office/drawing/2014/main" val="10005"/>
                  </a:ext>
                </a:extLst>
              </a:tr>
              <a:tr h="122099">
                <a:tc>
                  <a:txBody>
                    <a:bodyPr/>
                    <a:lstStyle/>
                    <a:p>
                      <a:r>
                        <a:rPr lang="en-GB" sz="2000" dirty="0">
                          <a:solidFill>
                            <a:schemeClr val="tx1"/>
                          </a:solidFill>
                        </a:rPr>
                        <a:t>Patient acceptability: (very</a:t>
                      </a:r>
                      <a:r>
                        <a:rPr lang="en-GB" sz="2000" baseline="0" dirty="0">
                          <a:solidFill>
                            <a:schemeClr val="tx1"/>
                          </a:solidFill>
                        </a:rPr>
                        <a:t>) satisfied with priming</a:t>
                      </a:r>
                      <a:endParaRPr lang="en-GB" sz="20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6"/>
                  </a:ext>
                </a:extLst>
              </a:tr>
              <a:tr h="122099">
                <a:tc>
                  <a:txBody>
                    <a:bodyPr/>
                    <a:lstStyle/>
                    <a:p>
                      <a:r>
                        <a:rPr lang="en-GB" sz="2000" dirty="0">
                          <a:solidFill>
                            <a:schemeClr val="tx1"/>
                          </a:solidFill>
                        </a:rPr>
                        <a:t>Patient acceptability: (very</a:t>
                      </a:r>
                      <a:r>
                        <a:rPr lang="en-GB" sz="2000" baseline="0" dirty="0">
                          <a:solidFill>
                            <a:schemeClr val="tx1"/>
                          </a:solidFill>
                        </a:rPr>
                        <a:t>) dissatisfied with priming</a:t>
                      </a:r>
                      <a:endParaRPr lang="en-GB" sz="20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7"/>
                  </a:ext>
                </a:extLst>
              </a:tr>
              <a:tr h="122099">
                <a:tc>
                  <a:txBody>
                    <a:bodyPr/>
                    <a:lstStyle/>
                    <a:p>
                      <a:r>
                        <a:rPr lang="en-GB" sz="2000" dirty="0"/>
                        <a:t>Duration of procedure: first instrument in to last instrument out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t>No difference</a:t>
                      </a:r>
                    </a:p>
                  </a:txBody>
                  <a:tcPr>
                    <a:solidFill>
                      <a:srgbClr val="FFC000"/>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2904765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169" y="179865"/>
            <a:ext cx="6571220" cy="951612"/>
          </a:xfrm>
        </p:spPr>
        <p:txBody>
          <a:bodyPr>
            <a:normAutofit/>
          </a:bodyPr>
          <a:lstStyle/>
          <a:p>
            <a:r>
              <a:rPr lang="en-GB" sz="2800" dirty="0"/>
              <a:t>Overnight vs. same-day osmotic dilators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41476590"/>
              </p:ext>
            </p:extLst>
          </p:nvPr>
        </p:nvGraphicFramePr>
        <p:xfrm>
          <a:off x="691608" y="1564190"/>
          <a:ext cx="7886703" cy="4876800"/>
        </p:xfrm>
        <a:graphic>
          <a:graphicData uri="http://schemas.openxmlformats.org/drawingml/2006/table">
            <a:tbl>
              <a:tblPr firstRow="1" bandRow="1">
                <a:tableStyleId>{5C22544A-7EE6-4342-B048-85BDC9FD1C3A}</a:tableStyleId>
              </a:tblPr>
              <a:tblGrid>
                <a:gridCol w="5686425">
                  <a:extLst>
                    <a:ext uri="{9D8B030D-6E8A-4147-A177-3AD203B41FA5}">
                      <a16:colId xmlns:a16="http://schemas.microsoft.com/office/drawing/2014/main" val="20000"/>
                    </a:ext>
                  </a:extLst>
                </a:gridCol>
                <a:gridCol w="2200278">
                  <a:extLst>
                    <a:ext uri="{9D8B030D-6E8A-4147-A177-3AD203B41FA5}">
                      <a16:colId xmlns:a16="http://schemas.microsoft.com/office/drawing/2014/main" val="20001"/>
                    </a:ext>
                  </a:extLst>
                </a:gridCol>
              </a:tblGrid>
              <a:tr h="0">
                <a:tc>
                  <a:txBody>
                    <a:bodyPr/>
                    <a:lstStyle/>
                    <a:p>
                      <a:r>
                        <a:rPr lang="en-GB" sz="2000" dirty="0"/>
                        <a:t>Outcome</a:t>
                      </a:r>
                    </a:p>
                  </a:txBody>
                  <a:tcPr/>
                </a:tc>
                <a:tc>
                  <a:txBody>
                    <a:bodyPr/>
                    <a:lstStyle/>
                    <a:p>
                      <a:r>
                        <a:rPr lang="en-GB" sz="2000" dirty="0"/>
                        <a:t>Favours</a:t>
                      </a:r>
                    </a:p>
                  </a:txBody>
                  <a:tcPr/>
                </a:tc>
                <a:extLst>
                  <a:ext uri="{0D108BD9-81ED-4DB2-BD59-A6C34878D82A}">
                    <a16:rowId xmlns:a16="http://schemas.microsoft.com/office/drawing/2014/main" val="10000"/>
                  </a:ext>
                </a:extLst>
              </a:tr>
              <a:tr h="0">
                <a:tc>
                  <a:txBody>
                    <a:bodyPr/>
                    <a:lstStyle/>
                    <a:p>
                      <a:r>
                        <a:rPr lang="en-GB" sz="2000" dirty="0"/>
                        <a:t>Baseline cervical dilation </a:t>
                      </a:r>
                    </a:p>
                  </a:txBody>
                  <a:tcPr/>
                </a:tc>
                <a:tc>
                  <a:txBody>
                    <a:bodyPr/>
                    <a:lstStyle/>
                    <a:p>
                      <a:r>
                        <a:rPr lang="en-GB" sz="2000" dirty="0">
                          <a:solidFill>
                            <a:schemeClr val="tx1"/>
                          </a:solidFill>
                        </a:rPr>
                        <a:t>Overnight</a:t>
                      </a:r>
                    </a:p>
                  </a:txBody>
                  <a:tcPr>
                    <a:solidFill>
                      <a:srgbClr val="00B050"/>
                    </a:solidFill>
                  </a:tcPr>
                </a:tc>
                <a:extLst>
                  <a:ext uri="{0D108BD9-81ED-4DB2-BD59-A6C34878D82A}">
                    <a16:rowId xmlns:a16="http://schemas.microsoft.com/office/drawing/2014/main" val="10001"/>
                  </a:ext>
                </a:extLst>
              </a:tr>
              <a:tr h="0">
                <a:tc>
                  <a:txBody>
                    <a:bodyPr/>
                    <a:lstStyle/>
                    <a:p>
                      <a:r>
                        <a:rPr lang="en-GB" sz="2000" dirty="0"/>
                        <a:t>Ease of procedure: inadequate</a:t>
                      </a:r>
                      <a:r>
                        <a:rPr lang="en-GB" sz="2000" baseline="0" dirty="0"/>
                        <a:t> dilation</a:t>
                      </a:r>
                      <a:endParaRPr lang="en-GB"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kern="1200" dirty="0">
                          <a:solidFill>
                            <a:schemeClr val="tx1"/>
                          </a:solidFill>
                          <a:latin typeface="+mn-lt"/>
                          <a:ea typeface="+mn-ea"/>
                          <a:cs typeface="+mn-cs"/>
                        </a:rPr>
                        <a:t>Overnight</a:t>
                      </a:r>
                    </a:p>
                  </a:txBody>
                  <a:tcPr>
                    <a:solidFill>
                      <a:srgbClr val="00B050"/>
                    </a:solidFill>
                  </a:tcPr>
                </a:tc>
                <a:extLst>
                  <a:ext uri="{0D108BD9-81ED-4DB2-BD59-A6C34878D82A}">
                    <a16:rowId xmlns:a16="http://schemas.microsoft.com/office/drawing/2014/main" val="10002"/>
                  </a:ext>
                </a:extLst>
              </a:tr>
              <a:tr h="0">
                <a:tc>
                  <a:txBody>
                    <a:bodyPr/>
                    <a:lstStyle/>
                    <a:p>
                      <a:r>
                        <a:rPr lang="en-GB" sz="2000" dirty="0"/>
                        <a:t>Cervical</a:t>
                      </a:r>
                      <a:r>
                        <a:rPr lang="en-GB" sz="2000" baseline="0" dirty="0"/>
                        <a:t> trauma</a:t>
                      </a:r>
                      <a:endParaRPr lang="en-GB" sz="2000" dirty="0"/>
                    </a:p>
                  </a:txBody>
                  <a:tcPr/>
                </a:tc>
                <a:tc>
                  <a:txBody>
                    <a:bodyPr/>
                    <a:lstStyle/>
                    <a:p>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3"/>
                  </a:ext>
                </a:extLst>
              </a:tr>
              <a:tr h="0">
                <a:tc>
                  <a:txBody>
                    <a:bodyPr/>
                    <a:lstStyle/>
                    <a:p>
                      <a:r>
                        <a:rPr lang="en-GB" sz="2000" dirty="0">
                          <a:solidFill>
                            <a:schemeClr val="tx1"/>
                          </a:solidFill>
                        </a:rPr>
                        <a:t>Patient acceptability: </a:t>
                      </a:r>
                      <a:r>
                        <a:rPr lang="en-GB" sz="2000" baseline="0" dirty="0">
                          <a:solidFill>
                            <a:schemeClr val="tx1"/>
                          </a:solidFill>
                        </a:rPr>
                        <a:t>satisfied with termination</a:t>
                      </a:r>
                      <a:endParaRPr lang="en-GB" sz="20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4"/>
                  </a:ext>
                </a:extLst>
              </a:tr>
              <a:tr h="0">
                <a:tc>
                  <a:txBody>
                    <a:bodyPr/>
                    <a:lstStyle/>
                    <a:p>
                      <a:r>
                        <a:rPr lang="en-GB" sz="2000" dirty="0">
                          <a:solidFill>
                            <a:schemeClr val="tx1"/>
                          </a:solidFill>
                        </a:rPr>
                        <a:t>Patient acceptability: satisfied</a:t>
                      </a:r>
                      <a:r>
                        <a:rPr lang="en-GB" sz="2000" baseline="0" dirty="0">
                          <a:solidFill>
                            <a:schemeClr val="tx1"/>
                          </a:solidFill>
                        </a:rPr>
                        <a:t> with overall clinic experience</a:t>
                      </a:r>
                      <a:endParaRPr lang="en-GB" sz="20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5"/>
                  </a:ext>
                </a:extLst>
              </a:tr>
              <a:tr h="0">
                <a:tc>
                  <a:txBody>
                    <a:bodyPr/>
                    <a:lstStyle/>
                    <a:p>
                      <a:r>
                        <a:rPr lang="en-GB" sz="2000" dirty="0"/>
                        <a:t>Duration of procedure: first instrument in to last instrument out (mixed parity)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6"/>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t>Duration of procedure: first instrument in to last instrument out (nulliparous)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7"/>
                  </a:ext>
                </a:extLst>
              </a:tr>
              <a:tr h="0">
                <a:tc>
                  <a:txBody>
                    <a:bodyPr/>
                    <a:lstStyle/>
                    <a:p>
                      <a:r>
                        <a:rPr lang="en-GB" sz="2000" dirty="0">
                          <a:solidFill>
                            <a:schemeClr val="tx1"/>
                          </a:solidFill>
                        </a:rPr>
                        <a:t>Uterine perforation</a:t>
                      </a:r>
                    </a:p>
                  </a:txBody>
                  <a:tcPr/>
                </a:tc>
                <a:tc>
                  <a:txBody>
                    <a:bodyPr/>
                    <a:lstStyle/>
                    <a:p>
                      <a:r>
                        <a:rPr lang="en-GB" sz="2000" dirty="0">
                          <a:solidFill>
                            <a:schemeClr val="tx1"/>
                          </a:solidFill>
                        </a:rPr>
                        <a:t>No evidence</a:t>
                      </a:r>
                    </a:p>
                  </a:txBody>
                  <a:tcPr>
                    <a:solidFill>
                      <a:srgbClr val="FFC000"/>
                    </a:solidFill>
                  </a:tcPr>
                </a:tc>
                <a:extLst>
                  <a:ext uri="{0D108BD9-81ED-4DB2-BD59-A6C34878D82A}">
                    <a16:rowId xmlns:a16="http://schemas.microsoft.com/office/drawing/2014/main" val="10008"/>
                  </a:ext>
                </a:extLst>
              </a:tr>
              <a:tr h="0">
                <a:tc>
                  <a:txBody>
                    <a:bodyPr/>
                    <a:lstStyle/>
                    <a:p>
                      <a:r>
                        <a:rPr lang="en-GB" sz="2000" dirty="0">
                          <a:solidFill>
                            <a:schemeClr val="tx1"/>
                          </a:solidFill>
                        </a:rPr>
                        <a:t>Pre-operative</a:t>
                      </a:r>
                      <a:r>
                        <a:rPr lang="en-GB" sz="2000" baseline="0" dirty="0">
                          <a:solidFill>
                            <a:schemeClr val="tx1"/>
                          </a:solidFill>
                        </a:rPr>
                        <a:t> expulsion</a:t>
                      </a:r>
                      <a:endParaRPr lang="en-GB" sz="20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a:t>
                      </a:r>
                      <a:r>
                        <a:rPr lang="en-GB" sz="2000" baseline="0" dirty="0">
                          <a:solidFill>
                            <a:schemeClr val="tx1"/>
                          </a:solidFill>
                        </a:rPr>
                        <a:t> evidence</a:t>
                      </a:r>
                      <a:endParaRPr lang="en-GB" sz="2000" dirty="0">
                        <a:solidFill>
                          <a:schemeClr val="tx1"/>
                        </a:solidFill>
                      </a:endParaRPr>
                    </a:p>
                  </a:txBody>
                  <a:tcPr>
                    <a:solidFill>
                      <a:srgbClr val="FFC000"/>
                    </a:solid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7574371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169" y="179865"/>
            <a:ext cx="6571220" cy="951612"/>
          </a:xfrm>
        </p:spPr>
        <p:txBody>
          <a:bodyPr>
            <a:normAutofit/>
          </a:bodyPr>
          <a:lstStyle/>
          <a:p>
            <a:r>
              <a:rPr lang="en-GB" sz="2800" dirty="0"/>
              <a:t>Sublingual misoprostol + mifepristone vs. vaginal misoprostol + mifepristone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91682745"/>
              </p:ext>
            </p:extLst>
          </p:nvPr>
        </p:nvGraphicFramePr>
        <p:xfrm>
          <a:off x="661464" y="1564190"/>
          <a:ext cx="7886703" cy="3474720"/>
        </p:xfrm>
        <a:graphic>
          <a:graphicData uri="http://schemas.openxmlformats.org/drawingml/2006/table">
            <a:tbl>
              <a:tblPr firstRow="1" bandRow="1">
                <a:tableStyleId>{5C22544A-7EE6-4342-B048-85BDC9FD1C3A}</a:tableStyleId>
              </a:tblPr>
              <a:tblGrid>
                <a:gridCol w="5686425">
                  <a:extLst>
                    <a:ext uri="{9D8B030D-6E8A-4147-A177-3AD203B41FA5}">
                      <a16:colId xmlns:a16="http://schemas.microsoft.com/office/drawing/2014/main" val="20000"/>
                    </a:ext>
                  </a:extLst>
                </a:gridCol>
                <a:gridCol w="2200278">
                  <a:extLst>
                    <a:ext uri="{9D8B030D-6E8A-4147-A177-3AD203B41FA5}">
                      <a16:colId xmlns:a16="http://schemas.microsoft.com/office/drawing/2014/main" val="20001"/>
                    </a:ext>
                  </a:extLst>
                </a:gridCol>
              </a:tblGrid>
              <a:tr h="0">
                <a:tc>
                  <a:txBody>
                    <a:bodyPr/>
                    <a:lstStyle/>
                    <a:p>
                      <a:r>
                        <a:rPr lang="en-GB" sz="2000" dirty="0"/>
                        <a:t>Outcome</a:t>
                      </a:r>
                    </a:p>
                  </a:txBody>
                  <a:tcPr/>
                </a:tc>
                <a:tc>
                  <a:txBody>
                    <a:bodyPr/>
                    <a:lstStyle/>
                    <a:p>
                      <a:r>
                        <a:rPr lang="en-GB" sz="2000" dirty="0"/>
                        <a:t>Favours</a:t>
                      </a:r>
                    </a:p>
                  </a:txBody>
                  <a:tcPr/>
                </a:tc>
                <a:extLst>
                  <a:ext uri="{0D108BD9-81ED-4DB2-BD59-A6C34878D82A}">
                    <a16:rowId xmlns:a16="http://schemas.microsoft.com/office/drawing/2014/main" val="10000"/>
                  </a:ext>
                </a:extLst>
              </a:tr>
              <a:tr h="0">
                <a:tc>
                  <a:txBody>
                    <a:bodyPr/>
                    <a:lstStyle/>
                    <a:p>
                      <a:r>
                        <a:rPr lang="en-GB" sz="2000" dirty="0"/>
                        <a:t>Baseline cervical dilation </a:t>
                      </a:r>
                    </a:p>
                  </a:txBody>
                  <a:tcPr/>
                </a:tc>
                <a:tc>
                  <a:txBody>
                    <a:bodyPr/>
                    <a:lstStyle/>
                    <a:p>
                      <a:r>
                        <a:rPr lang="en-GB" sz="2000" dirty="0">
                          <a:solidFill>
                            <a:schemeClr val="tx1"/>
                          </a:solidFill>
                        </a:rPr>
                        <a:t>No</a:t>
                      </a:r>
                      <a:r>
                        <a:rPr lang="en-GB" sz="2000" baseline="0" dirty="0">
                          <a:solidFill>
                            <a:schemeClr val="tx1"/>
                          </a:solidFill>
                        </a:rPr>
                        <a:t> difference</a:t>
                      </a:r>
                      <a:endParaRPr lang="en-GB" sz="2000" dirty="0">
                        <a:solidFill>
                          <a:schemeClr val="tx1"/>
                        </a:solidFill>
                      </a:endParaRPr>
                    </a:p>
                  </a:txBody>
                  <a:tcPr>
                    <a:solidFill>
                      <a:srgbClr val="FFC000"/>
                    </a:solidFill>
                  </a:tcPr>
                </a:tc>
                <a:extLst>
                  <a:ext uri="{0D108BD9-81ED-4DB2-BD59-A6C34878D82A}">
                    <a16:rowId xmlns:a16="http://schemas.microsoft.com/office/drawing/2014/main" val="10001"/>
                  </a:ext>
                </a:extLst>
              </a:tr>
              <a:tr h="0">
                <a:tc>
                  <a:txBody>
                    <a:bodyPr/>
                    <a:lstStyle/>
                    <a:p>
                      <a:r>
                        <a:rPr lang="en-GB" sz="2000" dirty="0">
                          <a:solidFill>
                            <a:schemeClr val="tx1"/>
                          </a:solidFill>
                        </a:rPr>
                        <a:t>Pre-operative</a:t>
                      </a:r>
                      <a:r>
                        <a:rPr lang="en-GB" sz="2000" baseline="0" dirty="0">
                          <a:solidFill>
                            <a:schemeClr val="tx1"/>
                          </a:solidFill>
                        </a:rPr>
                        <a:t> expulsion</a:t>
                      </a:r>
                      <a:endParaRPr lang="en-GB" sz="20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2"/>
                  </a:ext>
                </a:extLst>
              </a:tr>
              <a:tr h="0">
                <a:tc>
                  <a:txBody>
                    <a:bodyPr/>
                    <a:lstStyle/>
                    <a:p>
                      <a:r>
                        <a:rPr lang="en-GB" sz="2000" dirty="0"/>
                        <a:t>Duration of procedure: anaesthesia administered to speculum out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3"/>
                  </a:ext>
                </a:extLst>
              </a:tr>
              <a:tr h="0">
                <a:tc>
                  <a:txBody>
                    <a:bodyPr/>
                    <a:lstStyle/>
                    <a:p>
                      <a:r>
                        <a:rPr lang="en-GB" sz="2000" dirty="0">
                          <a:solidFill>
                            <a:schemeClr val="tx1"/>
                          </a:solidFill>
                        </a:rPr>
                        <a:t>Cervical</a:t>
                      </a:r>
                      <a:r>
                        <a:rPr lang="en-GB" sz="2000" baseline="0" dirty="0">
                          <a:solidFill>
                            <a:schemeClr val="tx1"/>
                          </a:solidFill>
                        </a:rPr>
                        <a:t> trauma</a:t>
                      </a:r>
                      <a:endParaRPr lang="en-GB" sz="2000" dirty="0">
                        <a:solidFill>
                          <a:schemeClr val="tx1"/>
                        </a:solidFill>
                      </a:endParaRPr>
                    </a:p>
                  </a:txBody>
                  <a:tcPr/>
                </a:tc>
                <a:tc>
                  <a:txBody>
                    <a:bodyPr/>
                    <a:lstStyle/>
                    <a:p>
                      <a:r>
                        <a:rPr lang="en-GB" sz="2000" dirty="0">
                          <a:solidFill>
                            <a:schemeClr val="tx1"/>
                          </a:solidFill>
                        </a:rPr>
                        <a:t>No</a:t>
                      </a:r>
                      <a:r>
                        <a:rPr lang="en-GB" sz="2000" baseline="0" dirty="0">
                          <a:solidFill>
                            <a:schemeClr val="tx1"/>
                          </a:solidFill>
                        </a:rPr>
                        <a:t> evidence</a:t>
                      </a:r>
                      <a:endParaRPr lang="en-GB" sz="2000" dirty="0">
                        <a:solidFill>
                          <a:schemeClr val="tx1"/>
                        </a:solidFill>
                      </a:endParaRPr>
                    </a:p>
                  </a:txBody>
                  <a:tcPr>
                    <a:solidFill>
                      <a:srgbClr val="FF0000"/>
                    </a:solidFill>
                  </a:tcPr>
                </a:tc>
                <a:extLst>
                  <a:ext uri="{0D108BD9-81ED-4DB2-BD59-A6C34878D82A}">
                    <a16:rowId xmlns:a16="http://schemas.microsoft.com/office/drawing/2014/main" val="10004"/>
                  </a:ext>
                </a:extLst>
              </a:tr>
              <a:tr h="0">
                <a:tc>
                  <a:txBody>
                    <a:bodyPr/>
                    <a:lstStyle/>
                    <a:p>
                      <a:r>
                        <a:rPr lang="en-GB" sz="2000" dirty="0">
                          <a:solidFill>
                            <a:schemeClr val="tx1"/>
                          </a:solidFill>
                        </a:rPr>
                        <a:t>Uterine perforation</a:t>
                      </a:r>
                    </a:p>
                  </a:txBody>
                  <a:tcPr/>
                </a:tc>
                <a:tc>
                  <a:txBody>
                    <a:bodyPr/>
                    <a:lstStyle/>
                    <a:p>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5"/>
                  </a:ext>
                </a:extLst>
              </a:tr>
              <a:tr h="0">
                <a:tc>
                  <a:txBody>
                    <a:bodyPr/>
                    <a:lstStyle/>
                    <a:p>
                      <a:r>
                        <a:rPr lang="en-GB" sz="2000" dirty="0">
                          <a:solidFill>
                            <a:schemeClr val="tx1"/>
                          </a:solidFill>
                        </a:rPr>
                        <a:t>Ease of procedure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kern="1200" dirty="0">
                          <a:solidFill>
                            <a:schemeClr val="tx1"/>
                          </a:solidFill>
                          <a:latin typeface="+mn-lt"/>
                          <a:ea typeface="+mn-ea"/>
                          <a:cs typeface="+mn-cs"/>
                        </a:rPr>
                        <a:t>No evidence</a:t>
                      </a:r>
                    </a:p>
                  </a:txBody>
                  <a:tcPr>
                    <a:solidFill>
                      <a:srgbClr val="FF0000"/>
                    </a:solidFill>
                  </a:tcPr>
                </a:tc>
                <a:extLst>
                  <a:ext uri="{0D108BD9-81ED-4DB2-BD59-A6C34878D82A}">
                    <a16:rowId xmlns:a16="http://schemas.microsoft.com/office/drawing/2014/main" val="10006"/>
                  </a:ext>
                </a:extLst>
              </a:tr>
              <a:tr h="0">
                <a:tc>
                  <a:txBody>
                    <a:bodyPr/>
                    <a:lstStyle/>
                    <a:p>
                      <a:r>
                        <a:rPr lang="en-GB" sz="2000" dirty="0">
                          <a:solidFill>
                            <a:schemeClr val="tx1"/>
                          </a:solidFill>
                        </a:rPr>
                        <a:t>Patient acceptability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4723049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169" y="179865"/>
            <a:ext cx="6571220" cy="951612"/>
          </a:xfrm>
        </p:spPr>
        <p:txBody>
          <a:bodyPr>
            <a:normAutofit/>
          </a:bodyPr>
          <a:lstStyle/>
          <a:p>
            <a:r>
              <a:rPr lang="en-GB" sz="2800" dirty="0"/>
              <a:t>Sublingual vs. vaginal misoprostol</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14124157"/>
              </p:ext>
            </p:extLst>
          </p:nvPr>
        </p:nvGraphicFramePr>
        <p:xfrm>
          <a:off x="691608" y="1594336"/>
          <a:ext cx="7886703" cy="3511338"/>
        </p:xfrm>
        <a:graphic>
          <a:graphicData uri="http://schemas.openxmlformats.org/drawingml/2006/table">
            <a:tbl>
              <a:tblPr firstRow="1" bandRow="1">
                <a:tableStyleId>{5C22544A-7EE6-4342-B048-85BDC9FD1C3A}</a:tableStyleId>
              </a:tblPr>
              <a:tblGrid>
                <a:gridCol w="5686425">
                  <a:extLst>
                    <a:ext uri="{9D8B030D-6E8A-4147-A177-3AD203B41FA5}">
                      <a16:colId xmlns:a16="http://schemas.microsoft.com/office/drawing/2014/main" val="20000"/>
                    </a:ext>
                  </a:extLst>
                </a:gridCol>
                <a:gridCol w="2200278">
                  <a:extLst>
                    <a:ext uri="{9D8B030D-6E8A-4147-A177-3AD203B41FA5}">
                      <a16:colId xmlns:a16="http://schemas.microsoft.com/office/drawing/2014/main" val="20001"/>
                    </a:ext>
                  </a:extLst>
                </a:gridCol>
              </a:tblGrid>
              <a:tr h="382224">
                <a:tc>
                  <a:txBody>
                    <a:bodyPr/>
                    <a:lstStyle/>
                    <a:p>
                      <a:r>
                        <a:rPr lang="en-GB" sz="2000" dirty="0"/>
                        <a:t>Outcome</a:t>
                      </a:r>
                    </a:p>
                  </a:txBody>
                  <a:tcPr/>
                </a:tc>
                <a:tc>
                  <a:txBody>
                    <a:bodyPr/>
                    <a:lstStyle/>
                    <a:p>
                      <a:r>
                        <a:rPr lang="en-GB" sz="2000" dirty="0"/>
                        <a:t>Favours</a:t>
                      </a:r>
                    </a:p>
                  </a:txBody>
                  <a:tcPr/>
                </a:tc>
                <a:extLst>
                  <a:ext uri="{0D108BD9-81ED-4DB2-BD59-A6C34878D82A}">
                    <a16:rowId xmlns:a16="http://schemas.microsoft.com/office/drawing/2014/main" val="10000"/>
                  </a:ext>
                </a:extLst>
              </a:tr>
              <a:tr h="432858">
                <a:tc>
                  <a:txBody>
                    <a:bodyPr/>
                    <a:lstStyle/>
                    <a:p>
                      <a:r>
                        <a:rPr lang="en-GB" sz="2000" dirty="0"/>
                        <a:t>Baseline cervical dilation </a:t>
                      </a:r>
                    </a:p>
                  </a:txBody>
                  <a:tcPr/>
                </a:tc>
                <a:tc>
                  <a:txBody>
                    <a:bodyPr/>
                    <a:lstStyle/>
                    <a:p>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1"/>
                  </a:ext>
                </a:extLst>
              </a:tr>
              <a:tr h="298654">
                <a:tc>
                  <a:txBody>
                    <a:bodyPr/>
                    <a:lstStyle/>
                    <a:p>
                      <a:r>
                        <a:rPr lang="en-GB" sz="2000" dirty="0">
                          <a:solidFill>
                            <a:schemeClr val="tx1"/>
                          </a:solidFill>
                        </a:rPr>
                        <a:t>Pre-operative</a:t>
                      </a:r>
                      <a:r>
                        <a:rPr lang="en-GB" sz="2000" baseline="0" dirty="0">
                          <a:solidFill>
                            <a:schemeClr val="tx1"/>
                          </a:solidFill>
                        </a:rPr>
                        <a:t> expulsion</a:t>
                      </a:r>
                      <a:endParaRPr lang="en-GB" sz="20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a:t>
                      </a:r>
                      <a:r>
                        <a:rPr lang="en-GB" sz="2000" baseline="0" dirty="0">
                          <a:solidFill>
                            <a:schemeClr val="tx1"/>
                          </a:solidFill>
                        </a:rPr>
                        <a:t> difference</a:t>
                      </a:r>
                      <a:endParaRPr lang="en-GB" sz="2000" dirty="0">
                        <a:solidFill>
                          <a:schemeClr val="tx1"/>
                        </a:solidFill>
                      </a:endParaRPr>
                    </a:p>
                  </a:txBody>
                  <a:tcPr>
                    <a:solidFill>
                      <a:srgbClr val="FFC000"/>
                    </a:solidFill>
                  </a:tcPr>
                </a:tc>
                <a:extLst>
                  <a:ext uri="{0D108BD9-81ED-4DB2-BD59-A6C34878D82A}">
                    <a16:rowId xmlns:a16="http://schemas.microsoft.com/office/drawing/2014/main" val="10002"/>
                  </a:ext>
                </a:extLst>
              </a:tr>
              <a:tr h="298654">
                <a:tc>
                  <a:txBody>
                    <a:bodyPr/>
                    <a:lstStyle/>
                    <a:p>
                      <a:r>
                        <a:rPr lang="en-GB" sz="2000" dirty="0">
                          <a:solidFill>
                            <a:schemeClr val="tx1"/>
                          </a:solidFill>
                        </a:rPr>
                        <a:t>Duration of procedure: anaesthesia administered to speculum out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a:t>
                      </a:r>
                      <a:r>
                        <a:rPr lang="en-GB" sz="2000" baseline="0" dirty="0">
                          <a:solidFill>
                            <a:schemeClr val="tx1"/>
                          </a:solidFill>
                        </a:rPr>
                        <a:t> difference</a:t>
                      </a:r>
                      <a:endParaRPr lang="en-GB" sz="2000" dirty="0">
                        <a:solidFill>
                          <a:schemeClr val="tx1"/>
                        </a:solidFill>
                      </a:endParaRPr>
                    </a:p>
                  </a:txBody>
                  <a:tcPr>
                    <a:solidFill>
                      <a:srgbClr val="FFC000"/>
                    </a:solidFill>
                  </a:tcPr>
                </a:tc>
                <a:extLst>
                  <a:ext uri="{0D108BD9-81ED-4DB2-BD59-A6C34878D82A}">
                    <a16:rowId xmlns:a16="http://schemas.microsoft.com/office/drawing/2014/main" val="10003"/>
                  </a:ext>
                </a:extLst>
              </a:tr>
              <a:tr h="298654">
                <a:tc>
                  <a:txBody>
                    <a:bodyPr/>
                    <a:lstStyle/>
                    <a:p>
                      <a:r>
                        <a:rPr lang="en-GB" sz="2000" dirty="0">
                          <a:solidFill>
                            <a:schemeClr val="tx1"/>
                          </a:solidFill>
                        </a:rPr>
                        <a:t>Cervical</a:t>
                      </a:r>
                      <a:r>
                        <a:rPr lang="en-GB" sz="2000" baseline="0" dirty="0">
                          <a:solidFill>
                            <a:schemeClr val="tx1"/>
                          </a:solidFill>
                        </a:rPr>
                        <a:t> trauma</a:t>
                      </a:r>
                      <a:endParaRPr lang="en-GB" sz="2000" dirty="0">
                        <a:solidFill>
                          <a:schemeClr val="tx1"/>
                        </a:solidFill>
                      </a:endParaRPr>
                    </a:p>
                  </a:txBody>
                  <a:tcPr/>
                </a:tc>
                <a:tc>
                  <a:txBody>
                    <a:bodyPr/>
                    <a:lstStyle/>
                    <a:p>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4"/>
                  </a:ext>
                </a:extLst>
              </a:tr>
              <a:tr h="298654">
                <a:tc>
                  <a:txBody>
                    <a:bodyPr/>
                    <a:lstStyle/>
                    <a:p>
                      <a:r>
                        <a:rPr lang="en-GB" sz="2000" dirty="0">
                          <a:solidFill>
                            <a:schemeClr val="tx1"/>
                          </a:solidFill>
                        </a:rPr>
                        <a:t>Uterine perforation</a:t>
                      </a:r>
                    </a:p>
                  </a:txBody>
                  <a:tcPr/>
                </a:tc>
                <a:tc>
                  <a:txBody>
                    <a:bodyPr/>
                    <a:lstStyle/>
                    <a:p>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5"/>
                  </a:ext>
                </a:extLst>
              </a:tr>
              <a:tr h="122099">
                <a:tc>
                  <a:txBody>
                    <a:bodyPr/>
                    <a:lstStyle/>
                    <a:p>
                      <a:r>
                        <a:rPr lang="en-GB" sz="2000" dirty="0">
                          <a:solidFill>
                            <a:schemeClr val="tx1"/>
                          </a:solidFill>
                        </a:rPr>
                        <a:t>Ease of procedure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kern="1200" dirty="0">
                          <a:solidFill>
                            <a:schemeClr val="tx1"/>
                          </a:solidFill>
                          <a:latin typeface="+mn-lt"/>
                          <a:ea typeface="+mn-ea"/>
                          <a:cs typeface="+mn-cs"/>
                        </a:rPr>
                        <a:t>No evidence</a:t>
                      </a:r>
                    </a:p>
                  </a:txBody>
                  <a:tcPr>
                    <a:solidFill>
                      <a:srgbClr val="FF0000"/>
                    </a:solidFill>
                  </a:tcPr>
                </a:tc>
                <a:extLst>
                  <a:ext uri="{0D108BD9-81ED-4DB2-BD59-A6C34878D82A}">
                    <a16:rowId xmlns:a16="http://schemas.microsoft.com/office/drawing/2014/main" val="10006"/>
                  </a:ext>
                </a:extLst>
              </a:tr>
              <a:tr h="122099">
                <a:tc>
                  <a:txBody>
                    <a:bodyPr/>
                    <a:lstStyle/>
                    <a:p>
                      <a:r>
                        <a:rPr lang="en-GB" sz="2000" dirty="0">
                          <a:solidFill>
                            <a:schemeClr val="tx1"/>
                          </a:solidFill>
                        </a:rPr>
                        <a:t>Patient acceptability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7718145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537837" y="187830"/>
            <a:ext cx="6344906" cy="951612"/>
          </a:xfrm>
        </p:spPr>
        <p:txBody>
          <a:bodyPr/>
          <a:lstStyle/>
          <a:p>
            <a:r>
              <a:rPr lang="en-GB" dirty="0"/>
              <a:t>Overall summary of significant findings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142004348"/>
              </p:ext>
            </p:extLst>
          </p:nvPr>
        </p:nvGraphicFramePr>
        <p:xfrm>
          <a:off x="628650" y="1617663"/>
          <a:ext cx="7886700" cy="4719320"/>
        </p:xfrm>
        <a:graphic>
          <a:graphicData uri="http://schemas.openxmlformats.org/drawingml/2006/table">
            <a:tbl>
              <a:tblPr firstRow="1" bandRow="1">
                <a:tableStyleId>{5C22544A-7EE6-4342-B048-85BDC9FD1C3A}</a:tableStyleId>
              </a:tblPr>
              <a:tblGrid>
                <a:gridCol w="5440554">
                  <a:extLst>
                    <a:ext uri="{9D8B030D-6E8A-4147-A177-3AD203B41FA5}">
                      <a16:colId xmlns:a16="http://schemas.microsoft.com/office/drawing/2014/main" val="20000"/>
                    </a:ext>
                  </a:extLst>
                </a:gridCol>
                <a:gridCol w="2446146">
                  <a:extLst>
                    <a:ext uri="{9D8B030D-6E8A-4147-A177-3AD203B41FA5}">
                      <a16:colId xmlns:a16="http://schemas.microsoft.com/office/drawing/2014/main" val="20001"/>
                    </a:ext>
                  </a:extLst>
                </a:gridCol>
              </a:tblGrid>
              <a:tr h="370840">
                <a:tc>
                  <a:txBody>
                    <a:bodyPr/>
                    <a:lstStyle/>
                    <a:p>
                      <a:r>
                        <a:rPr lang="en-GB" dirty="0"/>
                        <a:t>Outcome</a:t>
                      </a:r>
                    </a:p>
                  </a:txBody>
                  <a:tcPr/>
                </a:tc>
                <a:tc>
                  <a:txBody>
                    <a:bodyPr/>
                    <a:lstStyle/>
                    <a:p>
                      <a:r>
                        <a:rPr lang="en-GB" dirty="0"/>
                        <a:t>Favours</a:t>
                      </a:r>
                    </a:p>
                  </a:txBody>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dirty="0"/>
                        <a:t>Dilators vs. misoprostol</a:t>
                      </a:r>
                    </a:p>
                  </a:txBody>
                  <a:tcPr/>
                </a:tc>
                <a:tc>
                  <a:txBody>
                    <a:bodyPr/>
                    <a:lstStyle/>
                    <a:p>
                      <a:endParaRPr lang="en-GB"/>
                    </a:p>
                  </a:txBody>
                  <a:tcPr/>
                </a:tc>
                <a:extLst>
                  <a:ext uri="{0D108BD9-81ED-4DB2-BD59-A6C34878D82A}">
                    <a16:rowId xmlns:a16="http://schemas.microsoft.com/office/drawing/2014/main" val="10001"/>
                  </a:ext>
                </a:extLst>
              </a:tr>
              <a:tr h="370840">
                <a:tc>
                  <a:txBody>
                    <a:bodyPr/>
                    <a:lstStyle/>
                    <a:p>
                      <a:pPr marL="0" indent="0" defTabSz="457200">
                        <a:buNone/>
                      </a:pPr>
                      <a:r>
                        <a:rPr lang="en-GB" sz="1800" dirty="0"/>
                        <a:t>Ease of procedure: not difficult</a:t>
                      </a:r>
                      <a:endParaRPr lang="en-GB" sz="1800" dirty="0">
                        <a:solidFill>
                          <a:srgbClr val="00B050"/>
                        </a:solidFill>
                      </a:endParaRPr>
                    </a:p>
                  </a:txBody>
                  <a:tcPr/>
                </a:tc>
                <a:tc>
                  <a:txBody>
                    <a:bodyPr/>
                    <a:lstStyle/>
                    <a:p>
                      <a:r>
                        <a:rPr lang="en-GB" dirty="0">
                          <a:solidFill>
                            <a:srgbClr val="00B050"/>
                          </a:solidFill>
                        </a:rPr>
                        <a:t>Dilators</a:t>
                      </a:r>
                    </a:p>
                  </a:txBody>
                  <a:tcPr/>
                </a:tc>
                <a:extLst>
                  <a:ext uri="{0D108BD9-81ED-4DB2-BD59-A6C34878D82A}">
                    <a16:rowId xmlns:a16="http://schemas.microsoft.com/office/drawing/2014/main" val="10002"/>
                  </a:ext>
                </a:extLst>
              </a:tr>
              <a:tr h="370840">
                <a:tc>
                  <a:txBody>
                    <a:bodyPr/>
                    <a:lstStyle/>
                    <a:p>
                      <a:pPr marL="0" indent="0" defTabSz="457200">
                        <a:buNone/>
                      </a:pPr>
                      <a:r>
                        <a:rPr lang="en-GB" sz="1800" dirty="0"/>
                        <a:t>Ease of procedure: moderate/markedly difficult</a:t>
                      </a:r>
                      <a:endParaRPr lang="en-GB" sz="1800" dirty="0">
                        <a:solidFill>
                          <a:srgbClr val="00B050"/>
                        </a:solidFill>
                      </a:endParaRPr>
                    </a:p>
                  </a:txBody>
                  <a:tcPr/>
                </a:tc>
                <a:tc>
                  <a:txBody>
                    <a:bodyPr/>
                    <a:lstStyle/>
                    <a:p>
                      <a:r>
                        <a:rPr lang="en-GB" dirty="0">
                          <a:solidFill>
                            <a:srgbClr val="00B050"/>
                          </a:solidFill>
                        </a:rPr>
                        <a:t>Dilators</a:t>
                      </a:r>
                    </a:p>
                  </a:txBody>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t>Patient acceptability: would choose same method again</a:t>
                      </a:r>
                      <a:endParaRPr lang="en-GB" dirty="0"/>
                    </a:p>
                  </a:txBody>
                  <a:tcPr/>
                </a:tc>
                <a:tc>
                  <a:txBody>
                    <a:bodyPr/>
                    <a:lstStyle/>
                    <a:p>
                      <a:r>
                        <a:rPr lang="en-GB" dirty="0">
                          <a:solidFill>
                            <a:srgbClr val="FF0000"/>
                          </a:solidFill>
                        </a:rPr>
                        <a:t>Misoprostol</a:t>
                      </a:r>
                    </a:p>
                  </a:txBody>
                  <a:tcPr/>
                </a:tc>
                <a:extLst>
                  <a:ext uri="{0D108BD9-81ED-4DB2-BD59-A6C34878D82A}">
                    <a16:rowId xmlns:a16="http://schemas.microsoft.com/office/drawing/2014/main" val="1000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dirty="0"/>
                        <a:t>Dilators vs. mifepristone</a:t>
                      </a:r>
                    </a:p>
                  </a:txBody>
                  <a:tcPr/>
                </a:tc>
                <a:tc>
                  <a:txBody>
                    <a:bodyPr/>
                    <a:lstStyle/>
                    <a:p>
                      <a:endParaRPr lang="en-GB"/>
                    </a:p>
                  </a:txBody>
                  <a:tcPr/>
                </a:tc>
                <a:extLst>
                  <a:ext uri="{0D108BD9-81ED-4DB2-BD59-A6C34878D82A}">
                    <a16:rowId xmlns:a16="http://schemas.microsoft.com/office/drawing/2014/main" val="10005"/>
                  </a:ext>
                </a:extLst>
              </a:tr>
              <a:tr h="370840">
                <a:tc>
                  <a:txBody>
                    <a:bodyPr/>
                    <a:lstStyle/>
                    <a:p>
                      <a:pPr marL="0" indent="0" defTabSz="457200">
                        <a:buFont typeface="Arial" panose="020B0604020202020204" pitchFamily="34" charset="0"/>
                        <a:buNone/>
                      </a:pPr>
                      <a:r>
                        <a:rPr lang="en-GB" sz="1800" dirty="0"/>
                        <a:t>Baseline cervical dilation </a:t>
                      </a:r>
                      <a:endParaRPr lang="en-GB" sz="1800" dirty="0">
                        <a:solidFill>
                          <a:srgbClr val="00B050"/>
                        </a:solidFill>
                      </a:endParaRPr>
                    </a:p>
                  </a:txBody>
                  <a:tcPr/>
                </a:tc>
                <a:tc>
                  <a:txBody>
                    <a:bodyPr/>
                    <a:lstStyle/>
                    <a:p>
                      <a:r>
                        <a:rPr lang="en-GB" dirty="0">
                          <a:solidFill>
                            <a:srgbClr val="00B050"/>
                          </a:solidFill>
                        </a:rPr>
                        <a:t>Dilators</a:t>
                      </a:r>
                    </a:p>
                  </a:txBody>
                  <a:tcPr/>
                </a:tc>
                <a:extLst>
                  <a:ext uri="{0D108BD9-81ED-4DB2-BD59-A6C34878D82A}">
                    <a16:rowId xmlns:a16="http://schemas.microsoft.com/office/drawing/2014/main" val="10006"/>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t>Patient acceptability: would choose same method again</a:t>
                      </a:r>
                      <a:endParaRPr lang="en-GB" sz="1800" dirty="0">
                        <a:solidFill>
                          <a:srgbClr val="FF0000"/>
                        </a:solidFill>
                      </a:endParaRPr>
                    </a:p>
                  </a:txBody>
                  <a:tcPr/>
                </a:tc>
                <a:tc>
                  <a:txBody>
                    <a:bodyPr/>
                    <a:lstStyle/>
                    <a:p>
                      <a:r>
                        <a:rPr lang="en-GB" dirty="0">
                          <a:solidFill>
                            <a:srgbClr val="FF0000"/>
                          </a:solidFill>
                        </a:rPr>
                        <a:t>Mifepristone</a:t>
                      </a:r>
                    </a:p>
                  </a:txBody>
                  <a:tcPr/>
                </a:tc>
                <a:extLst>
                  <a:ext uri="{0D108BD9-81ED-4DB2-BD59-A6C34878D82A}">
                    <a16:rowId xmlns:a16="http://schemas.microsoft.com/office/drawing/2014/main" val="10007"/>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dirty="0"/>
                        <a:t>Dilators + mifepristone vs. dilators</a:t>
                      </a:r>
                    </a:p>
                  </a:txBody>
                  <a:tcPr/>
                </a:tc>
                <a:tc>
                  <a:txBody>
                    <a:bodyPr/>
                    <a:lstStyle/>
                    <a:p>
                      <a:endParaRPr lang="en-GB" dirty="0">
                        <a:solidFill>
                          <a:srgbClr val="FF0000"/>
                        </a:solidFill>
                      </a:endParaRPr>
                    </a:p>
                  </a:txBody>
                  <a:tcPr/>
                </a:tc>
                <a:extLst>
                  <a:ext uri="{0D108BD9-81ED-4DB2-BD59-A6C34878D82A}">
                    <a16:rowId xmlns:a16="http://schemas.microsoft.com/office/drawing/2014/main" val="3237368756"/>
                  </a:ext>
                </a:extLst>
              </a:tr>
              <a:tr h="370840">
                <a:tc>
                  <a:txBody>
                    <a:bodyPr/>
                    <a:lstStyle/>
                    <a:p>
                      <a:r>
                        <a:rPr lang="en-GB" sz="1800" dirty="0"/>
                        <a:t>Ease of procedure: difficult to perform </a:t>
                      </a:r>
                      <a:endParaRPr lang="en-GB" dirty="0"/>
                    </a:p>
                  </a:txBody>
                  <a:tcPr/>
                </a:tc>
                <a:tc>
                  <a:txBody>
                    <a:bodyPr/>
                    <a:lstStyle/>
                    <a:p>
                      <a:r>
                        <a:rPr lang="en-GB" dirty="0">
                          <a:solidFill>
                            <a:srgbClr val="00B050"/>
                          </a:solidFill>
                        </a:rPr>
                        <a:t>Dilators + mifepristone</a:t>
                      </a:r>
                    </a:p>
                  </a:txBody>
                  <a:tcPr/>
                </a:tc>
                <a:extLst>
                  <a:ext uri="{0D108BD9-81ED-4DB2-BD59-A6C34878D82A}">
                    <a16:rowId xmlns:a16="http://schemas.microsoft.com/office/drawing/2014/main" val="1504223655"/>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dirty="0"/>
                        <a:t>Sublingual misoprostol + mifepristone vs.</a:t>
                      </a:r>
                      <a:r>
                        <a:rPr lang="en-GB" sz="1800" b="1" baseline="0" dirty="0"/>
                        <a:t> </a:t>
                      </a:r>
                      <a:r>
                        <a:rPr lang="en-GB" sz="1800" b="1" dirty="0"/>
                        <a:t>sublingual misoprostol </a:t>
                      </a:r>
                    </a:p>
                  </a:txBody>
                  <a:tcPr/>
                </a:tc>
                <a:tc>
                  <a:txBody>
                    <a:bodyPr/>
                    <a:lstStyle/>
                    <a:p>
                      <a:endParaRPr lang="en-GB"/>
                    </a:p>
                  </a:txBody>
                  <a:tcPr/>
                </a:tc>
                <a:extLst>
                  <a:ext uri="{0D108BD9-81ED-4DB2-BD59-A6C34878D82A}">
                    <a16:rowId xmlns:a16="http://schemas.microsoft.com/office/drawing/2014/main" val="10008"/>
                  </a:ext>
                </a:extLst>
              </a:tr>
              <a:tr h="370840">
                <a:tc>
                  <a:txBody>
                    <a:bodyPr/>
                    <a:lstStyle/>
                    <a:p>
                      <a:r>
                        <a:rPr lang="en-GB" sz="1800" dirty="0"/>
                        <a:t>Pre-operative expulsion </a:t>
                      </a:r>
                      <a:endParaRPr lang="en-GB" dirty="0"/>
                    </a:p>
                  </a:txBody>
                  <a:tcPr/>
                </a:tc>
                <a:tc>
                  <a:txBody>
                    <a:bodyPr/>
                    <a:lstStyle/>
                    <a:p>
                      <a:r>
                        <a:rPr lang="en-GB" dirty="0">
                          <a:solidFill>
                            <a:srgbClr val="FF0000"/>
                          </a:solidFill>
                        </a:rPr>
                        <a:t>Misoprostol alone</a:t>
                      </a:r>
                    </a:p>
                  </a:txBody>
                  <a:tcPr/>
                </a:tc>
                <a:extLst>
                  <a:ext uri="{0D108BD9-81ED-4DB2-BD59-A6C34878D82A}">
                    <a16:rowId xmlns:a16="http://schemas.microsoft.com/office/drawing/2014/main" val="10009"/>
                  </a:ext>
                </a:extLst>
              </a:tr>
            </a:tbl>
          </a:graphicData>
        </a:graphic>
      </p:graphicFrame>
      <p:sp>
        <p:nvSpPr>
          <p:cNvPr id="2" name="Rectangle 1">
            <a:extLst>
              <a:ext uri="{FF2B5EF4-FFF2-40B4-BE49-F238E27FC236}">
                <a16:creationId xmlns:a16="http://schemas.microsoft.com/office/drawing/2014/main" id="{4AEE1C1F-E614-4434-B9B5-6CAA0DEF1D03}"/>
              </a:ext>
            </a:extLst>
          </p:cNvPr>
          <p:cNvSpPr/>
          <p:nvPr/>
        </p:nvSpPr>
        <p:spPr>
          <a:xfrm>
            <a:off x="628650" y="2400300"/>
            <a:ext cx="7886700" cy="674370"/>
          </a:xfrm>
          <a:custGeom>
            <a:avLst/>
            <a:gdLst>
              <a:gd name="connsiteX0" fmla="*/ 0 w 7886700"/>
              <a:gd name="connsiteY0" fmla="*/ 0 h 674370"/>
              <a:gd name="connsiteX1" fmla="*/ 420624 w 7886700"/>
              <a:gd name="connsiteY1" fmla="*/ 0 h 674370"/>
              <a:gd name="connsiteX2" fmla="*/ 841248 w 7886700"/>
              <a:gd name="connsiteY2" fmla="*/ 0 h 674370"/>
              <a:gd name="connsiteX3" fmla="*/ 1577340 w 7886700"/>
              <a:gd name="connsiteY3" fmla="*/ 0 h 674370"/>
              <a:gd name="connsiteX4" fmla="*/ 2392299 w 7886700"/>
              <a:gd name="connsiteY4" fmla="*/ 0 h 674370"/>
              <a:gd name="connsiteX5" fmla="*/ 3207258 w 7886700"/>
              <a:gd name="connsiteY5" fmla="*/ 0 h 674370"/>
              <a:gd name="connsiteX6" fmla="*/ 4022217 w 7886700"/>
              <a:gd name="connsiteY6" fmla="*/ 0 h 674370"/>
              <a:gd name="connsiteX7" fmla="*/ 4679442 w 7886700"/>
              <a:gd name="connsiteY7" fmla="*/ 0 h 674370"/>
              <a:gd name="connsiteX8" fmla="*/ 5100066 w 7886700"/>
              <a:gd name="connsiteY8" fmla="*/ 0 h 674370"/>
              <a:gd name="connsiteX9" fmla="*/ 5520690 w 7886700"/>
              <a:gd name="connsiteY9" fmla="*/ 0 h 674370"/>
              <a:gd name="connsiteX10" fmla="*/ 6256782 w 7886700"/>
              <a:gd name="connsiteY10" fmla="*/ 0 h 674370"/>
              <a:gd name="connsiteX11" fmla="*/ 6835140 w 7886700"/>
              <a:gd name="connsiteY11" fmla="*/ 0 h 674370"/>
              <a:gd name="connsiteX12" fmla="*/ 7886700 w 7886700"/>
              <a:gd name="connsiteY12" fmla="*/ 0 h 674370"/>
              <a:gd name="connsiteX13" fmla="*/ 7886700 w 7886700"/>
              <a:gd name="connsiteY13" fmla="*/ 674370 h 674370"/>
              <a:gd name="connsiteX14" fmla="*/ 7229475 w 7886700"/>
              <a:gd name="connsiteY14" fmla="*/ 674370 h 674370"/>
              <a:gd name="connsiteX15" fmla="*/ 6651117 w 7886700"/>
              <a:gd name="connsiteY15" fmla="*/ 674370 h 674370"/>
              <a:gd name="connsiteX16" fmla="*/ 5836158 w 7886700"/>
              <a:gd name="connsiteY16" fmla="*/ 674370 h 674370"/>
              <a:gd name="connsiteX17" fmla="*/ 5415534 w 7886700"/>
              <a:gd name="connsiteY17" fmla="*/ 674370 h 674370"/>
              <a:gd name="connsiteX18" fmla="*/ 4679442 w 7886700"/>
              <a:gd name="connsiteY18" fmla="*/ 674370 h 674370"/>
              <a:gd name="connsiteX19" fmla="*/ 4101084 w 7886700"/>
              <a:gd name="connsiteY19" fmla="*/ 674370 h 674370"/>
              <a:gd name="connsiteX20" fmla="*/ 3522726 w 7886700"/>
              <a:gd name="connsiteY20" fmla="*/ 674370 h 674370"/>
              <a:gd name="connsiteX21" fmla="*/ 2707767 w 7886700"/>
              <a:gd name="connsiteY21" fmla="*/ 674370 h 674370"/>
              <a:gd name="connsiteX22" fmla="*/ 2129409 w 7886700"/>
              <a:gd name="connsiteY22" fmla="*/ 674370 h 674370"/>
              <a:gd name="connsiteX23" fmla="*/ 1629918 w 7886700"/>
              <a:gd name="connsiteY23" fmla="*/ 674370 h 674370"/>
              <a:gd name="connsiteX24" fmla="*/ 1130427 w 7886700"/>
              <a:gd name="connsiteY24" fmla="*/ 674370 h 674370"/>
              <a:gd name="connsiteX25" fmla="*/ 709803 w 7886700"/>
              <a:gd name="connsiteY25" fmla="*/ 674370 h 674370"/>
              <a:gd name="connsiteX26" fmla="*/ 0 w 7886700"/>
              <a:gd name="connsiteY26" fmla="*/ 674370 h 674370"/>
              <a:gd name="connsiteX27" fmla="*/ 0 w 7886700"/>
              <a:gd name="connsiteY27" fmla="*/ 0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7886700" h="674370" extrusionOk="0">
                <a:moveTo>
                  <a:pt x="0" y="0"/>
                </a:moveTo>
                <a:cubicBezTo>
                  <a:pt x="85040" y="15920"/>
                  <a:pt x="269895" y="-5642"/>
                  <a:pt x="420624" y="0"/>
                </a:cubicBezTo>
                <a:cubicBezTo>
                  <a:pt x="571353" y="5642"/>
                  <a:pt x="643038" y="11448"/>
                  <a:pt x="841248" y="0"/>
                </a:cubicBezTo>
                <a:cubicBezTo>
                  <a:pt x="1039458" y="-11448"/>
                  <a:pt x="1331905" y="-22570"/>
                  <a:pt x="1577340" y="0"/>
                </a:cubicBezTo>
                <a:cubicBezTo>
                  <a:pt x="1822775" y="22570"/>
                  <a:pt x="2044953" y="12044"/>
                  <a:pt x="2392299" y="0"/>
                </a:cubicBezTo>
                <a:cubicBezTo>
                  <a:pt x="2739645" y="-12044"/>
                  <a:pt x="2808560" y="-34450"/>
                  <a:pt x="3207258" y="0"/>
                </a:cubicBezTo>
                <a:cubicBezTo>
                  <a:pt x="3605956" y="34450"/>
                  <a:pt x="3707447" y="-33981"/>
                  <a:pt x="4022217" y="0"/>
                </a:cubicBezTo>
                <a:cubicBezTo>
                  <a:pt x="4336987" y="33981"/>
                  <a:pt x="4530747" y="11682"/>
                  <a:pt x="4679442" y="0"/>
                </a:cubicBezTo>
                <a:cubicBezTo>
                  <a:pt x="4828137" y="-11682"/>
                  <a:pt x="4988795" y="999"/>
                  <a:pt x="5100066" y="0"/>
                </a:cubicBezTo>
                <a:cubicBezTo>
                  <a:pt x="5211337" y="-999"/>
                  <a:pt x="5312682" y="3702"/>
                  <a:pt x="5520690" y="0"/>
                </a:cubicBezTo>
                <a:cubicBezTo>
                  <a:pt x="5728698" y="-3702"/>
                  <a:pt x="6102744" y="-18153"/>
                  <a:pt x="6256782" y="0"/>
                </a:cubicBezTo>
                <a:cubicBezTo>
                  <a:pt x="6410820" y="18153"/>
                  <a:pt x="6706542" y="2770"/>
                  <a:pt x="6835140" y="0"/>
                </a:cubicBezTo>
                <a:cubicBezTo>
                  <a:pt x="6963738" y="-2770"/>
                  <a:pt x="7478262" y="-12491"/>
                  <a:pt x="7886700" y="0"/>
                </a:cubicBezTo>
                <a:cubicBezTo>
                  <a:pt x="7872409" y="151697"/>
                  <a:pt x="7885621" y="478055"/>
                  <a:pt x="7886700" y="674370"/>
                </a:cubicBezTo>
                <a:cubicBezTo>
                  <a:pt x="7581932" y="660347"/>
                  <a:pt x="7428138" y="660898"/>
                  <a:pt x="7229475" y="674370"/>
                </a:cubicBezTo>
                <a:cubicBezTo>
                  <a:pt x="7030812" y="687842"/>
                  <a:pt x="6936486" y="682020"/>
                  <a:pt x="6651117" y="674370"/>
                </a:cubicBezTo>
                <a:cubicBezTo>
                  <a:pt x="6365748" y="666720"/>
                  <a:pt x="6168880" y="681625"/>
                  <a:pt x="5836158" y="674370"/>
                </a:cubicBezTo>
                <a:cubicBezTo>
                  <a:pt x="5503436" y="667115"/>
                  <a:pt x="5517081" y="681961"/>
                  <a:pt x="5415534" y="674370"/>
                </a:cubicBezTo>
                <a:cubicBezTo>
                  <a:pt x="5313987" y="666779"/>
                  <a:pt x="4833764" y="657700"/>
                  <a:pt x="4679442" y="674370"/>
                </a:cubicBezTo>
                <a:cubicBezTo>
                  <a:pt x="4525120" y="691040"/>
                  <a:pt x="4341579" y="671934"/>
                  <a:pt x="4101084" y="674370"/>
                </a:cubicBezTo>
                <a:cubicBezTo>
                  <a:pt x="3860589" y="676806"/>
                  <a:pt x="3729170" y="673933"/>
                  <a:pt x="3522726" y="674370"/>
                </a:cubicBezTo>
                <a:cubicBezTo>
                  <a:pt x="3316282" y="674807"/>
                  <a:pt x="2898068" y="638601"/>
                  <a:pt x="2707767" y="674370"/>
                </a:cubicBezTo>
                <a:cubicBezTo>
                  <a:pt x="2517466" y="710139"/>
                  <a:pt x="2332948" y="672597"/>
                  <a:pt x="2129409" y="674370"/>
                </a:cubicBezTo>
                <a:cubicBezTo>
                  <a:pt x="1925870" y="676143"/>
                  <a:pt x="1808624" y="653849"/>
                  <a:pt x="1629918" y="674370"/>
                </a:cubicBezTo>
                <a:cubicBezTo>
                  <a:pt x="1451212" y="694891"/>
                  <a:pt x="1280408" y="649716"/>
                  <a:pt x="1130427" y="674370"/>
                </a:cubicBezTo>
                <a:cubicBezTo>
                  <a:pt x="980446" y="699024"/>
                  <a:pt x="909733" y="676381"/>
                  <a:pt x="709803" y="674370"/>
                </a:cubicBezTo>
                <a:cubicBezTo>
                  <a:pt x="509873" y="672359"/>
                  <a:pt x="184087" y="696401"/>
                  <a:pt x="0" y="674370"/>
                </a:cubicBezTo>
                <a:cubicBezTo>
                  <a:pt x="-30095" y="405899"/>
                  <a:pt x="-16504" y="258803"/>
                  <a:pt x="0" y="0"/>
                </a:cubicBezTo>
                <a:close/>
              </a:path>
            </a:pathLst>
          </a:custGeom>
          <a:noFill/>
          <a:ln w="38100">
            <a:solidFill>
              <a:srgbClr val="7030A0"/>
            </a:solidFill>
            <a:extLst>
              <a:ext uri="{C807C97D-BFC1-408E-A445-0C87EB9F89A2}">
                <ask:lineSketchStyleProps xmlns:ask="http://schemas.microsoft.com/office/drawing/2018/sketchyshapes" xmlns="" sd="3285384996">
                  <a:prstGeom prst="rect">
                    <a:avLst/>
                  </a:prstGeom>
                  <ask:type>
                    <ask:lineSketchFreehand/>
                  </ask:type>
                </ask:lineSketchStyleProps>
              </a:ext>
            </a:extLs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6" name="Rectangle 5">
            <a:extLst>
              <a:ext uri="{FF2B5EF4-FFF2-40B4-BE49-F238E27FC236}">
                <a16:creationId xmlns:a16="http://schemas.microsoft.com/office/drawing/2014/main" id="{FC0D7A74-2B8E-45BF-8E61-C112F97EE8F8}"/>
              </a:ext>
            </a:extLst>
          </p:cNvPr>
          <p:cNvSpPr/>
          <p:nvPr/>
        </p:nvSpPr>
        <p:spPr>
          <a:xfrm>
            <a:off x="628650" y="3857307"/>
            <a:ext cx="7886700" cy="371793"/>
          </a:xfrm>
          <a:custGeom>
            <a:avLst/>
            <a:gdLst>
              <a:gd name="connsiteX0" fmla="*/ 0 w 7886700"/>
              <a:gd name="connsiteY0" fmla="*/ 0 h 371793"/>
              <a:gd name="connsiteX1" fmla="*/ 499491 w 7886700"/>
              <a:gd name="connsiteY1" fmla="*/ 0 h 371793"/>
              <a:gd name="connsiteX2" fmla="*/ 920115 w 7886700"/>
              <a:gd name="connsiteY2" fmla="*/ 0 h 371793"/>
              <a:gd name="connsiteX3" fmla="*/ 1656207 w 7886700"/>
              <a:gd name="connsiteY3" fmla="*/ 0 h 371793"/>
              <a:gd name="connsiteX4" fmla="*/ 2392299 w 7886700"/>
              <a:gd name="connsiteY4" fmla="*/ 0 h 371793"/>
              <a:gd name="connsiteX5" fmla="*/ 2891790 w 7886700"/>
              <a:gd name="connsiteY5" fmla="*/ 0 h 371793"/>
              <a:gd name="connsiteX6" fmla="*/ 3470148 w 7886700"/>
              <a:gd name="connsiteY6" fmla="*/ 0 h 371793"/>
              <a:gd name="connsiteX7" fmla="*/ 4206240 w 7886700"/>
              <a:gd name="connsiteY7" fmla="*/ 0 h 371793"/>
              <a:gd name="connsiteX8" fmla="*/ 5021199 w 7886700"/>
              <a:gd name="connsiteY8" fmla="*/ 0 h 371793"/>
              <a:gd name="connsiteX9" fmla="*/ 5441823 w 7886700"/>
              <a:gd name="connsiteY9" fmla="*/ 0 h 371793"/>
              <a:gd name="connsiteX10" fmla="*/ 5862447 w 7886700"/>
              <a:gd name="connsiteY10" fmla="*/ 0 h 371793"/>
              <a:gd name="connsiteX11" fmla="*/ 6519672 w 7886700"/>
              <a:gd name="connsiteY11" fmla="*/ 0 h 371793"/>
              <a:gd name="connsiteX12" fmla="*/ 7255764 w 7886700"/>
              <a:gd name="connsiteY12" fmla="*/ 0 h 371793"/>
              <a:gd name="connsiteX13" fmla="*/ 7886700 w 7886700"/>
              <a:gd name="connsiteY13" fmla="*/ 0 h 371793"/>
              <a:gd name="connsiteX14" fmla="*/ 7886700 w 7886700"/>
              <a:gd name="connsiteY14" fmla="*/ 371793 h 371793"/>
              <a:gd name="connsiteX15" fmla="*/ 7387209 w 7886700"/>
              <a:gd name="connsiteY15" fmla="*/ 371793 h 371793"/>
              <a:gd name="connsiteX16" fmla="*/ 6572250 w 7886700"/>
              <a:gd name="connsiteY16" fmla="*/ 371793 h 371793"/>
              <a:gd name="connsiteX17" fmla="*/ 5915025 w 7886700"/>
              <a:gd name="connsiteY17" fmla="*/ 371793 h 371793"/>
              <a:gd name="connsiteX18" fmla="*/ 5100066 w 7886700"/>
              <a:gd name="connsiteY18" fmla="*/ 371793 h 371793"/>
              <a:gd name="connsiteX19" fmla="*/ 4285107 w 7886700"/>
              <a:gd name="connsiteY19" fmla="*/ 371793 h 371793"/>
              <a:gd name="connsiteX20" fmla="*/ 3627882 w 7886700"/>
              <a:gd name="connsiteY20" fmla="*/ 371793 h 371793"/>
              <a:gd name="connsiteX21" fmla="*/ 2812923 w 7886700"/>
              <a:gd name="connsiteY21" fmla="*/ 371793 h 371793"/>
              <a:gd name="connsiteX22" fmla="*/ 1997964 w 7886700"/>
              <a:gd name="connsiteY22" fmla="*/ 371793 h 371793"/>
              <a:gd name="connsiteX23" fmla="*/ 1419606 w 7886700"/>
              <a:gd name="connsiteY23" fmla="*/ 371793 h 371793"/>
              <a:gd name="connsiteX24" fmla="*/ 841248 w 7886700"/>
              <a:gd name="connsiteY24" fmla="*/ 371793 h 371793"/>
              <a:gd name="connsiteX25" fmla="*/ 0 w 7886700"/>
              <a:gd name="connsiteY25" fmla="*/ 371793 h 371793"/>
              <a:gd name="connsiteX26" fmla="*/ 0 w 7886700"/>
              <a:gd name="connsiteY26" fmla="*/ 0 h 3717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886700" h="371793" extrusionOk="0">
                <a:moveTo>
                  <a:pt x="0" y="0"/>
                </a:moveTo>
                <a:cubicBezTo>
                  <a:pt x="109564" y="-10007"/>
                  <a:pt x="343883" y="8319"/>
                  <a:pt x="499491" y="0"/>
                </a:cubicBezTo>
                <a:cubicBezTo>
                  <a:pt x="655099" y="-8319"/>
                  <a:pt x="750730" y="15978"/>
                  <a:pt x="920115" y="0"/>
                </a:cubicBezTo>
                <a:cubicBezTo>
                  <a:pt x="1089500" y="-15978"/>
                  <a:pt x="1317439" y="3245"/>
                  <a:pt x="1656207" y="0"/>
                </a:cubicBezTo>
                <a:cubicBezTo>
                  <a:pt x="1994975" y="-3245"/>
                  <a:pt x="2026724" y="12895"/>
                  <a:pt x="2392299" y="0"/>
                </a:cubicBezTo>
                <a:cubicBezTo>
                  <a:pt x="2757874" y="-12895"/>
                  <a:pt x="2704244" y="-5451"/>
                  <a:pt x="2891790" y="0"/>
                </a:cubicBezTo>
                <a:cubicBezTo>
                  <a:pt x="3079336" y="5451"/>
                  <a:pt x="3190036" y="-9101"/>
                  <a:pt x="3470148" y="0"/>
                </a:cubicBezTo>
                <a:cubicBezTo>
                  <a:pt x="3750260" y="9101"/>
                  <a:pt x="3934774" y="36756"/>
                  <a:pt x="4206240" y="0"/>
                </a:cubicBezTo>
                <a:cubicBezTo>
                  <a:pt x="4477706" y="-36756"/>
                  <a:pt x="4625475" y="-21794"/>
                  <a:pt x="5021199" y="0"/>
                </a:cubicBezTo>
                <a:cubicBezTo>
                  <a:pt x="5416923" y="21794"/>
                  <a:pt x="5316970" y="19072"/>
                  <a:pt x="5441823" y="0"/>
                </a:cubicBezTo>
                <a:cubicBezTo>
                  <a:pt x="5566676" y="-19072"/>
                  <a:pt x="5749914" y="7713"/>
                  <a:pt x="5862447" y="0"/>
                </a:cubicBezTo>
                <a:cubicBezTo>
                  <a:pt x="5974980" y="-7713"/>
                  <a:pt x="6345908" y="22657"/>
                  <a:pt x="6519672" y="0"/>
                </a:cubicBezTo>
                <a:cubicBezTo>
                  <a:pt x="6693437" y="-22657"/>
                  <a:pt x="7002473" y="-1012"/>
                  <a:pt x="7255764" y="0"/>
                </a:cubicBezTo>
                <a:cubicBezTo>
                  <a:pt x="7509055" y="1012"/>
                  <a:pt x="7682928" y="-17743"/>
                  <a:pt x="7886700" y="0"/>
                </a:cubicBezTo>
                <a:cubicBezTo>
                  <a:pt x="7888922" y="89745"/>
                  <a:pt x="7885701" y="245788"/>
                  <a:pt x="7886700" y="371793"/>
                </a:cubicBezTo>
                <a:cubicBezTo>
                  <a:pt x="7766179" y="379798"/>
                  <a:pt x="7573441" y="351450"/>
                  <a:pt x="7387209" y="371793"/>
                </a:cubicBezTo>
                <a:cubicBezTo>
                  <a:pt x="7200977" y="392136"/>
                  <a:pt x="6822536" y="405309"/>
                  <a:pt x="6572250" y="371793"/>
                </a:cubicBezTo>
                <a:cubicBezTo>
                  <a:pt x="6321964" y="338277"/>
                  <a:pt x="6060541" y="398777"/>
                  <a:pt x="5915025" y="371793"/>
                </a:cubicBezTo>
                <a:cubicBezTo>
                  <a:pt x="5769509" y="344809"/>
                  <a:pt x="5320338" y="331384"/>
                  <a:pt x="5100066" y="371793"/>
                </a:cubicBezTo>
                <a:cubicBezTo>
                  <a:pt x="4879794" y="412202"/>
                  <a:pt x="4562568" y="381502"/>
                  <a:pt x="4285107" y="371793"/>
                </a:cubicBezTo>
                <a:cubicBezTo>
                  <a:pt x="4007646" y="362084"/>
                  <a:pt x="3911135" y="368102"/>
                  <a:pt x="3627882" y="371793"/>
                </a:cubicBezTo>
                <a:cubicBezTo>
                  <a:pt x="3344629" y="375484"/>
                  <a:pt x="3078709" y="368012"/>
                  <a:pt x="2812923" y="371793"/>
                </a:cubicBezTo>
                <a:cubicBezTo>
                  <a:pt x="2547137" y="375574"/>
                  <a:pt x="2350860" y="342557"/>
                  <a:pt x="1997964" y="371793"/>
                </a:cubicBezTo>
                <a:cubicBezTo>
                  <a:pt x="1645068" y="401029"/>
                  <a:pt x="1595543" y="366345"/>
                  <a:pt x="1419606" y="371793"/>
                </a:cubicBezTo>
                <a:cubicBezTo>
                  <a:pt x="1243669" y="377241"/>
                  <a:pt x="1029470" y="387722"/>
                  <a:pt x="841248" y="371793"/>
                </a:cubicBezTo>
                <a:cubicBezTo>
                  <a:pt x="653026" y="355864"/>
                  <a:pt x="291304" y="398518"/>
                  <a:pt x="0" y="371793"/>
                </a:cubicBezTo>
                <a:cubicBezTo>
                  <a:pt x="-1397" y="284515"/>
                  <a:pt x="9255" y="125456"/>
                  <a:pt x="0" y="0"/>
                </a:cubicBezTo>
                <a:close/>
              </a:path>
            </a:pathLst>
          </a:custGeom>
          <a:noFill/>
          <a:ln w="38100">
            <a:solidFill>
              <a:srgbClr val="7030A0"/>
            </a:solidFill>
            <a:extLst>
              <a:ext uri="{C807C97D-BFC1-408E-A445-0C87EB9F89A2}">
                <ask:lineSketchStyleProps xmlns:ask="http://schemas.microsoft.com/office/drawing/2018/sketchyshapes" xmlns="" sd="409557850">
                  <a:prstGeom prst="rect">
                    <a:avLst/>
                  </a:prstGeom>
                  <ask:type>
                    <ask:lineSketchFreehand/>
                  </ask:type>
                </ask:lineSketchStyleProps>
              </a:ext>
            </a:extLs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grpSp>
        <p:nvGrpSpPr>
          <p:cNvPr id="9" name="Group 8">
            <a:extLst>
              <a:ext uri="{FF2B5EF4-FFF2-40B4-BE49-F238E27FC236}">
                <a16:creationId xmlns:a16="http://schemas.microsoft.com/office/drawing/2014/main" id="{F6A8E98B-7CAC-495F-B592-B8180E3CCA6C}"/>
              </a:ext>
            </a:extLst>
          </p:cNvPr>
          <p:cNvGrpSpPr/>
          <p:nvPr/>
        </p:nvGrpSpPr>
        <p:grpSpPr>
          <a:xfrm>
            <a:off x="628650" y="3074670"/>
            <a:ext cx="7886700" cy="1554956"/>
            <a:chOff x="628650" y="3074670"/>
            <a:chExt cx="7886700" cy="1554956"/>
          </a:xfrm>
        </p:grpSpPr>
        <p:sp>
          <p:nvSpPr>
            <p:cNvPr id="4" name="Rectangle 3">
              <a:extLst>
                <a:ext uri="{FF2B5EF4-FFF2-40B4-BE49-F238E27FC236}">
                  <a16:creationId xmlns:a16="http://schemas.microsoft.com/office/drawing/2014/main" id="{C85268B2-02E2-4624-AD77-2011D86C0BDB}"/>
                </a:ext>
              </a:extLst>
            </p:cNvPr>
            <p:cNvSpPr/>
            <p:nvPr/>
          </p:nvSpPr>
          <p:spPr>
            <a:xfrm>
              <a:off x="628650" y="3074670"/>
              <a:ext cx="7886700" cy="371793"/>
            </a:xfrm>
            <a:custGeom>
              <a:avLst/>
              <a:gdLst>
                <a:gd name="connsiteX0" fmla="*/ 0 w 7886700"/>
                <a:gd name="connsiteY0" fmla="*/ 0 h 371793"/>
                <a:gd name="connsiteX1" fmla="*/ 7886700 w 7886700"/>
                <a:gd name="connsiteY1" fmla="*/ 0 h 371793"/>
                <a:gd name="connsiteX2" fmla="*/ 7886700 w 7886700"/>
                <a:gd name="connsiteY2" fmla="*/ 371793 h 371793"/>
                <a:gd name="connsiteX3" fmla="*/ 0 w 7886700"/>
                <a:gd name="connsiteY3" fmla="*/ 371793 h 371793"/>
                <a:gd name="connsiteX4" fmla="*/ 0 w 7886700"/>
                <a:gd name="connsiteY4" fmla="*/ 0 h 3717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86700" h="371793" extrusionOk="0">
                  <a:moveTo>
                    <a:pt x="0" y="0"/>
                  </a:moveTo>
                  <a:cubicBezTo>
                    <a:pt x="2291726" y="151940"/>
                    <a:pt x="4702098" y="37599"/>
                    <a:pt x="7886700" y="0"/>
                  </a:cubicBezTo>
                  <a:cubicBezTo>
                    <a:pt x="7863765" y="135415"/>
                    <a:pt x="7868870" y="326585"/>
                    <a:pt x="7886700" y="371793"/>
                  </a:cubicBezTo>
                  <a:cubicBezTo>
                    <a:pt x="6873590" y="274389"/>
                    <a:pt x="3577279" y="538783"/>
                    <a:pt x="0" y="371793"/>
                  </a:cubicBezTo>
                  <a:cubicBezTo>
                    <a:pt x="2088" y="193781"/>
                    <a:pt x="-441" y="116832"/>
                    <a:pt x="0" y="0"/>
                  </a:cubicBezTo>
                  <a:close/>
                </a:path>
              </a:pathLst>
            </a:custGeom>
            <a:noFill/>
            <a:ln w="38100">
              <a:solidFill>
                <a:srgbClr val="7030A0"/>
              </a:solidFill>
              <a:extLst>
                <a:ext uri="{C807C97D-BFC1-408E-A445-0C87EB9F89A2}">
                  <ask:lineSketchStyleProps xmlns:ask="http://schemas.microsoft.com/office/drawing/2018/sketchyshapes" xmlns="" sd="3253893150">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a:extLst>
                <a:ext uri="{FF2B5EF4-FFF2-40B4-BE49-F238E27FC236}">
                  <a16:creationId xmlns:a16="http://schemas.microsoft.com/office/drawing/2014/main" id="{0C431FDE-B74F-483C-AF71-3E5C5BCF242C}"/>
                </a:ext>
              </a:extLst>
            </p:cNvPr>
            <p:cNvSpPr/>
            <p:nvPr/>
          </p:nvSpPr>
          <p:spPr>
            <a:xfrm>
              <a:off x="628650" y="4257833"/>
              <a:ext cx="7886700" cy="371793"/>
            </a:xfrm>
            <a:custGeom>
              <a:avLst/>
              <a:gdLst>
                <a:gd name="connsiteX0" fmla="*/ 0 w 7886700"/>
                <a:gd name="connsiteY0" fmla="*/ 0 h 371793"/>
                <a:gd name="connsiteX1" fmla="*/ 7886700 w 7886700"/>
                <a:gd name="connsiteY1" fmla="*/ 0 h 371793"/>
                <a:gd name="connsiteX2" fmla="*/ 7886700 w 7886700"/>
                <a:gd name="connsiteY2" fmla="*/ 371793 h 371793"/>
                <a:gd name="connsiteX3" fmla="*/ 0 w 7886700"/>
                <a:gd name="connsiteY3" fmla="*/ 371793 h 371793"/>
                <a:gd name="connsiteX4" fmla="*/ 0 w 7886700"/>
                <a:gd name="connsiteY4" fmla="*/ 0 h 3717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86700" h="371793" extrusionOk="0">
                  <a:moveTo>
                    <a:pt x="0" y="0"/>
                  </a:moveTo>
                  <a:cubicBezTo>
                    <a:pt x="2739714" y="-13805"/>
                    <a:pt x="5149901" y="-142747"/>
                    <a:pt x="7886700" y="0"/>
                  </a:cubicBezTo>
                  <a:cubicBezTo>
                    <a:pt x="7864583" y="73925"/>
                    <a:pt x="7905520" y="331608"/>
                    <a:pt x="7886700" y="371793"/>
                  </a:cubicBezTo>
                  <a:cubicBezTo>
                    <a:pt x="6438527" y="233584"/>
                    <a:pt x="3552917" y="319104"/>
                    <a:pt x="0" y="371793"/>
                  </a:cubicBezTo>
                  <a:cubicBezTo>
                    <a:pt x="29921" y="314365"/>
                    <a:pt x="5716" y="75178"/>
                    <a:pt x="0" y="0"/>
                  </a:cubicBezTo>
                  <a:close/>
                </a:path>
              </a:pathLst>
            </a:custGeom>
            <a:noFill/>
            <a:ln w="38100">
              <a:solidFill>
                <a:srgbClr val="7030A0"/>
              </a:solidFill>
              <a:extLst>
                <a:ext uri="{C807C97D-BFC1-408E-A445-0C87EB9F89A2}">
                  <ask:lineSketchStyleProps xmlns:ask="http://schemas.microsoft.com/office/drawing/2018/sketchyshapes" xmlns="" sd="1125832837">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 name="Rectangle 9">
            <a:extLst>
              <a:ext uri="{FF2B5EF4-FFF2-40B4-BE49-F238E27FC236}">
                <a16:creationId xmlns:a16="http://schemas.microsoft.com/office/drawing/2014/main" id="{1427D34D-D703-45AC-BD8C-9A62ADA0773A}"/>
              </a:ext>
            </a:extLst>
          </p:cNvPr>
          <p:cNvSpPr/>
          <p:nvPr/>
        </p:nvSpPr>
        <p:spPr>
          <a:xfrm>
            <a:off x="628650" y="4949190"/>
            <a:ext cx="7886700" cy="371793"/>
          </a:xfrm>
          <a:custGeom>
            <a:avLst/>
            <a:gdLst>
              <a:gd name="connsiteX0" fmla="*/ 0 w 7886700"/>
              <a:gd name="connsiteY0" fmla="*/ 0 h 371793"/>
              <a:gd name="connsiteX1" fmla="*/ 499491 w 7886700"/>
              <a:gd name="connsiteY1" fmla="*/ 0 h 371793"/>
              <a:gd name="connsiteX2" fmla="*/ 1235583 w 7886700"/>
              <a:gd name="connsiteY2" fmla="*/ 0 h 371793"/>
              <a:gd name="connsiteX3" fmla="*/ 1735074 w 7886700"/>
              <a:gd name="connsiteY3" fmla="*/ 0 h 371793"/>
              <a:gd name="connsiteX4" fmla="*/ 2392299 w 7886700"/>
              <a:gd name="connsiteY4" fmla="*/ 0 h 371793"/>
              <a:gd name="connsiteX5" fmla="*/ 3128391 w 7886700"/>
              <a:gd name="connsiteY5" fmla="*/ 0 h 371793"/>
              <a:gd name="connsiteX6" fmla="*/ 3627882 w 7886700"/>
              <a:gd name="connsiteY6" fmla="*/ 0 h 371793"/>
              <a:gd name="connsiteX7" fmla="*/ 4048506 w 7886700"/>
              <a:gd name="connsiteY7" fmla="*/ 0 h 371793"/>
              <a:gd name="connsiteX8" fmla="*/ 4547997 w 7886700"/>
              <a:gd name="connsiteY8" fmla="*/ 0 h 371793"/>
              <a:gd name="connsiteX9" fmla="*/ 5362956 w 7886700"/>
              <a:gd name="connsiteY9" fmla="*/ 0 h 371793"/>
              <a:gd name="connsiteX10" fmla="*/ 5783580 w 7886700"/>
              <a:gd name="connsiteY10" fmla="*/ 0 h 371793"/>
              <a:gd name="connsiteX11" fmla="*/ 6519672 w 7886700"/>
              <a:gd name="connsiteY11" fmla="*/ 0 h 371793"/>
              <a:gd name="connsiteX12" fmla="*/ 7019163 w 7886700"/>
              <a:gd name="connsiteY12" fmla="*/ 0 h 371793"/>
              <a:gd name="connsiteX13" fmla="*/ 7886700 w 7886700"/>
              <a:gd name="connsiteY13" fmla="*/ 0 h 371793"/>
              <a:gd name="connsiteX14" fmla="*/ 7886700 w 7886700"/>
              <a:gd name="connsiteY14" fmla="*/ 371793 h 371793"/>
              <a:gd name="connsiteX15" fmla="*/ 7150608 w 7886700"/>
              <a:gd name="connsiteY15" fmla="*/ 371793 h 371793"/>
              <a:gd name="connsiteX16" fmla="*/ 6651117 w 7886700"/>
              <a:gd name="connsiteY16" fmla="*/ 371793 h 371793"/>
              <a:gd name="connsiteX17" fmla="*/ 6230493 w 7886700"/>
              <a:gd name="connsiteY17" fmla="*/ 371793 h 371793"/>
              <a:gd name="connsiteX18" fmla="*/ 5731002 w 7886700"/>
              <a:gd name="connsiteY18" fmla="*/ 371793 h 371793"/>
              <a:gd name="connsiteX19" fmla="*/ 5231511 w 7886700"/>
              <a:gd name="connsiteY19" fmla="*/ 371793 h 371793"/>
              <a:gd name="connsiteX20" fmla="*/ 4416552 w 7886700"/>
              <a:gd name="connsiteY20" fmla="*/ 371793 h 371793"/>
              <a:gd name="connsiteX21" fmla="*/ 3917061 w 7886700"/>
              <a:gd name="connsiteY21" fmla="*/ 371793 h 371793"/>
              <a:gd name="connsiteX22" fmla="*/ 3102102 w 7886700"/>
              <a:gd name="connsiteY22" fmla="*/ 371793 h 371793"/>
              <a:gd name="connsiteX23" fmla="*/ 2444877 w 7886700"/>
              <a:gd name="connsiteY23" fmla="*/ 371793 h 371793"/>
              <a:gd name="connsiteX24" fmla="*/ 1945386 w 7886700"/>
              <a:gd name="connsiteY24" fmla="*/ 371793 h 371793"/>
              <a:gd name="connsiteX25" fmla="*/ 1130427 w 7886700"/>
              <a:gd name="connsiteY25" fmla="*/ 371793 h 371793"/>
              <a:gd name="connsiteX26" fmla="*/ 709803 w 7886700"/>
              <a:gd name="connsiteY26" fmla="*/ 371793 h 371793"/>
              <a:gd name="connsiteX27" fmla="*/ 0 w 7886700"/>
              <a:gd name="connsiteY27" fmla="*/ 371793 h 371793"/>
              <a:gd name="connsiteX28" fmla="*/ 0 w 7886700"/>
              <a:gd name="connsiteY28" fmla="*/ 0 h 3717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886700" h="371793" extrusionOk="0">
                <a:moveTo>
                  <a:pt x="0" y="0"/>
                </a:moveTo>
                <a:cubicBezTo>
                  <a:pt x="225548" y="21594"/>
                  <a:pt x="303596" y="-24307"/>
                  <a:pt x="499491" y="0"/>
                </a:cubicBezTo>
                <a:cubicBezTo>
                  <a:pt x="695386" y="24307"/>
                  <a:pt x="1024016" y="426"/>
                  <a:pt x="1235583" y="0"/>
                </a:cubicBezTo>
                <a:cubicBezTo>
                  <a:pt x="1447150" y="-426"/>
                  <a:pt x="1594775" y="6251"/>
                  <a:pt x="1735074" y="0"/>
                </a:cubicBezTo>
                <a:cubicBezTo>
                  <a:pt x="1875373" y="-6251"/>
                  <a:pt x="2153853" y="-25475"/>
                  <a:pt x="2392299" y="0"/>
                </a:cubicBezTo>
                <a:cubicBezTo>
                  <a:pt x="2630746" y="25475"/>
                  <a:pt x="2773164" y="15047"/>
                  <a:pt x="3128391" y="0"/>
                </a:cubicBezTo>
                <a:cubicBezTo>
                  <a:pt x="3483618" y="-15047"/>
                  <a:pt x="3501221" y="-13583"/>
                  <a:pt x="3627882" y="0"/>
                </a:cubicBezTo>
                <a:cubicBezTo>
                  <a:pt x="3754543" y="13583"/>
                  <a:pt x="3939403" y="-13087"/>
                  <a:pt x="4048506" y="0"/>
                </a:cubicBezTo>
                <a:cubicBezTo>
                  <a:pt x="4157609" y="13087"/>
                  <a:pt x="4439495" y="21988"/>
                  <a:pt x="4547997" y="0"/>
                </a:cubicBezTo>
                <a:cubicBezTo>
                  <a:pt x="4656499" y="-21988"/>
                  <a:pt x="5092787" y="-36387"/>
                  <a:pt x="5362956" y="0"/>
                </a:cubicBezTo>
                <a:cubicBezTo>
                  <a:pt x="5633125" y="36387"/>
                  <a:pt x="5674734" y="-5447"/>
                  <a:pt x="5783580" y="0"/>
                </a:cubicBezTo>
                <a:cubicBezTo>
                  <a:pt x="5892426" y="5447"/>
                  <a:pt x="6311366" y="-29461"/>
                  <a:pt x="6519672" y="0"/>
                </a:cubicBezTo>
                <a:cubicBezTo>
                  <a:pt x="6727978" y="29461"/>
                  <a:pt x="6872459" y="20705"/>
                  <a:pt x="7019163" y="0"/>
                </a:cubicBezTo>
                <a:cubicBezTo>
                  <a:pt x="7165867" y="-20705"/>
                  <a:pt x="7478856" y="14117"/>
                  <a:pt x="7886700" y="0"/>
                </a:cubicBezTo>
                <a:cubicBezTo>
                  <a:pt x="7871184" y="143783"/>
                  <a:pt x="7893425" y="191849"/>
                  <a:pt x="7886700" y="371793"/>
                </a:cubicBezTo>
                <a:cubicBezTo>
                  <a:pt x="7587352" y="372127"/>
                  <a:pt x="7426347" y="361577"/>
                  <a:pt x="7150608" y="371793"/>
                </a:cubicBezTo>
                <a:cubicBezTo>
                  <a:pt x="6874869" y="382009"/>
                  <a:pt x="6757317" y="369571"/>
                  <a:pt x="6651117" y="371793"/>
                </a:cubicBezTo>
                <a:cubicBezTo>
                  <a:pt x="6544917" y="374015"/>
                  <a:pt x="6367450" y="385237"/>
                  <a:pt x="6230493" y="371793"/>
                </a:cubicBezTo>
                <a:cubicBezTo>
                  <a:pt x="6093536" y="358349"/>
                  <a:pt x="5874088" y="390128"/>
                  <a:pt x="5731002" y="371793"/>
                </a:cubicBezTo>
                <a:cubicBezTo>
                  <a:pt x="5587916" y="353458"/>
                  <a:pt x="5384746" y="365546"/>
                  <a:pt x="5231511" y="371793"/>
                </a:cubicBezTo>
                <a:cubicBezTo>
                  <a:pt x="5078276" y="378040"/>
                  <a:pt x="4704342" y="372327"/>
                  <a:pt x="4416552" y="371793"/>
                </a:cubicBezTo>
                <a:cubicBezTo>
                  <a:pt x="4128762" y="371259"/>
                  <a:pt x="4041138" y="377203"/>
                  <a:pt x="3917061" y="371793"/>
                </a:cubicBezTo>
                <a:cubicBezTo>
                  <a:pt x="3792984" y="366383"/>
                  <a:pt x="3409377" y="401372"/>
                  <a:pt x="3102102" y="371793"/>
                </a:cubicBezTo>
                <a:cubicBezTo>
                  <a:pt x="2794827" y="342214"/>
                  <a:pt x="2612734" y="385070"/>
                  <a:pt x="2444877" y="371793"/>
                </a:cubicBezTo>
                <a:cubicBezTo>
                  <a:pt x="2277021" y="358516"/>
                  <a:pt x="2177700" y="349471"/>
                  <a:pt x="1945386" y="371793"/>
                </a:cubicBezTo>
                <a:cubicBezTo>
                  <a:pt x="1713072" y="394115"/>
                  <a:pt x="1362787" y="334464"/>
                  <a:pt x="1130427" y="371793"/>
                </a:cubicBezTo>
                <a:cubicBezTo>
                  <a:pt x="898067" y="409122"/>
                  <a:pt x="812429" y="381740"/>
                  <a:pt x="709803" y="371793"/>
                </a:cubicBezTo>
                <a:cubicBezTo>
                  <a:pt x="607177" y="361846"/>
                  <a:pt x="345291" y="402848"/>
                  <a:pt x="0" y="371793"/>
                </a:cubicBezTo>
                <a:cubicBezTo>
                  <a:pt x="9744" y="205834"/>
                  <a:pt x="9637" y="96929"/>
                  <a:pt x="0" y="0"/>
                </a:cubicBezTo>
                <a:close/>
              </a:path>
            </a:pathLst>
          </a:custGeom>
          <a:noFill/>
          <a:ln w="38100">
            <a:solidFill>
              <a:srgbClr val="7030A0"/>
            </a:solidFill>
            <a:extLst>
              <a:ext uri="{C807C97D-BFC1-408E-A445-0C87EB9F89A2}">
                <ask:lineSketchStyleProps xmlns:ask="http://schemas.microsoft.com/office/drawing/2018/sketchyshapes" xmlns="" sd="3038235650">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53609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500"/>
                                        <p:tgtEl>
                                          <p:spTgt spid="10"/>
                                        </p:tgtEl>
                                      </p:cBhvr>
                                    </p:animEffect>
                                    <p:set>
                                      <p:cBhvr>
                                        <p:cTn id="10" dur="1" fill="hold">
                                          <p:stCondLst>
                                            <p:cond delay="499"/>
                                          </p:stCondLst>
                                        </p:cTn>
                                        <p:tgtEl>
                                          <p:spTgt spid="10"/>
                                        </p:tgtEl>
                                        <p:attrNameLst>
                                          <p:attrName>style.visibility</p:attrName>
                                        </p:attrNameLst>
                                      </p:cBhvr>
                                      <p:to>
                                        <p:strVal val="hidden"/>
                                      </p:to>
                                    </p:set>
                                  </p:childTnLst>
                                </p:cTn>
                              </p:par>
                              <p:par>
                                <p:cTn id="11" presetID="10" presetClass="exit" presetSubtype="0" fill="hold" grpId="0" nodeType="withEffect">
                                  <p:stCondLst>
                                    <p:cond delay="0"/>
                                  </p:stCondLst>
                                  <p:childTnLst>
                                    <p:animEffect transition="out" filter="fade">
                                      <p:cBhvr>
                                        <p:cTn id="12" dur="500"/>
                                        <p:tgtEl>
                                          <p:spTgt spid="6"/>
                                        </p:tgtEl>
                                      </p:cBhvr>
                                    </p:animEffect>
                                    <p:set>
                                      <p:cBhvr>
                                        <p:cTn id="13" dur="1" fill="hold">
                                          <p:stCondLst>
                                            <p:cond delay="499"/>
                                          </p:stCondLst>
                                        </p:cTn>
                                        <p:tgtEl>
                                          <p:spTgt spid="6"/>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10"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7450" y="107444"/>
            <a:ext cx="6365003" cy="951612"/>
          </a:xfrm>
        </p:spPr>
        <p:txBody>
          <a:bodyPr/>
          <a:lstStyle/>
          <a:p>
            <a:r>
              <a:rPr lang="en-GB" dirty="0"/>
              <a:t>Overall summary: Significant findings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92979475"/>
              </p:ext>
            </p:extLst>
          </p:nvPr>
        </p:nvGraphicFramePr>
        <p:xfrm>
          <a:off x="720090" y="1497965"/>
          <a:ext cx="7886700" cy="4876800"/>
        </p:xfrm>
        <a:graphic>
          <a:graphicData uri="http://schemas.openxmlformats.org/drawingml/2006/table">
            <a:tbl>
              <a:tblPr firstRow="1" bandRow="1">
                <a:tableStyleId>{5C22544A-7EE6-4342-B048-85BDC9FD1C3A}</a:tableStyleId>
              </a:tblPr>
              <a:tblGrid>
                <a:gridCol w="5234940">
                  <a:extLst>
                    <a:ext uri="{9D8B030D-6E8A-4147-A177-3AD203B41FA5}">
                      <a16:colId xmlns:a16="http://schemas.microsoft.com/office/drawing/2014/main" val="20000"/>
                    </a:ext>
                  </a:extLst>
                </a:gridCol>
                <a:gridCol w="2651760">
                  <a:extLst>
                    <a:ext uri="{9D8B030D-6E8A-4147-A177-3AD203B41FA5}">
                      <a16:colId xmlns:a16="http://schemas.microsoft.com/office/drawing/2014/main" val="20001"/>
                    </a:ext>
                  </a:extLst>
                </a:gridCol>
              </a:tblGrid>
              <a:tr h="370840">
                <a:tc>
                  <a:txBody>
                    <a:bodyPr/>
                    <a:lstStyle/>
                    <a:p>
                      <a:r>
                        <a:rPr lang="en-GB" sz="2000" dirty="0"/>
                        <a:t>Outcome</a:t>
                      </a:r>
                    </a:p>
                  </a:txBody>
                  <a:tcPr/>
                </a:tc>
                <a:tc>
                  <a:txBody>
                    <a:bodyPr/>
                    <a:lstStyle/>
                    <a:p>
                      <a:r>
                        <a:rPr lang="en-GB" sz="2000" dirty="0"/>
                        <a:t>Favours</a:t>
                      </a:r>
                    </a:p>
                  </a:txBody>
                  <a:tcPr/>
                </a:tc>
                <a:extLst>
                  <a:ext uri="{0D108BD9-81ED-4DB2-BD59-A6C34878D82A}">
                    <a16:rowId xmlns:a16="http://schemas.microsoft.com/office/drawing/2014/main" val="10000"/>
                  </a:ext>
                </a:extLst>
              </a:tr>
              <a:tr h="370840">
                <a:tc>
                  <a:txBody>
                    <a:bodyPr/>
                    <a:lstStyle/>
                    <a:p>
                      <a:r>
                        <a:rPr lang="en-GB" sz="2000" b="1" dirty="0"/>
                        <a:t>Dilators + buccal misoprostol + mifepristone vs. buccal misoprostol + mifepristone</a:t>
                      </a:r>
                    </a:p>
                  </a:txBody>
                  <a:tcPr/>
                </a:tc>
                <a:tc>
                  <a:txBody>
                    <a:bodyPr/>
                    <a:lstStyle/>
                    <a:p>
                      <a:endParaRPr lang="en-GB" sz="2000" dirty="0"/>
                    </a:p>
                  </a:txBody>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t>Baseline cervical dilation</a:t>
                      </a:r>
                      <a:endParaRPr lang="en-GB" sz="2000" dirty="0">
                        <a:solidFill>
                          <a:srgbClr val="00B050"/>
                        </a:solidFill>
                      </a:endParaRPr>
                    </a:p>
                  </a:txBody>
                  <a:tcPr/>
                </a:tc>
                <a:tc>
                  <a:txBody>
                    <a:bodyPr/>
                    <a:lstStyle/>
                    <a:p>
                      <a:r>
                        <a:rPr lang="en-GB" sz="2000" dirty="0">
                          <a:solidFill>
                            <a:srgbClr val="00B050"/>
                          </a:solidFill>
                        </a:rPr>
                        <a:t>Combination of all 3</a:t>
                      </a:r>
                      <a:endParaRPr lang="en-GB" sz="2000" dirty="0"/>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1" dirty="0"/>
                        <a:t>Dilators + buccal misoprostol vs. </a:t>
                      </a:r>
                      <a:br>
                        <a:rPr lang="en-GB" sz="2000" b="1" dirty="0"/>
                      </a:br>
                      <a:r>
                        <a:rPr lang="en-GB" sz="2000" b="1" dirty="0"/>
                        <a:t>buccal misoprostol + mifepristone</a:t>
                      </a:r>
                    </a:p>
                  </a:txBody>
                  <a:tcPr/>
                </a:tc>
                <a:tc>
                  <a:txBody>
                    <a:bodyPr/>
                    <a:lstStyle/>
                    <a:p>
                      <a:endParaRPr lang="en-GB" sz="2000" dirty="0"/>
                    </a:p>
                  </a:txBody>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t>Baseline cervical dilation</a:t>
                      </a:r>
                      <a:endParaRPr lang="en-GB" sz="2000" dirty="0">
                        <a:solidFill>
                          <a:srgbClr val="00B050"/>
                        </a:solidFill>
                      </a:endParaRPr>
                    </a:p>
                  </a:txBody>
                  <a:tcPr/>
                </a:tc>
                <a:tc>
                  <a:txBody>
                    <a:bodyPr/>
                    <a:lstStyle/>
                    <a:p>
                      <a:r>
                        <a:rPr lang="en-GB" sz="2000" dirty="0">
                          <a:solidFill>
                            <a:srgbClr val="00B050"/>
                          </a:solidFill>
                        </a:rPr>
                        <a:t>Dilators + misoprostol </a:t>
                      </a:r>
                    </a:p>
                  </a:txBody>
                  <a:tcPr/>
                </a:tc>
                <a:extLst>
                  <a:ext uri="{0D108BD9-81ED-4DB2-BD59-A6C34878D82A}">
                    <a16:rowId xmlns:a16="http://schemas.microsoft.com/office/drawing/2014/main" val="1000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1" dirty="0"/>
                        <a:t>Dilators + buccal misoprostol vs. </a:t>
                      </a:r>
                      <a:br>
                        <a:rPr lang="en-GB" sz="2000" b="1" dirty="0"/>
                      </a:br>
                      <a:r>
                        <a:rPr lang="en-GB" sz="2000" b="1" dirty="0"/>
                        <a:t>dilators + mifepristone</a:t>
                      </a:r>
                    </a:p>
                  </a:txBody>
                  <a:tcPr/>
                </a:tc>
                <a:tc>
                  <a:txBody>
                    <a:bodyPr/>
                    <a:lstStyle/>
                    <a:p>
                      <a:endParaRPr lang="en-GB" sz="2000" dirty="0"/>
                    </a:p>
                  </a:txBody>
                  <a:tcPr/>
                </a:tc>
                <a:extLst>
                  <a:ext uri="{0D108BD9-81ED-4DB2-BD59-A6C34878D82A}">
                    <a16:rowId xmlns:a16="http://schemas.microsoft.com/office/drawing/2014/main" val="10005"/>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t>Ease of procedure: (very) difficult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solidFill>
                            <a:srgbClr val="FF0000"/>
                          </a:solidFill>
                        </a:rPr>
                        <a:t>Dilators</a:t>
                      </a:r>
                      <a:r>
                        <a:rPr lang="en-GB" sz="2000" baseline="0" dirty="0">
                          <a:solidFill>
                            <a:srgbClr val="FF0000"/>
                          </a:solidFill>
                        </a:rPr>
                        <a:t> + mifepristone</a:t>
                      </a:r>
                      <a:endParaRPr lang="en-GB" sz="2000" dirty="0">
                        <a:solidFill>
                          <a:srgbClr val="FF0000"/>
                        </a:solidFill>
                      </a:endParaRPr>
                    </a:p>
                  </a:txBody>
                  <a:tcPr/>
                </a:tc>
                <a:extLst>
                  <a:ext uri="{0D108BD9-81ED-4DB2-BD59-A6C34878D82A}">
                    <a16:rowId xmlns:a16="http://schemas.microsoft.com/office/drawing/2014/main" val="10006"/>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b="1" dirty="0"/>
                        <a:t>Overnight vs. same-day osmotic dilators</a:t>
                      </a:r>
                    </a:p>
                  </a:txBody>
                  <a:tcPr/>
                </a:tc>
                <a:tc>
                  <a:txBody>
                    <a:bodyPr/>
                    <a:lstStyle/>
                    <a:p>
                      <a:endParaRPr lang="en-GB" sz="2000"/>
                    </a:p>
                  </a:txBody>
                  <a:tcPr/>
                </a:tc>
                <a:extLst>
                  <a:ext uri="{0D108BD9-81ED-4DB2-BD59-A6C34878D82A}">
                    <a16:rowId xmlns:a16="http://schemas.microsoft.com/office/drawing/2014/main" val="10007"/>
                  </a:ext>
                </a:extLst>
              </a:tr>
              <a:tr h="370840">
                <a:tc>
                  <a:txBody>
                    <a:bodyPr/>
                    <a:lstStyle/>
                    <a:p>
                      <a:pPr marL="0" indent="0" defTabSz="457200">
                        <a:buFont typeface="Arial" panose="020B0604020202020204" pitchFamily="34" charset="0"/>
                        <a:buNone/>
                      </a:pPr>
                      <a:r>
                        <a:rPr lang="en-GB" sz="2000" dirty="0"/>
                        <a:t>Baseline cervical dilation</a:t>
                      </a:r>
                      <a:endParaRPr lang="en-GB" sz="2000" dirty="0">
                        <a:solidFill>
                          <a:srgbClr val="00B050"/>
                        </a:solidFill>
                      </a:endParaRPr>
                    </a:p>
                  </a:txBody>
                  <a:tcPr/>
                </a:tc>
                <a:tc>
                  <a:txBody>
                    <a:bodyPr/>
                    <a:lstStyle/>
                    <a:p>
                      <a:r>
                        <a:rPr lang="en-GB" sz="2000" dirty="0">
                          <a:solidFill>
                            <a:srgbClr val="00B050"/>
                          </a:solidFill>
                        </a:rPr>
                        <a:t>Overnight</a:t>
                      </a:r>
                    </a:p>
                  </a:txBody>
                  <a:tcPr/>
                </a:tc>
                <a:extLst>
                  <a:ext uri="{0D108BD9-81ED-4DB2-BD59-A6C34878D82A}">
                    <a16:rowId xmlns:a16="http://schemas.microsoft.com/office/drawing/2014/main" val="10008"/>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a:t>Ease of procedure: inadequate dilation </a:t>
                      </a:r>
                      <a:endParaRPr lang="en-GB" sz="2000" dirty="0">
                        <a:solidFill>
                          <a:srgbClr val="00B050"/>
                        </a:solidFill>
                      </a:endParaRPr>
                    </a:p>
                  </a:txBody>
                  <a:tcPr/>
                </a:tc>
                <a:tc>
                  <a:txBody>
                    <a:bodyPr/>
                    <a:lstStyle/>
                    <a:p>
                      <a:r>
                        <a:rPr lang="en-GB" sz="2000" dirty="0">
                          <a:solidFill>
                            <a:srgbClr val="00B050"/>
                          </a:solidFill>
                        </a:rPr>
                        <a:t>Overnight</a:t>
                      </a:r>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6594955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8272" y="197879"/>
            <a:ext cx="6224326" cy="951612"/>
          </a:xfrm>
        </p:spPr>
        <p:txBody>
          <a:bodyPr/>
          <a:lstStyle/>
          <a:p>
            <a:r>
              <a:rPr lang="en-GB" dirty="0"/>
              <a:t>Recommendations</a:t>
            </a:r>
          </a:p>
        </p:txBody>
      </p:sp>
      <p:sp>
        <p:nvSpPr>
          <p:cNvPr id="3" name="Content Placeholder 2"/>
          <p:cNvSpPr>
            <a:spLocks noGrp="1"/>
          </p:cNvSpPr>
          <p:nvPr>
            <p:ph idx="1"/>
          </p:nvPr>
        </p:nvSpPr>
        <p:spPr>
          <a:xfrm>
            <a:off x="628650" y="1587640"/>
            <a:ext cx="7886700" cy="4589323"/>
          </a:xfrm>
        </p:spPr>
        <p:txBody>
          <a:bodyPr>
            <a:normAutofit lnSpcReduction="10000"/>
          </a:bodyPr>
          <a:lstStyle/>
          <a:p>
            <a:r>
              <a:rPr lang="en-GB" dirty="0"/>
              <a:t>1.12.3 For women who are having a surgical abortion between 14</a:t>
            </a:r>
            <a:r>
              <a:rPr lang="en-GB" baseline="30000" dirty="0"/>
              <a:t>+0</a:t>
            </a:r>
            <a:r>
              <a:rPr lang="en-GB" dirty="0"/>
              <a:t> and 23</a:t>
            </a:r>
            <a:r>
              <a:rPr lang="en-GB" baseline="30000" dirty="0"/>
              <a:t>+6</a:t>
            </a:r>
            <a:r>
              <a:rPr lang="en-GB" dirty="0"/>
              <a:t> weeks' gestation, </a:t>
            </a:r>
            <a:r>
              <a:rPr lang="en-GB" dirty="0">
                <a:solidFill>
                  <a:srgbClr val="00B050"/>
                </a:solidFill>
              </a:rPr>
              <a:t>offer cervical priming</a:t>
            </a:r>
            <a:endParaRPr lang="en-GB" dirty="0"/>
          </a:p>
          <a:p>
            <a:r>
              <a:rPr lang="en-GB" dirty="0"/>
              <a:t>1.12.4 For women who are having a surgical abortion between </a:t>
            </a:r>
            <a:r>
              <a:rPr lang="en-GB" dirty="0">
                <a:solidFill>
                  <a:srgbClr val="00B050"/>
                </a:solidFill>
              </a:rPr>
              <a:t>14</a:t>
            </a:r>
            <a:r>
              <a:rPr lang="en-GB" baseline="30000" dirty="0">
                <a:solidFill>
                  <a:srgbClr val="00B050"/>
                </a:solidFill>
              </a:rPr>
              <a:t>+0</a:t>
            </a:r>
            <a:r>
              <a:rPr lang="en-GB" dirty="0">
                <a:solidFill>
                  <a:srgbClr val="00B050"/>
                </a:solidFill>
              </a:rPr>
              <a:t> and 16</a:t>
            </a:r>
            <a:r>
              <a:rPr lang="en-GB" baseline="30000" dirty="0">
                <a:solidFill>
                  <a:srgbClr val="00B050"/>
                </a:solidFill>
              </a:rPr>
              <a:t>+0</a:t>
            </a:r>
            <a:r>
              <a:rPr lang="en-GB" dirty="0">
                <a:solidFill>
                  <a:srgbClr val="00B050"/>
                </a:solidFill>
              </a:rPr>
              <a:t> weeks</a:t>
            </a:r>
            <a:r>
              <a:rPr lang="en-GB" dirty="0"/>
              <a:t>' gestation, consider:</a:t>
            </a:r>
          </a:p>
          <a:p>
            <a:pPr>
              <a:buFont typeface="Arial" pitchFamily="34" charset="0"/>
              <a:buChar char="•"/>
            </a:pPr>
            <a:r>
              <a:rPr lang="en-GB" sz="2200" dirty="0">
                <a:solidFill>
                  <a:srgbClr val="00B050"/>
                </a:solidFill>
              </a:rPr>
              <a:t>osmotic dilators </a:t>
            </a:r>
            <a:r>
              <a:rPr lang="en-GB" sz="2200" b="1" dirty="0"/>
              <a:t>or</a:t>
            </a:r>
            <a:endParaRPr lang="en-GB" sz="2200" dirty="0"/>
          </a:p>
          <a:p>
            <a:pPr>
              <a:buFont typeface="Arial" pitchFamily="34" charset="0"/>
              <a:buChar char="•"/>
            </a:pPr>
            <a:r>
              <a:rPr lang="en-GB" sz="2200" dirty="0"/>
              <a:t>buccal, vaginal or sublingual </a:t>
            </a:r>
            <a:r>
              <a:rPr lang="en-GB" sz="2200" dirty="0">
                <a:solidFill>
                  <a:srgbClr val="00B050"/>
                </a:solidFill>
              </a:rPr>
              <a:t>misoprostol</a:t>
            </a:r>
            <a:r>
              <a:rPr lang="en-GB" sz="2200" baseline="30000" dirty="0">
                <a:solidFill>
                  <a:srgbClr val="00B050"/>
                </a:solidFill>
              </a:rPr>
              <a:t> </a:t>
            </a:r>
            <a:r>
              <a:rPr lang="en-GB" sz="2200" b="1" dirty="0"/>
              <a:t>or</a:t>
            </a:r>
            <a:endParaRPr lang="en-GB" sz="2200" dirty="0"/>
          </a:p>
          <a:p>
            <a:pPr>
              <a:buFont typeface="Arial" pitchFamily="34" charset="0"/>
              <a:buChar char="•"/>
            </a:pPr>
            <a:r>
              <a:rPr lang="en-GB" sz="2200" dirty="0"/>
              <a:t>200 mg oral </a:t>
            </a:r>
            <a:r>
              <a:rPr lang="en-GB" sz="2200" dirty="0">
                <a:solidFill>
                  <a:srgbClr val="00B050"/>
                </a:solidFill>
              </a:rPr>
              <a:t>mifepristone,</a:t>
            </a:r>
            <a:r>
              <a:rPr lang="en-GB" sz="2200" dirty="0"/>
              <a:t> given the day before the abortion.</a:t>
            </a:r>
          </a:p>
          <a:p>
            <a:r>
              <a:rPr lang="en-GB" dirty="0"/>
              <a:t>1.12.5 For women who are having a surgical abortion between </a:t>
            </a:r>
            <a:r>
              <a:rPr lang="en-GB" dirty="0">
                <a:solidFill>
                  <a:srgbClr val="00B050"/>
                </a:solidFill>
              </a:rPr>
              <a:t>16</a:t>
            </a:r>
            <a:r>
              <a:rPr lang="en-GB" baseline="30000" dirty="0">
                <a:solidFill>
                  <a:srgbClr val="00B050"/>
                </a:solidFill>
              </a:rPr>
              <a:t>+1</a:t>
            </a:r>
            <a:r>
              <a:rPr lang="en-GB" dirty="0">
                <a:solidFill>
                  <a:srgbClr val="00B050"/>
                </a:solidFill>
              </a:rPr>
              <a:t> and 19</a:t>
            </a:r>
            <a:r>
              <a:rPr lang="en-GB" baseline="30000" dirty="0">
                <a:solidFill>
                  <a:srgbClr val="00B050"/>
                </a:solidFill>
              </a:rPr>
              <a:t>+0</a:t>
            </a:r>
            <a:r>
              <a:rPr lang="en-GB" dirty="0">
                <a:solidFill>
                  <a:srgbClr val="00B050"/>
                </a:solidFill>
              </a:rPr>
              <a:t> </a:t>
            </a:r>
            <a:r>
              <a:rPr lang="en-GB" dirty="0"/>
              <a:t>weeks' gestation, consider:</a:t>
            </a:r>
          </a:p>
          <a:p>
            <a:pPr>
              <a:buFont typeface="Arial" pitchFamily="34" charset="0"/>
              <a:buChar char="•"/>
            </a:pPr>
            <a:r>
              <a:rPr lang="en-GB" sz="2200" dirty="0">
                <a:solidFill>
                  <a:srgbClr val="00B050"/>
                </a:solidFill>
              </a:rPr>
              <a:t>osmotic dilators </a:t>
            </a:r>
            <a:r>
              <a:rPr lang="en-GB" sz="2200" b="1" dirty="0"/>
              <a:t>or</a:t>
            </a:r>
            <a:endParaRPr lang="en-GB" sz="2200" dirty="0"/>
          </a:p>
          <a:p>
            <a:pPr>
              <a:buFont typeface="Arial" pitchFamily="34" charset="0"/>
              <a:buChar char="•"/>
            </a:pPr>
            <a:r>
              <a:rPr lang="en-GB" sz="2200" dirty="0"/>
              <a:t>buccal, vaginal or sublingual </a:t>
            </a:r>
            <a:r>
              <a:rPr lang="en-GB" sz="2200" dirty="0">
                <a:solidFill>
                  <a:srgbClr val="00B050"/>
                </a:solidFill>
              </a:rPr>
              <a:t>misoprostol</a:t>
            </a:r>
          </a:p>
          <a:p>
            <a:pPr marL="233362" indent="0">
              <a:buNone/>
            </a:pPr>
            <a:endParaRPr lang="en-GB" dirty="0"/>
          </a:p>
        </p:txBody>
      </p:sp>
    </p:spTree>
    <p:extLst>
      <p:ext uri="{BB962C8B-B14F-4D97-AF65-F5344CB8AC3E}">
        <p14:creationId xmlns:p14="http://schemas.microsoft.com/office/powerpoint/2010/main" val="1569766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6834" y="179865"/>
            <a:ext cx="6497080" cy="951612"/>
          </a:xfrm>
        </p:spPr>
        <p:txBody>
          <a:bodyPr/>
          <a:lstStyle/>
          <a:p>
            <a:r>
              <a:rPr lang="en-GB" dirty="0"/>
              <a:t>Summary of Protocol (2.6)</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51305943"/>
              </p:ext>
            </p:extLst>
          </p:nvPr>
        </p:nvGraphicFramePr>
        <p:xfrm>
          <a:off x="628650" y="1463675"/>
          <a:ext cx="7886700" cy="3566160"/>
        </p:xfrm>
        <a:graphic>
          <a:graphicData uri="http://schemas.openxmlformats.org/drawingml/2006/table">
            <a:tbl>
              <a:tblPr firstRow="1" bandRow="1">
                <a:tableStyleId>{5C22544A-7EE6-4342-B048-85BDC9FD1C3A}</a:tableStyleId>
              </a:tblPr>
              <a:tblGrid>
                <a:gridCol w="1833196">
                  <a:extLst>
                    <a:ext uri="{9D8B030D-6E8A-4147-A177-3AD203B41FA5}">
                      <a16:colId xmlns:a16="http://schemas.microsoft.com/office/drawing/2014/main" val="20000"/>
                    </a:ext>
                  </a:extLst>
                </a:gridCol>
                <a:gridCol w="6053504">
                  <a:extLst>
                    <a:ext uri="{9D8B030D-6E8A-4147-A177-3AD203B41FA5}">
                      <a16:colId xmlns:a16="http://schemas.microsoft.com/office/drawing/2014/main" val="20001"/>
                    </a:ext>
                  </a:extLst>
                </a:gridCol>
              </a:tblGrid>
              <a:tr h="370840">
                <a:tc>
                  <a:txBody>
                    <a:bodyPr/>
                    <a:lstStyle/>
                    <a:p>
                      <a:r>
                        <a:rPr lang="en-GB" sz="2400" dirty="0"/>
                        <a:t>Population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kern="1200" dirty="0">
                          <a:solidFill>
                            <a:schemeClr val="lt1"/>
                          </a:solidFill>
                          <a:effectLst/>
                          <a:latin typeface="+mn-lt"/>
                          <a:ea typeface="+mn-ea"/>
                          <a:cs typeface="+mn-cs"/>
                        </a:rPr>
                        <a:t>Women having surgical abortion</a:t>
                      </a:r>
                      <a:r>
                        <a:rPr lang="en-GB" sz="2400" b="1" kern="1200" baseline="0" dirty="0">
                          <a:solidFill>
                            <a:schemeClr val="lt1"/>
                          </a:solidFill>
                          <a:effectLst/>
                          <a:latin typeface="+mn-lt"/>
                          <a:ea typeface="+mn-ea"/>
                          <a:cs typeface="+mn-cs"/>
                        </a:rPr>
                        <a:t> </a:t>
                      </a:r>
                      <a:r>
                        <a:rPr lang="en-GB" sz="2400" b="1" kern="1200" dirty="0">
                          <a:solidFill>
                            <a:schemeClr val="lt1"/>
                          </a:solidFill>
                          <a:effectLst/>
                          <a:latin typeface="+mn-lt"/>
                          <a:ea typeface="+mn-ea"/>
                          <a:cs typeface="+mn-cs"/>
                        </a:rPr>
                        <a:t>up to and including 13</a:t>
                      </a:r>
                      <a:r>
                        <a:rPr lang="en-GB" sz="2400" b="1" kern="1200" baseline="30000" dirty="0">
                          <a:solidFill>
                            <a:schemeClr val="lt1"/>
                          </a:solidFill>
                          <a:effectLst/>
                          <a:latin typeface="+mn-lt"/>
                          <a:ea typeface="+mn-ea"/>
                          <a:cs typeface="+mn-cs"/>
                        </a:rPr>
                        <a:t>+6</a:t>
                      </a:r>
                      <a:r>
                        <a:rPr lang="en-GB" sz="2400" b="1" kern="1200" dirty="0">
                          <a:solidFill>
                            <a:schemeClr val="lt1"/>
                          </a:solidFill>
                          <a:effectLst/>
                          <a:latin typeface="+mn-lt"/>
                          <a:ea typeface="+mn-ea"/>
                          <a:cs typeface="+mn-cs"/>
                        </a:rPr>
                        <a:t> weeks gestation</a:t>
                      </a:r>
                    </a:p>
                  </a:txBody>
                  <a:tcPr/>
                </a:tc>
                <a:extLst>
                  <a:ext uri="{0D108BD9-81ED-4DB2-BD59-A6C34878D82A}">
                    <a16:rowId xmlns:a16="http://schemas.microsoft.com/office/drawing/2014/main" val="10000"/>
                  </a:ext>
                </a:extLst>
              </a:tr>
              <a:tr h="370840">
                <a:tc>
                  <a:txBody>
                    <a:bodyPr/>
                    <a:lstStyle/>
                    <a:p>
                      <a:r>
                        <a:rPr lang="en-GB" sz="2400" b="1" dirty="0"/>
                        <a:t>Intervention</a:t>
                      </a:r>
                    </a:p>
                  </a:txBody>
                  <a:tcPr/>
                </a:tc>
                <a:tc>
                  <a:txBody>
                    <a:bodyPr/>
                    <a:lstStyle/>
                    <a:p>
                      <a:pPr marL="285750" lvl="0" indent="-285750">
                        <a:buFont typeface="Arial" panose="020B0604020202020204" pitchFamily="34" charset="0"/>
                        <a:buChar char="•"/>
                      </a:pPr>
                      <a:r>
                        <a:rPr lang="en-GB" sz="2400" baseline="0" dirty="0"/>
                        <a:t>Mifepristone </a:t>
                      </a:r>
                    </a:p>
                    <a:p>
                      <a:pPr marL="285750" lvl="0" indent="-285750">
                        <a:buFont typeface="Arial" panose="020B0604020202020204" pitchFamily="34" charset="0"/>
                        <a:buChar char="•"/>
                      </a:pPr>
                      <a:r>
                        <a:rPr lang="en-GB" sz="2400" baseline="0" dirty="0"/>
                        <a:t>Misoprostol (vaginal, sublingual, buccal) </a:t>
                      </a:r>
                    </a:p>
                  </a:txBody>
                  <a:tcPr/>
                </a:tc>
                <a:extLst>
                  <a:ext uri="{0D108BD9-81ED-4DB2-BD59-A6C34878D82A}">
                    <a16:rowId xmlns:a16="http://schemas.microsoft.com/office/drawing/2014/main" val="10001"/>
                  </a:ext>
                </a:extLst>
              </a:tr>
              <a:tr h="370840">
                <a:tc>
                  <a:txBody>
                    <a:bodyPr/>
                    <a:lstStyle/>
                    <a:p>
                      <a:r>
                        <a:rPr lang="en-GB" sz="2400" b="1" dirty="0"/>
                        <a:t>Comparison</a:t>
                      </a:r>
                    </a:p>
                  </a:txBody>
                  <a:tcPr/>
                </a:tc>
                <a:tc>
                  <a:txBody>
                    <a:bodyPr/>
                    <a:lstStyle/>
                    <a:p>
                      <a:pPr marL="285750" lvl="0" indent="-285750">
                        <a:buFont typeface="Arial" panose="020B0604020202020204" pitchFamily="34" charset="0"/>
                        <a:buChar char="•"/>
                      </a:pPr>
                      <a:r>
                        <a:rPr lang="en-GB" sz="2400" kern="1200" dirty="0">
                          <a:solidFill>
                            <a:schemeClr val="dk1"/>
                          </a:solidFill>
                          <a:effectLst/>
                          <a:latin typeface="+mn-lt"/>
                          <a:ea typeface="+mn-ea"/>
                          <a:cs typeface="+mn-cs"/>
                        </a:rPr>
                        <a:t>Cervical priming agent vs. placebo/no</a:t>
                      </a:r>
                      <a:r>
                        <a:rPr lang="en-GB" sz="2400" kern="1200" baseline="0" dirty="0">
                          <a:solidFill>
                            <a:schemeClr val="dk1"/>
                          </a:solidFill>
                          <a:effectLst/>
                          <a:latin typeface="+mn-lt"/>
                          <a:ea typeface="+mn-ea"/>
                          <a:cs typeface="+mn-cs"/>
                        </a:rPr>
                        <a:t> agent</a:t>
                      </a:r>
                      <a:endParaRPr lang="en-GB" sz="2400" kern="1200" dirty="0">
                        <a:solidFill>
                          <a:schemeClr val="dk1"/>
                        </a:solidFill>
                        <a:effectLst/>
                        <a:latin typeface="+mn-lt"/>
                        <a:ea typeface="+mn-ea"/>
                        <a:cs typeface="+mn-cs"/>
                      </a:endParaRPr>
                    </a:p>
                    <a:p>
                      <a:pPr marL="285750" lvl="0" indent="-285750">
                        <a:buFont typeface="Arial" panose="020B0604020202020204" pitchFamily="34" charset="0"/>
                        <a:buChar char="•"/>
                      </a:pPr>
                      <a:r>
                        <a:rPr lang="en-GB" sz="2400" kern="1200" dirty="0">
                          <a:solidFill>
                            <a:schemeClr val="dk1"/>
                          </a:solidFill>
                          <a:effectLst/>
                          <a:latin typeface="+mn-lt"/>
                          <a:ea typeface="+mn-ea"/>
                          <a:cs typeface="+mn-cs"/>
                        </a:rPr>
                        <a:t>Cervical priming agent A vs. B</a:t>
                      </a:r>
                    </a:p>
                    <a:p>
                      <a:pPr marL="285750" lvl="0" indent="-285750">
                        <a:buFont typeface="Arial" panose="020B0604020202020204" pitchFamily="34" charset="0"/>
                        <a:buChar char="•"/>
                      </a:pPr>
                      <a:r>
                        <a:rPr lang="en-GB" sz="2400" kern="1200" dirty="0">
                          <a:solidFill>
                            <a:schemeClr val="dk1"/>
                          </a:solidFill>
                          <a:effectLst/>
                          <a:latin typeface="+mn-lt"/>
                          <a:ea typeface="+mn-ea"/>
                          <a:cs typeface="+mn-cs"/>
                        </a:rPr>
                        <a:t>Cervical priming agent A vs. B (dose)</a:t>
                      </a:r>
                    </a:p>
                    <a:p>
                      <a:pPr marL="285750" lvl="0" indent="-285750">
                        <a:buFont typeface="Arial" panose="020B0604020202020204" pitchFamily="34" charset="0"/>
                        <a:buChar char="•"/>
                      </a:pPr>
                      <a:r>
                        <a:rPr lang="en-GB" sz="2400" kern="1200" dirty="0">
                          <a:solidFill>
                            <a:schemeClr val="dk1"/>
                          </a:solidFill>
                          <a:effectLst/>
                          <a:latin typeface="+mn-lt"/>
                          <a:ea typeface="+mn-ea"/>
                          <a:cs typeface="+mn-cs"/>
                        </a:rPr>
                        <a:t>Cervical priming agent A vs. B (interval)</a:t>
                      </a:r>
                    </a:p>
                    <a:p>
                      <a:pPr marL="285750" lvl="0" indent="-285750">
                        <a:buFont typeface="Arial" panose="020B0604020202020204" pitchFamily="34" charset="0"/>
                        <a:buChar char="•"/>
                      </a:pPr>
                      <a:r>
                        <a:rPr lang="en-GB" sz="2400" kern="1200" dirty="0">
                          <a:solidFill>
                            <a:schemeClr val="dk1"/>
                          </a:solidFill>
                          <a:effectLst/>
                          <a:latin typeface="+mn-lt"/>
                          <a:ea typeface="+mn-ea"/>
                          <a:cs typeface="+mn-cs"/>
                        </a:rPr>
                        <a:t>Misoprostol route A vs. B</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4077382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8272" y="197879"/>
            <a:ext cx="6224326" cy="951612"/>
          </a:xfrm>
        </p:spPr>
        <p:txBody>
          <a:bodyPr/>
          <a:lstStyle/>
          <a:p>
            <a:r>
              <a:rPr lang="en-GB" dirty="0"/>
              <a:t>Recommendations</a:t>
            </a:r>
          </a:p>
        </p:txBody>
      </p:sp>
      <p:sp>
        <p:nvSpPr>
          <p:cNvPr id="3" name="Content Placeholder 2"/>
          <p:cNvSpPr>
            <a:spLocks noGrp="1"/>
          </p:cNvSpPr>
          <p:nvPr>
            <p:ph idx="1"/>
          </p:nvPr>
        </p:nvSpPr>
        <p:spPr>
          <a:xfrm>
            <a:off x="628650" y="1587640"/>
            <a:ext cx="7886700" cy="4589323"/>
          </a:xfrm>
        </p:spPr>
        <p:txBody>
          <a:bodyPr>
            <a:normAutofit/>
          </a:bodyPr>
          <a:lstStyle/>
          <a:p>
            <a:r>
              <a:rPr lang="en-GB" dirty="0"/>
              <a:t>1.12.6 For women who are having a surgical abortion between </a:t>
            </a:r>
            <a:r>
              <a:rPr lang="en-GB" dirty="0">
                <a:solidFill>
                  <a:srgbClr val="00B050"/>
                </a:solidFill>
              </a:rPr>
              <a:t>19</a:t>
            </a:r>
            <a:r>
              <a:rPr lang="en-GB" baseline="30000" dirty="0">
                <a:solidFill>
                  <a:srgbClr val="00B050"/>
                </a:solidFill>
              </a:rPr>
              <a:t>+1</a:t>
            </a:r>
            <a:r>
              <a:rPr lang="en-GB" dirty="0">
                <a:solidFill>
                  <a:srgbClr val="00B050"/>
                </a:solidFill>
              </a:rPr>
              <a:t> and 23</a:t>
            </a:r>
            <a:r>
              <a:rPr lang="en-GB" baseline="30000" dirty="0">
                <a:solidFill>
                  <a:srgbClr val="00B050"/>
                </a:solidFill>
              </a:rPr>
              <a:t>+6</a:t>
            </a:r>
            <a:r>
              <a:rPr lang="en-GB" dirty="0"/>
              <a:t> weeks' gestation, </a:t>
            </a:r>
            <a:r>
              <a:rPr lang="en-GB" dirty="0">
                <a:solidFill>
                  <a:srgbClr val="00B050"/>
                </a:solidFill>
              </a:rPr>
              <a:t>offer osmotic dilators</a:t>
            </a:r>
            <a:r>
              <a:rPr lang="en-GB" dirty="0"/>
              <a:t>. In addition, </a:t>
            </a:r>
            <a:r>
              <a:rPr lang="en-GB" dirty="0">
                <a:solidFill>
                  <a:srgbClr val="00B050"/>
                </a:solidFill>
              </a:rPr>
              <a:t>consider</a:t>
            </a:r>
            <a:r>
              <a:rPr lang="en-GB" dirty="0"/>
              <a:t>:</a:t>
            </a:r>
          </a:p>
          <a:p>
            <a:pPr>
              <a:buFont typeface="Arial" pitchFamily="34" charset="0"/>
              <a:buChar char="•"/>
            </a:pPr>
            <a:r>
              <a:rPr lang="en-GB" sz="2200" dirty="0"/>
              <a:t>200 mg oral </a:t>
            </a:r>
            <a:r>
              <a:rPr lang="en-GB" sz="2200" dirty="0">
                <a:solidFill>
                  <a:srgbClr val="00B050"/>
                </a:solidFill>
              </a:rPr>
              <a:t>mifepristone</a:t>
            </a:r>
            <a:r>
              <a:rPr lang="en-GB" sz="2200" dirty="0"/>
              <a:t> the day before the abortion </a:t>
            </a:r>
            <a:r>
              <a:rPr lang="en-GB" sz="2200" b="1" dirty="0">
                <a:solidFill>
                  <a:srgbClr val="00B050"/>
                </a:solidFill>
              </a:rPr>
              <a:t>and</a:t>
            </a:r>
            <a:endParaRPr lang="en-GB" sz="2200" dirty="0">
              <a:solidFill>
                <a:srgbClr val="00B050"/>
              </a:solidFill>
            </a:endParaRPr>
          </a:p>
          <a:p>
            <a:pPr>
              <a:buFont typeface="Arial" pitchFamily="34" charset="0"/>
              <a:buChar char="•"/>
            </a:pPr>
            <a:r>
              <a:rPr lang="en-GB" sz="2200" dirty="0"/>
              <a:t>inserting </a:t>
            </a:r>
            <a:r>
              <a:rPr lang="en-GB" sz="2200" dirty="0">
                <a:solidFill>
                  <a:srgbClr val="00B050"/>
                </a:solidFill>
              </a:rPr>
              <a:t>osmotic dilators </a:t>
            </a:r>
            <a:r>
              <a:rPr lang="en-GB" sz="2200" dirty="0"/>
              <a:t>at the same time as the mifepristone</a:t>
            </a:r>
          </a:p>
          <a:p>
            <a:r>
              <a:rPr lang="en-GB" dirty="0"/>
              <a:t>1.12.7 For women who are having a surgical abortion between </a:t>
            </a:r>
            <a:r>
              <a:rPr lang="en-GB" dirty="0">
                <a:solidFill>
                  <a:srgbClr val="00B050"/>
                </a:solidFill>
              </a:rPr>
              <a:t>14</a:t>
            </a:r>
            <a:r>
              <a:rPr lang="en-GB" baseline="30000" dirty="0">
                <a:solidFill>
                  <a:srgbClr val="00B050"/>
                </a:solidFill>
              </a:rPr>
              <a:t>+0</a:t>
            </a:r>
            <a:r>
              <a:rPr lang="en-GB" dirty="0">
                <a:solidFill>
                  <a:srgbClr val="00B050"/>
                </a:solidFill>
              </a:rPr>
              <a:t> and 23</a:t>
            </a:r>
            <a:r>
              <a:rPr lang="en-GB" baseline="30000" dirty="0">
                <a:solidFill>
                  <a:srgbClr val="00B050"/>
                </a:solidFill>
              </a:rPr>
              <a:t>+6</a:t>
            </a:r>
            <a:r>
              <a:rPr lang="en-GB" dirty="0"/>
              <a:t> weeks' gestation and are having cervical priming with osmotic dilators, </a:t>
            </a:r>
            <a:r>
              <a:rPr lang="en-GB" dirty="0">
                <a:solidFill>
                  <a:srgbClr val="00B050"/>
                </a:solidFill>
              </a:rPr>
              <a:t>consider</a:t>
            </a:r>
            <a:r>
              <a:rPr lang="en-GB" dirty="0"/>
              <a:t> inserting the </a:t>
            </a:r>
            <a:r>
              <a:rPr lang="en-GB" dirty="0">
                <a:solidFill>
                  <a:srgbClr val="00B050"/>
                </a:solidFill>
              </a:rPr>
              <a:t>osmotic dilators the day before</a:t>
            </a:r>
            <a:r>
              <a:rPr lang="en-GB" dirty="0"/>
              <a:t> </a:t>
            </a:r>
          </a:p>
          <a:p>
            <a:r>
              <a:rPr lang="en-GB" dirty="0"/>
              <a:t>1.12.8 </a:t>
            </a:r>
            <a:r>
              <a:rPr lang="en-GB" dirty="0">
                <a:solidFill>
                  <a:srgbClr val="FF0000"/>
                </a:solidFill>
              </a:rPr>
              <a:t>Do not offer misoprostol </a:t>
            </a:r>
            <a:r>
              <a:rPr lang="en-GB" dirty="0"/>
              <a:t>for cervical priming </a:t>
            </a:r>
            <a:r>
              <a:rPr lang="en-GB" dirty="0">
                <a:solidFill>
                  <a:srgbClr val="FF0000"/>
                </a:solidFill>
              </a:rPr>
              <a:t>if </a:t>
            </a:r>
            <a:r>
              <a:rPr lang="en-GB" dirty="0"/>
              <a:t>the woman has had an </a:t>
            </a:r>
            <a:r>
              <a:rPr lang="en-GB" dirty="0">
                <a:solidFill>
                  <a:srgbClr val="FF0000"/>
                </a:solidFill>
              </a:rPr>
              <a:t>osmotic dilator inserted the day before </a:t>
            </a:r>
            <a:endParaRPr lang="en-GB" dirty="0"/>
          </a:p>
        </p:txBody>
      </p:sp>
    </p:spTree>
    <p:extLst>
      <p:ext uri="{BB962C8B-B14F-4D97-AF65-F5344CB8AC3E}">
        <p14:creationId xmlns:p14="http://schemas.microsoft.com/office/powerpoint/2010/main" val="4296523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7499" y="207928"/>
            <a:ext cx="7886700" cy="951612"/>
          </a:xfrm>
        </p:spPr>
        <p:txBody>
          <a:bodyPr/>
          <a:lstStyle/>
          <a:p>
            <a:r>
              <a:rPr lang="en-GB" dirty="0"/>
              <a:t>Rationale</a:t>
            </a:r>
          </a:p>
        </p:txBody>
      </p:sp>
      <p:sp>
        <p:nvSpPr>
          <p:cNvPr id="3" name="Content Placeholder 2"/>
          <p:cNvSpPr>
            <a:spLocks noGrp="1"/>
          </p:cNvSpPr>
          <p:nvPr>
            <p:ph idx="1"/>
          </p:nvPr>
        </p:nvSpPr>
        <p:spPr>
          <a:xfrm>
            <a:off x="628650" y="1597688"/>
            <a:ext cx="7886700" cy="4579275"/>
          </a:xfrm>
        </p:spPr>
        <p:txBody>
          <a:bodyPr>
            <a:normAutofit/>
          </a:bodyPr>
          <a:lstStyle/>
          <a:p>
            <a:r>
              <a:rPr lang="en-GB" dirty="0"/>
              <a:t>Acknowledged cervical priming standard practice</a:t>
            </a:r>
          </a:p>
          <a:p>
            <a:r>
              <a:rPr lang="en-GB" dirty="0"/>
              <a:t>Recommended 3 options (gestation dependent) </a:t>
            </a:r>
          </a:p>
          <a:p>
            <a:pPr>
              <a:buFont typeface="Arial" pitchFamily="34" charset="0"/>
              <a:buChar char="•"/>
            </a:pPr>
            <a:r>
              <a:rPr lang="en-GB" sz="2000" dirty="0"/>
              <a:t>Good evidence for osmotic dilators (overnight or same day) to increase dilation and make procedures easier but less acceptable than mifepristone or misoprostol; same day less burdensome</a:t>
            </a:r>
          </a:p>
          <a:p>
            <a:pPr lvl="4">
              <a:buFont typeface="Arial" pitchFamily="34" charset="0"/>
              <a:buChar char="•"/>
            </a:pPr>
            <a:r>
              <a:rPr lang="en-GB" sz="2000" dirty="0"/>
              <a:t>Unclear differences between dilators and mifepristone in a number of important outcomes (e.g., cervical trauma, uterine perforation)</a:t>
            </a:r>
          </a:p>
          <a:p>
            <a:pPr lvl="4">
              <a:buFont typeface="Arial" pitchFamily="34" charset="0"/>
              <a:buChar char="•"/>
            </a:pPr>
            <a:r>
              <a:rPr lang="en-GB" sz="2000" dirty="0"/>
              <a:t>Unclear whether misoprostol alone and osmotic dilators alone gave equivalent baseline cervical dilation, or whether there are clinically important differences. </a:t>
            </a:r>
          </a:p>
          <a:p>
            <a:pPr marL="233363" lvl="4" indent="0">
              <a:buNone/>
            </a:pPr>
            <a:endParaRPr lang="en-GB" sz="2000" dirty="0"/>
          </a:p>
          <a:p>
            <a:endParaRPr lang="en-GB" dirty="0"/>
          </a:p>
        </p:txBody>
      </p:sp>
    </p:spTree>
    <p:extLst>
      <p:ext uri="{BB962C8B-B14F-4D97-AF65-F5344CB8AC3E}">
        <p14:creationId xmlns:p14="http://schemas.microsoft.com/office/powerpoint/2010/main" val="5299099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7499" y="207928"/>
            <a:ext cx="7886700" cy="951612"/>
          </a:xfrm>
        </p:spPr>
        <p:txBody>
          <a:bodyPr/>
          <a:lstStyle/>
          <a:p>
            <a:r>
              <a:rPr lang="en-GB" dirty="0"/>
              <a:t>Rationale</a:t>
            </a:r>
          </a:p>
        </p:txBody>
      </p:sp>
      <p:sp>
        <p:nvSpPr>
          <p:cNvPr id="3" name="Content Placeholder 2"/>
          <p:cNvSpPr>
            <a:spLocks noGrp="1"/>
          </p:cNvSpPr>
          <p:nvPr>
            <p:ph idx="1"/>
          </p:nvPr>
        </p:nvSpPr>
        <p:spPr>
          <a:xfrm>
            <a:off x="628650" y="1597688"/>
            <a:ext cx="7886700" cy="4579275"/>
          </a:xfrm>
        </p:spPr>
        <p:txBody>
          <a:bodyPr>
            <a:normAutofit/>
          </a:bodyPr>
          <a:lstStyle/>
          <a:p>
            <a:r>
              <a:rPr lang="en-GB" dirty="0"/>
              <a:t>Gestational age ranges related to limitation of evidence</a:t>
            </a:r>
          </a:p>
          <a:p>
            <a:r>
              <a:rPr lang="en-GB" dirty="0"/>
              <a:t>Insufficient evidence for pharmacologic agents alone after 19 weeks’ gestation</a:t>
            </a:r>
          </a:p>
          <a:p>
            <a:r>
              <a:rPr lang="en-GB" dirty="0"/>
              <a:t>No benefit when misoprostol used as an adjunct to overnight osmotic dilators</a:t>
            </a:r>
          </a:p>
          <a:p>
            <a:r>
              <a:rPr lang="en-GB" dirty="0"/>
              <a:t>Made research recommendations </a:t>
            </a:r>
          </a:p>
          <a:p>
            <a:endParaRPr lang="en-GB" dirty="0"/>
          </a:p>
          <a:p>
            <a:pPr lvl="4">
              <a:buFont typeface="Arial" pitchFamily="34" charset="0"/>
              <a:buChar char="•"/>
            </a:pPr>
            <a:endParaRPr lang="en-GB" sz="2000" dirty="0"/>
          </a:p>
          <a:p>
            <a:endParaRPr lang="en-GB" dirty="0"/>
          </a:p>
        </p:txBody>
      </p:sp>
    </p:spTree>
    <p:extLst>
      <p:ext uri="{BB962C8B-B14F-4D97-AF65-F5344CB8AC3E}">
        <p14:creationId xmlns:p14="http://schemas.microsoft.com/office/powerpoint/2010/main" val="35197404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2217" y="3112535"/>
            <a:ext cx="7886700" cy="951612"/>
          </a:xfrm>
        </p:spPr>
        <p:txBody>
          <a:bodyPr>
            <a:normAutofit/>
          </a:bodyPr>
          <a:lstStyle/>
          <a:p>
            <a:pPr algn="ctr"/>
            <a:r>
              <a:rPr lang="en-GB" sz="4400" dirty="0"/>
              <a:t>Thank you for your attention.</a:t>
            </a:r>
          </a:p>
        </p:txBody>
      </p:sp>
    </p:spTree>
    <p:extLst>
      <p:ext uri="{BB962C8B-B14F-4D97-AF65-F5344CB8AC3E}">
        <p14:creationId xmlns:p14="http://schemas.microsoft.com/office/powerpoint/2010/main" val="478144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169" y="171626"/>
            <a:ext cx="6554745" cy="951612"/>
          </a:xfrm>
        </p:spPr>
        <p:txBody>
          <a:bodyPr/>
          <a:lstStyle/>
          <a:p>
            <a:r>
              <a:rPr lang="en-GB" dirty="0"/>
              <a:t>Summary of Protocol (2.6)</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03772000"/>
              </p:ext>
            </p:extLst>
          </p:nvPr>
        </p:nvGraphicFramePr>
        <p:xfrm>
          <a:off x="636588" y="1497013"/>
          <a:ext cx="8004994" cy="2743200"/>
        </p:xfrm>
        <a:graphic>
          <a:graphicData uri="http://schemas.openxmlformats.org/drawingml/2006/table">
            <a:tbl>
              <a:tblPr firstRow="1" bandRow="1">
                <a:tableStyleId>{5C22544A-7EE6-4342-B048-85BDC9FD1C3A}</a:tableStyleId>
              </a:tblPr>
              <a:tblGrid>
                <a:gridCol w="1714726">
                  <a:extLst>
                    <a:ext uri="{9D8B030D-6E8A-4147-A177-3AD203B41FA5}">
                      <a16:colId xmlns:a16="http://schemas.microsoft.com/office/drawing/2014/main" val="20000"/>
                    </a:ext>
                  </a:extLst>
                </a:gridCol>
                <a:gridCol w="6290268">
                  <a:extLst>
                    <a:ext uri="{9D8B030D-6E8A-4147-A177-3AD203B41FA5}">
                      <a16:colId xmlns:a16="http://schemas.microsoft.com/office/drawing/2014/main" val="20001"/>
                    </a:ext>
                  </a:extLst>
                </a:gridCol>
              </a:tblGrid>
              <a:tr h="370840">
                <a:tc>
                  <a:txBody>
                    <a:bodyPr/>
                    <a:lstStyle/>
                    <a:p>
                      <a:r>
                        <a:rPr lang="en-GB" sz="2400" dirty="0"/>
                        <a:t>Critical Outcomes</a:t>
                      </a:r>
                    </a:p>
                  </a:txBody>
                  <a:tcPr/>
                </a:tc>
                <a:tc>
                  <a:txBody>
                    <a:bodyPr/>
                    <a:lstStyle/>
                    <a:p>
                      <a:pPr marL="285750" indent="-285750">
                        <a:buFont typeface="Arial" panose="020B0604020202020204" pitchFamily="34" charset="0"/>
                        <a:buChar char="•"/>
                      </a:pPr>
                      <a:r>
                        <a:rPr lang="en-GB" sz="2400" dirty="0"/>
                        <a:t>Incomplete abortion (need for re-evacuation)</a:t>
                      </a:r>
                    </a:p>
                    <a:p>
                      <a:pPr marL="285750" indent="-285750">
                        <a:buFont typeface="Arial" panose="020B0604020202020204" pitchFamily="34" charset="0"/>
                        <a:buChar char="•"/>
                      </a:pPr>
                      <a:r>
                        <a:rPr lang="en-GB" sz="2400" dirty="0"/>
                        <a:t>Cervical trauma</a:t>
                      </a:r>
                    </a:p>
                    <a:p>
                      <a:pPr marL="285750" indent="-285750">
                        <a:buFont typeface="Arial" panose="020B0604020202020204" pitchFamily="34" charset="0"/>
                        <a:buChar char="•"/>
                      </a:pPr>
                      <a:r>
                        <a:rPr lang="en-GB" sz="2400" dirty="0"/>
                        <a:t>Uterine perforation</a:t>
                      </a:r>
                    </a:p>
                  </a:txBody>
                  <a:tcPr/>
                </a:tc>
                <a:extLst>
                  <a:ext uri="{0D108BD9-81ED-4DB2-BD59-A6C34878D82A}">
                    <a16:rowId xmlns:a16="http://schemas.microsoft.com/office/drawing/2014/main" val="10000"/>
                  </a:ext>
                </a:extLst>
              </a:tr>
              <a:tr h="370840">
                <a:tc>
                  <a:txBody>
                    <a:bodyPr/>
                    <a:lstStyle/>
                    <a:p>
                      <a:r>
                        <a:rPr lang="en-GB" sz="2400" b="1" dirty="0"/>
                        <a:t>Important Outcomes</a:t>
                      </a:r>
                      <a:r>
                        <a:rPr lang="en-GB" sz="2400" b="1" baseline="0" dirty="0"/>
                        <a:t> </a:t>
                      </a:r>
                      <a:endParaRPr lang="en-GB" sz="2400" b="1" dirty="0"/>
                    </a:p>
                  </a:txBody>
                  <a:tcPr/>
                </a:tc>
                <a:tc>
                  <a:txBody>
                    <a:bodyPr/>
                    <a:lstStyle/>
                    <a:p>
                      <a:pPr marL="285750" lvl="0" indent="-285750">
                        <a:buFont typeface="Arial" panose="020B0604020202020204" pitchFamily="34" charset="0"/>
                        <a:buChar char="•"/>
                      </a:pPr>
                      <a:r>
                        <a:rPr lang="en-GB" sz="2400" kern="1200" dirty="0">
                          <a:solidFill>
                            <a:schemeClr val="dk1"/>
                          </a:solidFill>
                          <a:effectLst/>
                          <a:latin typeface="+mn-lt"/>
                          <a:ea typeface="+mn-ea"/>
                          <a:cs typeface="+mn-cs"/>
                        </a:rPr>
                        <a:t>Ease of dilation/force to dilate</a:t>
                      </a:r>
                    </a:p>
                    <a:p>
                      <a:pPr marL="285750" lvl="0" indent="-285750">
                        <a:buFont typeface="Arial" panose="020B0604020202020204" pitchFamily="34" charset="0"/>
                        <a:buChar char="•"/>
                      </a:pPr>
                      <a:r>
                        <a:rPr lang="en-GB" sz="2400" kern="1200" dirty="0">
                          <a:solidFill>
                            <a:schemeClr val="dk1"/>
                          </a:solidFill>
                          <a:effectLst/>
                          <a:latin typeface="+mn-lt"/>
                          <a:ea typeface="+mn-ea"/>
                          <a:cs typeface="+mn-cs"/>
                        </a:rPr>
                        <a:t>Pre-operative pain</a:t>
                      </a:r>
                    </a:p>
                    <a:p>
                      <a:pPr marL="285750" lvl="0" indent="-285750">
                        <a:buFont typeface="Arial" panose="020B0604020202020204" pitchFamily="34" charset="0"/>
                        <a:buChar char="•"/>
                      </a:pPr>
                      <a:r>
                        <a:rPr lang="en-GB" sz="2400" kern="1200" dirty="0">
                          <a:solidFill>
                            <a:schemeClr val="dk1"/>
                          </a:solidFill>
                          <a:effectLst/>
                          <a:latin typeface="+mn-lt"/>
                          <a:ea typeface="+mn-ea"/>
                          <a:cs typeface="+mn-cs"/>
                        </a:rPr>
                        <a:t>Pre-operative expulsion of fetus</a:t>
                      </a:r>
                    </a:p>
                    <a:p>
                      <a:pPr marL="285750" lvl="0" indent="-285750">
                        <a:buFont typeface="Arial" panose="020B0604020202020204" pitchFamily="34" charset="0"/>
                        <a:buChar char="•"/>
                      </a:pPr>
                      <a:r>
                        <a:rPr lang="en-GB" sz="2400" kern="1200" dirty="0">
                          <a:solidFill>
                            <a:schemeClr val="dk1"/>
                          </a:solidFill>
                          <a:effectLst/>
                          <a:latin typeface="+mn-lt"/>
                          <a:ea typeface="+mn-ea"/>
                          <a:cs typeface="+mn-cs"/>
                        </a:rPr>
                        <a:t>Pre-operative bleeding</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144125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0931" y="163389"/>
            <a:ext cx="6612410" cy="951612"/>
          </a:xfrm>
        </p:spPr>
        <p:txBody>
          <a:bodyPr/>
          <a:lstStyle/>
          <a:p>
            <a:r>
              <a:rPr lang="en-GB" dirty="0"/>
              <a:t>PRISMA Study Flow Diagram</a:t>
            </a:r>
          </a:p>
        </p:txBody>
      </p:sp>
      <p:pic>
        <p:nvPicPr>
          <p:cNvPr id="4" name="Picture 3"/>
          <p:cNvPicPr>
            <a:picLocks noChangeAspect="1"/>
          </p:cNvPicPr>
          <p:nvPr/>
        </p:nvPicPr>
        <p:blipFill>
          <a:blip r:embed="rId3"/>
          <a:stretch>
            <a:fillRect/>
          </a:stretch>
        </p:blipFill>
        <p:spPr>
          <a:xfrm>
            <a:off x="1028238" y="1857196"/>
            <a:ext cx="7311063" cy="4329696"/>
          </a:xfrm>
          <a:prstGeom prst="rect">
            <a:avLst/>
          </a:prstGeom>
        </p:spPr>
      </p:pic>
      <p:sp>
        <p:nvSpPr>
          <p:cNvPr id="6" name="TextBox 5"/>
          <p:cNvSpPr txBox="1"/>
          <p:nvPr/>
        </p:nvSpPr>
        <p:spPr>
          <a:xfrm>
            <a:off x="441442" y="6116526"/>
            <a:ext cx="8261115" cy="461665"/>
          </a:xfrm>
          <a:prstGeom prst="rect">
            <a:avLst/>
          </a:prstGeom>
          <a:noFill/>
        </p:spPr>
        <p:txBody>
          <a:bodyPr wrap="square" rtlCol="0">
            <a:spAutoFit/>
          </a:bodyPr>
          <a:lstStyle/>
          <a:p>
            <a:pPr algn="ctr"/>
            <a:r>
              <a:rPr lang="en-GB" sz="2400" dirty="0">
                <a:solidFill>
                  <a:schemeClr val="dk1"/>
                </a:solidFill>
              </a:rPr>
              <a:t>18 publications  up to 14 weeks’ gestation</a:t>
            </a:r>
          </a:p>
        </p:txBody>
      </p:sp>
      <p:cxnSp>
        <p:nvCxnSpPr>
          <p:cNvPr id="5" name="Straight Arrow Connector 4"/>
          <p:cNvCxnSpPr/>
          <p:nvPr/>
        </p:nvCxnSpPr>
        <p:spPr>
          <a:xfrm flipV="1">
            <a:off x="2300931" y="5352364"/>
            <a:ext cx="318499" cy="195210"/>
          </a:xfrm>
          <a:prstGeom prst="straightConnector1">
            <a:avLst/>
          </a:prstGeom>
          <a:ln w="508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5AF2024B-3C13-4F85-8C60-DEED7D6BD990}"/>
              </a:ext>
            </a:extLst>
          </p:cNvPr>
          <p:cNvSpPr txBox="1"/>
          <p:nvPr/>
        </p:nvSpPr>
        <p:spPr>
          <a:xfrm>
            <a:off x="553213" y="1395531"/>
            <a:ext cx="8261115" cy="461665"/>
          </a:xfrm>
          <a:prstGeom prst="rect">
            <a:avLst/>
          </a:prstGeom>
          <a:noFill/>
        </p:spPr>
        <p:txBody>
          <a:bodyPr wrap="square" rtlCol="0">
            <a:spAutoFit/>
          </a:bodyPr>
          <a:lstStyle/>
          <a:p>
            <a:pPr algn="ctr"/>
            <a:r>
              <a:rPr lang="en-GB" sz="2400" dirty="0">
                <a:solidFill>
                  <a:schemeClr val="dk1"/>
                </a:solidFill>
              </a:rPr>
              <a:t>Literature search/study selection for under and over 14 weeks’</a:t>
            </a:r>
          </a:p>
        </p:txBody>
      </p:sp>
    </p:spTree>
    <p:extLst>
      <p:ext uri="{BB962C8B-B14F-4D97-AF65-F5344CB8AC3E}">
        <p14:creationId xmlns:p14="http://schemas.microsoft.com/office/powerpoint/2010/main" val="1383332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169" y="179865"/>
            <a:ext cx="6571220" cy="951612"/>
          </a:xfrm>
        </p:spPr>
        <p:txBody>
          <a:bodyPr>
            <a:normAutofit/>
          </a:bodyPr>
          <a:lstStyle/>
          <a:p>
            <a:r>
              <a:rPr lang="en-GB" sz="2800" dirty="0">
                <a:solidFill>
                  <a:srgbClr val="8EB8C9"/>
                </a:solidFill>
              </a:rPr>
              <a:t/>
            </a:r>
            <a:br>
              <a:rPr lang="en-GB" sz="2800" dirty="0">
                <a:solidFill>
                  <a:srgbClr val="8EB8C9"/>
                </a:solidFill>
              </a:rPr>
            </a:br>
            <a:r>
              <a:rPr lang="en-GB" sz="2800" dirty="0">
                <a:solidFill>
                  <a:srgbClr val="8EB8C9"/>
                </a:solidFill>
              </a:rPr>
              <a:t>(Misoprostol) vs. Placebo/no agent</a:t>
            </a:r>
            <a:endParaRPr lang="en-GB" sz="28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84793972"/>
              </p:ext>
            </p:extLst>
          </p:nvPr>
        </p:nvGraphicFramePr>
        <p:xfrm>
          <a:off x="657225" y="1432505"/>
          <a:ext cx="7886703" cy="5029200"/>
        </p:xfrm>
        <a:graphic>
          <a:graphicData uri="http://schemas.openxmlformats.org/drawingml/2006/table">
            <a:tbl>
              <a:tblPr firstRow="1" bandRow="1">
                <a:solidFill>
                  <a:srgbClr val="FFC000"/>
                </a:solidFill>
                <a:tableStyleId>{5C22544A-7EE6-4342-B048-85BDC9FD1C3A}</a:tableStyleId>
              </a:tblPr>
              <a:tblGrid>
                <a:gridCol w="5686425">
                  <a:extLst>
                    <a:ext uri="{9D8B030D-6E8A-4147-A177-3AD203B41FA5}">
                      <a16:colId xmlns:a16="http://schemas.microsoft.com/office/drawing/2014/main" val="20000"/>
                    </a:ext>
                  </a:extLst>
                </a:gridCol>
                <a:gridCol w="2200278">
                  <a:extLst>
                    <a:ext uri="{9D8B030D-6E8A-4147-A177-3AD203B41FA5}">
                      <a16:colId xmlns:a16="http://schemas.microsoft.com/office/drawing/2014/main" val="20001"/>
                    </a:ext>
                  </a:extLst>
                </a:gridCol>
              </a:tblGrid>
              <a:tr h="324000">
                <a:tc>
                  <a:txBody>
                    <a:bodyPr/>
                    <a:lstStyle/>
                    <a:p>
                      <a:r>
                        <a:rPr lang="en-GB" sz="1600" dirty="0"/>
                        <a:t>Outcome</a:t>
                      </a:r>
                    </a:p>
                  </a:txBody>
                  <a:tcPr/>
                </a:tc>
                <a:tc>
                  <a:txBody>
                    <a:bodyPr/>
                    <a:lstStyle/>
                    <a:p>
                      <a:r>
                        <a:rPr lang="en-GB" sz="1600" dirty="0"/>
                        <a:t>Favours</a:t>
                      </a:r>
                    </a:p>
                  </a:txBody>
                  <a:tcPr/>
                </a:tc>
                <a:extLst>
                  <a:ext uri="{0D108BD9-81ED-4DB2-BD59-A6C34878D82A}">
                    <a16:rowId xmlns:a16="http://schemas.microsoft.com/office/drawing/2014/main" val="10000"/>
                  </a:ext>
                </a:extLst>
              </a:tr>
              <a:tr h="324000">
                <a:tc>
                  <a:txBody>
                    <a:bodyPr/>
                    <a:lstStyle/>
                    <a:p>
                      <a:r>
                        <a:rPr lang="en-GB" sz="1600" dirty="0">
                          <a:solidFill>
                            <a:schemeClr val="tx1"/>
                          </a:solidFill>
                        </a:rPr>
                        <a:t>Incomplete abortion (parous)</a:t>
                      </a:r>
                    </a:p>
                  </a:txBody>
                  <a:tcPr/>
                </a:tc>
                <a:tc>
                  <a:txBody>
                    <a:bodyPr/>
                    <a:lstStyle/>
                    <a:p>
                      <a:r>
                        <a:rPr lang="en-GB" sz="1600" b="0" dirty="0">
                          <a:solidFill>
                            <a:schemeClr val="tx1"/>
                          </a:solidFill>
                        </a:rPr>
                        <a:t>Priming</a:t>
                      </a:r>
                    </a:p>
                  </a:txBody>
                  <a:tcPr>
                    <a:solidFill>
                      <a:srgbClr val="00B050"/>
                    </a:solidFill>
                  </a:tcPr>
                </a:tc>
                <a:extLst>
                  <a:ext uri="{0D108BD9-81ED-4DB2-BD59-A6C34878D82A}">
                    <a16:rowId xmlns:a16="http://schemas.microsoft.com/office/drawing/2014/main" val="10001"/>
                  </a:ext>
                </a:extLst>
              </a:tr>
              <a:tr h="324000">
                <a:tc>
                  <a:txBody>
                    <a:bodyPr/>
                    <a:lstStyle/>
                    <a:p>
                      <a:r>
                        <a:rPr lang="en-GB" sz="1600" dirty="0">
                          <a:solidFill>
                            <a:schemeClr val="tx1"/>
                          </a:solidFill>
                        </a:rPr>
                        <a:t>Cumulative force required to dilate cervix</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b="0" dirty="0">
                          <a:solidFill>
                            <a:schemeClr val="tx1"/>
                          </a:solidFill>
                        </a:rPr>
                        <a:t>Priming</a:t>
                      </a:r>
                    </a:p>
                  </a:txBody>
                  <a:tcPr>
                    <a:solidFill>
                      <a:srgbClr val="00B050"/>
                    </a:solidFill>
                  </a:tcPr>
                </a:tc>
                <a:extLst>
                  <a:ext uri="{0D108BD9-81ED-4DB2-BD59-A6C34878D82A}">
                    <a16:rowId xmlns:a16="http://schemas.microsoft.com/office/drawing/2014/main" val="10002"/>
                  </a:ext>
                </a:extLst>
              </a:tr>
              <a:tr h="324000">
                <a:tc>
                  <a:txBody>
                    <a:bodyPr/>
                    <a:lstStyle/>
                    <a:p>
                      <a:r>
                        <a:rPr lang="en-GB" sz="1600" dirty="0">
                          <a:solidFill>
                            <a:schemeClr val="tx1"/>
                          </a:solidFill>
                        </a:rPr>
                        <a:t>Pre-operative pain: any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rPr>
                        <a:t>No priming</a:t>
                      </a:r>
                    </a:p>
                  </a:txBody>
                  <a:tcPr>
                    <a:solidFill>
                      <a:srgbClr val="FF0000"/>
                    </a:solidFill>
                  </a:tcPr>
                </a:tc>
                <a:extLst>
                  <a:ext uri="{0D108BD9-81ED-4DB2-BD59-A6C34878D82A}">
                    <a16:rowId xmlns:a16="http://schemas.microsoft.com/office/drawing/2014/main" val="10010"/>
                  </a:ext>
                </a:extLst>
              </a:tr>
              <a:tr h="324000">
                <a:tc>
                  <a:txBody>
                    <a:bodyPr/>
                    <a:lstStyle/>
                    <a:p>
                      <a:r>
                        <a:rPr lang="en-GB" sz="1600" dirty="0">
                          <a:solidFill>
                            <a:schemeClr val="tx1"/>
                          </a:solidFill>
                        </a:rPr>
                        <a:t>Pre-operative pain: moderate/severe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rPr>
                        <a:t>No priming</a:t>
                      </a:r>
                    </a:p>
                  </a:txBody>
                  <a:tcPr>
                    <a:solidFill>
                      <a:srgbClr val="FF0000"/>
                    </a:solidFill>
                  </a:tcPr>
                </a:tc>
                <a:extLst>
                  <a:ext uri="{0D108BD9-81ED-4DB2-BD59-A6C34878D82A}">
                    <a16:rowId xmlns:a16="http://schemas.microsoft.com/office/drawing/2014/main" val="10011"/>
                  </a:ext>
                </a:extLst>
              </a:tr>
              <a:tr h="324000">
                <a:tc>
                  <a:txBody>
                    <a:bodyPr/>
                    <a:lstStyle/>
                    <a:p>
                      <a:r>
                        <a:rPr lang="en-GB" sz="1600" dirty="0">
                          <a:solidFill>
                            <a:schemeClr val="tx1"/>
                          </a:solidFill>
                        </a:rPr>
                        <a:t>Pre-operative bleeding:</a:t>
                      </a:r>
                      <a:r>
                        <a:rPr lang="en-GB" sz="1600" baseline="0" dirty="0">
                          <a:solidFill>
                            <a:schemeClr val="tx1"/>
                          </a:solidFill>
                        </a:rPr>
                        <a:t> any</a:t>
                      </a:r>
                      <a:endParaRPr lang="en-GB" sz="16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rPr>
                        <a:t>No priming</a:t>
                      </a:r>
                    </a:p>
                  </a:txBody>
                  <a:tcPr>
                    <a:solidFill>
                      <a:srgbClr val="FF0000"/>
                    </a:solidFill>
                  </a:tcPr>
                </a:tc>
                <a:extLst>
                  <a:ext uri="{0D108BD9-81ED-4DB2-BD59-A6C34878D82A}">
                    <a16:rowId xmlns:a16="http://schemas.microsoft.com/office/drawing/2014/main" val="10012"/>
                  </a:ext>
                </a:extLst>
              </a:tr>
              <a:tr h="324000">
                <a:tc>
                  <a:txBody>
                    <a:bodyPr/>
                    <a:lstStyle/>
                    <a:p>
                      <a:r>
                        <a:rPr lang="en-GB" sz="1600" dirty="0">
                          <a:solidFill>
                            <a:schemeClr val="tx1"/>
                          </a:solidFill>
                        </a:rPr>
                        <a:t>Pre-operative</a:t>
                      </a:r>
                      <a:r>
                        <a:rPr lang="en-GB" sz="1600" baseline="0" dirty="0">
                          <a:solidFill>
                            <a:schemeClr val="tx1"/>
                          </a:solidFill>
                        </a:rPr>
                        <a:t> bleeding: mild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rPr>
                        <a:t>No priming</a:t>
                      </a:r>
                    </a:p>
                  </a:txBody>
                  <a:tcPr>
                    <a:solidFill>
                      <a:srgbClr val="FF0000"/>
                    </a:solidFill>
                  </a:tcPr>
                </a:tc>
                <a:extLst>
                  <a:ext uri="{0D108BD9-81ED-4DB2-BD59-A6C34878D82A}">
                    <a16:rowId xmlns:a16="http://schemas.microsoft.com/office/drawing/2014/main" val="10013"/>
                  </a:ext>
                </a:extLst>
              </a:tr>
              <a:tr h="324000">
                <a:tc>
                  <a:txBody>
                    <a:bodyPr/>
                    <a:lstStyle/>
                    <a:p>
                      <a:r>
                        <a:rPr lang="en-GB" sz="1600" baseline="0" dirty="0">
                          <a:solidFill>
                            <a:schemeClr val="tx1"/>
                          </a:solidFill>
                        </a:rPr>
                        <a:t>Pre-operative bleeding: moderate/severe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rPr>
                        <a:t>No priming</a:t>
                      </a:r>
                    </a:p>
                  </a:txBody>
                  <a:tcPr>
                    <a:solidFill>
                      <a:srgbClr val="FF0000"/>
                    </a:solidFill>
                  </a:tcPr>
                </a:tc>
                <a:extLst>
                  <a:ext uri="{0D108BD9-81ED-4DB2-BD59-A6C34878D82A}">
                    <a16:rowId xmlns:a16="http://schemas.microsoft.com/office/drawing/2014/main" val="10014"/>
                  </a:ext>
                </a:extLst>
              </a:tr>
              <a:tr h="324000">
                <a:tc>
                  <a:txBody>
                    <a:bodyPr/>
                    <a:lstStyle/>
                    <a:p>
                      <a:r>
                        <a:rPr lang="en-GB" sz="1600" baseline="0" dirty="0">
                          <a:solidFill>
                            <a:schemeClr val="tx1"/>
                          </a:solidFill>
                        </a:rPr>
                        <a:t>Pre-operative bleeding: ml</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rPr>
                        <a:t>No priming</a:t>
                      </a:r>
                    </a:p>
                  </a:txBody>
                  <a:tcPr>
                    <a:solidFill>
                      <a:srgbClr val="FF0000"/>
                    </a:solidFill>
                  </a:tcPr>
                </a:tc>
                <a:extLst>
                  <a:ext uri="{0D108BD9-81ED-4DB2-BD59-A6C34878D82A}">
                    <a16:rowId xmlns:a16="http://schemas.microsoft.com/office/drawing/2014/main" val="10015"/>
                  </a:ext>
                </a:extLst>
              </a:tr>
              <a:tr h="324000">
                <a:tc>
                  <a:txBody>
                    <a:bodyPr/>
                    <a:lstStyle/>
                    <a:p>
                      <a:r>
                        <a:rPr lang="en-GB" sz="1600" dirty="0">
                          <a:solidFill>
                            <a:schemeClr val="tx1"/>
                          </a:solidFill>
                        </a:rPr>
                        <a:t>Incomplete</a:t>
                      </a:r>
                      <a:r>
                        <a:rPr lang="en-GB" sz="1600" baseline="0" dirty="0">
                          <a:solidFill>
                            <a:schemeClr val="tx1"/>
                          </a:solidFill>
                        </a:rPr>
                        <a:t> abortion (mixed parity)</a:t>
                      </a:r>
                      <a:endParaRPr lang="en-GB" sz="1600" dirty="0">
                        <a:solidFill>
                          <a:schemeClr val="tx1"/>
                        </a:solidFill>
                      </a:endParaRPr>
                    </a:p>
                  </a:txBody>
                  <a:tcPr/>
                </a:tc>
                <a:tc>
                  <a:txBody>
                    <a:bodyPr/>
                    <a:lstStyle/>
                    <a:p>
                      <a:r>
                        <a:rPr lang="en-GB" sz="1600" dirty="0">
                          <a:solidFill>
                            <a:schemeClr val="tx1"/>
                          </a:solidFill>
                        </a:rPr>
                        <a:t>No difference</a:t>
                      </a:r>
                    </a:p>
                  </a:txBody>
                  <a:tcPr>
                    <a:solidFill>
                      <a:schemeClr val="accent2"/>
                    </a:solidFill>
                  </a:tcPr>
                </a:tc>
                <a:extLst>
                  <a:ext uri="{0D108BD9-81ED-4DB2-BD59-A6C34878D82A}">
                    <a16:rowId xmlns:a16="http://schemas.microsoft.com/office/drawing/2014/main" val="1426005637"/>
                  </a:ext>
                </a:extLst>
              </a:tr>
              <a:tr h="324000">
                <a:tc>
                  <a:txBody>
                    <a:bodyPr/>
                    <a:lstStyle/>
                    <a:p>
                      <a:r>
                        <a:rPr lang="en-GB" sz="1600" dirty="0">
                          <a:solidFill>
                            <a:schemeClr val="tx1"/>
                          </a:solidFill>
                        </a:rPr>
                        <a:t>Incomplete abortion (nulliparous)</a:t>
                      </a:r>
                    </a:p>
                  </a:txBody>
                  <a:tcPr/>
                </a:tc>
                <a:tc>
                  <a:txBody>
                    <a:bodyPr/>
                    <a:lstStyle/>
                    <a:p>
                      <a:r>
                        <a:rPr lang="en-GB" sz="1600" dirty="0">
                          <a:solidFill>
                            <a:schemeClr val="tx1"/>
                          </a:solidFill>
                        </a:rPr>
                        <a:t>No difference</a:t>
                      </a:r>
                    </a:p>
                  </a:txBody>
                  <a:tcPr>
                    <a:solidFill>
                      <a:schemeClr val="accent2"/>
                    </a:solidFill>
                  </a:tcPr>
                </a:tc>
                <a:extLst>
                  <a:ext uri="{0D108BD9-81ED-4DB2-BD59-A6C34878D82A}">
                    <a16:rowId xmlns:a16="http://schemas.microsoft.com/office/drawing/2014/main" val="2129340448"/>
                  </a:ext>
                </a:extLst>
              </a:tr>
              <a:tr h="324000">
                <a:tc>
                  <a:txBody>
                    <a:bodyPr/>
                    <a:lstStyle/>
                    <a:p>
                      <a:r>
                        <a:rPr lang="en-GB" sz="1600" dirty="0">
                          <a:solidFill>
                            <a:schemeClr val="tx1"/>
                          </a:solidFill>
                        </a:rPr>
                        <a:t>Cervical trauma (mixed parity; parous; nulliparous)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rPr>
                        <a:t>No difference</a:t>
                      </a:r>
                    </a:p>
                  </a:txBody>
                  <a:tcPr>
                    <a:solidFill>
                      <a:schemeClr val="accent2"/>
                    </a:solidFill>
                  </a:tcPr>
                </a:tc>
                <a:extLst>
                  <a:ext uri="{0D108BD9-81ED-4DB2-BD59-A6C34878D82A}">
                    <a16:rowId xmlns:a16="http://schemas.microsoft.com/office/drawing/2014/main" val="776939293"/>
                  </a:ext>
                </a:extLst>
              </a:tr>
              <a:tr h="324000">
                <a:tc>
                  <a:txBody>
                    <a:bodyPr/>
                    <a:lstStyle/>
                    <a:p>
                      <a:r>
                        <a:rPr lang="en-GB" sz="1600" dirty="0">
                          <a:solidFill>
                            <a:schemeClr val="tx1"/>
                          </a:solidFill>
                        </a:rPr>
                        <a:t>Uterine perforation (mixed parity; parous; nulliparous)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rPr>
                        <a:t>No difference</a:t>
                      </a:r>
                    </a:p>
                  </a:txBody>
                  <a:tcPr>
                    <a:solidFill>
                      <a:schemeClr val="accent2"/>
                    </a:solidFill>
                  </a:tcPr>
                </a:tc>
                <a:extLst>
                  <a:ext uri="{0D108BD9-81ED-4DB2-BD59-A6C34878D82A}">
                    <a16:rowId xmlns:a16="http://schemas.microsoft.com/office/drawing/2014/main" val="4140014172"/>
                  </a:ext>
                </a:extLst>
              </a:tr>
              <a:tr h="324000">
                <a:tc>
                  <a:txBody>
                    <a:bodyPr/>
                    <a:lstStyle/>
                    <a:p>
                      <a:r>
                        <a:rPr lang="en-GB" sz="1600" dirty="0">
                          <a:solidFill>
                            <a:schemeClr val="tx1"/>
                          </a:solidFill>
                        </a:rPr>
                        <a:t>Pre-operative pain:</a:t>
                      </a:r>
                      <a:r>
                        <a:rPr lang="en-GB" sz="1600" baseline="0" dirty="0">
                          <a:solidFill>
                            <a:schemeClr val="tx1"/>
                          </a:solidFill>
                        </a:rPr>
                        <a:t> mild</a:t>
                      </a:r>
                      <a:endParaRPr lang="en-GB" sz="16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rPr>
                        <a:t>No difference</a:t>
                      </a:r>
                    </a:p>
                  </a:txBody>
                  <a:tcPr>
                    <a:solidFill>
                      <a:schemeClr val="accent2"/>
                    </a:solidFill>
                  </a:tcPr>
                </a:tc>
                <a:extLst>
                  <a:ext uri="{0D108BD9-81ED-4DB2-BD59-A6C34878D82A}">
                    <a16:rowId xmlns:a16="http://schemas.microsoft.com/office/drawing/2014/main" val="1165080944"/>
                  </a:ext>
                </a:extLst>
              </a:tr>
              <a:tr h="324000">
                <a:tc>
                  <a:txBody>
                    <a:bodyPr/>
                    <a:lstStyle/>
                    <a:p>
                      <a:r>
                        <a:rPr lang="en-GB" sz="1600" dirty="0">
                          <a:solidFill>
                            <a:schemeClr val="tx1"/>
                          </a:solidFill>
                        </a:rPr>
                        <a:t>Pre-operative expulsion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rPr>
                        <a:t>No difference</a:t>
                      </a:r>
                    </a:p>
                  </a:txBody>
                  <a:tcPr>
                    <a:solidFill>
                      <a:schemeClr val="accent2"/>
                    </a:solidFill>
                  </a:tcPr>
                </a:tc>
                <a:extLst>
                  <a:ext uri="{0D108BD9-81ED-4DB2-BD59-A6C34878D82A}">
                    <a16:rowId xmlns:a16="http://schemas.microsoft.com/office/drawing/2014/main" val="2128979993"/>
                  </a:ext>
                </a:extLst>
              </a:tr>
            </a:tbl>
          </a:graphicData>
        </a:graphic>
      </p:graphicFrame>
    </p:spTree>
    <p:extLst>
      <p:ext uri="{BB962C8B-B14F-4D97-AF65-F5344CB8AC3E}">
        <p14:creationId xmlns:p14="http://schemas.microsoft.com/office/powerpoint/2010/main" val="1367685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169" y="179865"/>
            <a:ext cx="6571220" cy="951612"/>
          </a:xfrm>
        </p:spPr>
        <p:txBody>
          <a:bodyPr>
            <a:normAutofit/>
          </a:bodyPr>
          <a:lstStyle/>
          <a:p>
            <a:r>
              <a:rPr lang="en-GB" sz="2800" dirty="0">
                <a:solidFill>
                  <a:srgbClr val="8EB8C9"/>
                </a:solidFill>
              </a:rPr>
              <a:t>Mifepristone vs. Misoprostol</a:t>
            </a:r>
            <a:endParaRPr lang="en-GB" sz="28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88081418"/>
              </p:ext>
            </p:extLst>
          </p:nvPr>
        </p:nvGraphicFramePr>
        <p:xfrm>
          <a:off x="641183" y="1623070"/>
          <a:ext cx="7886703" cy="3169920"/>
        </p:xfrm>
        <a:graphic>
          <a:graphicData uri="http://schemas.openxmlformats.org/drawingml/2006/table">
            <a:tbl>
              <a:tblPr firstRow="1" bandRow="1">
                <a:tableStyleId>{5C22544A-7EE6-4342-B048-85BDC9FD1C3A}</a:tableStyleId>
              </a:tblPr>
              <a:tblGrid>
                <a:gridCol w="5686425">
                  <a:extLst>
                    <a:ext uri="{9D8B030D-6E8A-4147-A177-3AD203B41FA5}">
                      <a16:colId xmlns:a16="http://schemas.microsoft.com/office/drawing/2014/main" val="20000"/>
                    </a:ext>
                  </a:extLst>
                </a:gridCol>
                <a:gridCol w="2200278">
                  <a:extLst>
                    <a:ext uri="{9D8B030D-6E8A-4147-A177-3AD203B41FA5}">
                      <a16:colId xmlns:a16="http://schemas.microsoft.com/office/drawing/2014/main" val="20001"/>
                    </a:ext>
                  </a:extLst>
                </a:gridCol>
              </a:tblGrid>
              <a:tr h="293717">
                <a:tc>
                  <a:txBody>
                    <a:bodyPr/>
                    <a:lstStyle/>
                    <a:p>
                      <a:r>
                        <a:rPr lang="en-GB" sz="2000" dirty="0"/>
                        <a:t>Outcome</a:t>
                      </a:r>
                    </a:p>
                  </a:txBody>
                  <a:tcPr/>
                </a:tc>
                <a:tc>
                  <a:txBody>
                    <a:bodyPr/>
                    <a:lstStyle/>
                    <a:p>
                      <a:r>
                        <a:rPr lang="en-GB" sz="2000" dirty="0"/>
                        <a:t>Favours</a:t>
                      </a:r>
                    </a:p>
                  </a:txBody>
                  <a:tcPr/>
                </a:tc>
                <a:extLst>
                  <a:ext uri="{0D108BD9-81ED-4DB2-BD59-A6C34878D82A}">
                    <a16:rowId xmlns:a16="http://schemas.microsoft.com/office/drawing/2014/main" val="10000"/>
                  </a:ext>
                </a:extLst>
              </a:tr>
              <a:tr h="244607">
                <a:tc>
                  <a:txBody>
                    <a:bodyPr/>
                    <a:lstStyle/>
                    <a:p>
                      <a:r>
                        <a:rPr lang="en-GB" sz="2000" dirty="0">
                          <a:solidFill>
                            <a:schemeClr val="tx1"/>
                          </a:solidFill>
                        </a:rPr>
                        <a:t>Cumulative</a:t>
                      </a:r>
                      <a:r>
                        <a:rPr lang="en-GB" sz="2000" baseline="0" dirty="0">
                          <a:solidFill>
                            <a:schemeClr val="tx1"/>
                          </a:solidFill>
                        </a:rPr>
                        <a:t> force required to dilate cervix</a:t>
                      </a:r>
                      <a:endParaRPr lang="en-GB" sz="20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1"/>
                  </a:ext>
                </a:extLst>
              </a:tr>
              <a:tr h="244607">
                <a:tc>
                  <a:txBody>
                    <a:bodyPr/>
                    <a:lstStyle/>
                    <a:p>
                      <a:r>
                        <a:rPr lang="en-GB" sz="2000" dirty="0">
                          <a:solidFill>
                            <a:schemeClr val="tx1"/>
                          </a:solidFill>
                        </a:rPr>
                        <a:t>Pre-operative pain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2"/>
                  </a:ext>
                </a:extLst>
              </a:tr>
              <a:tr h="244607">
                <a:tc>
                  <a:txBody>
                    <a:bodyPr/>
                    <a:lstStyle/>
                    <a:p>
                      <a:r>
                        <a:rPr lang="en-GB" sz="2000" dirty="0">
                          <a:solidFill>
                            <a:schemeClr val="tx1"/>
                          </a:solidFill>
                        </a:rPr>
                        <a:t>Pre-operative bleeding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3"/>
                  </a:ext>
                </a:extLst>
              </a:tr>
              <a:tr h="244607">
                <a:tc>
                  <a:txBody>
                    <a:bodyPr/>
                    <a:lstStyle/>
                    <a:p>
                      <a:r>
                        <a:rPr lang="en-GB" sz="2000" dirty="0">
                          <a:solidFill>
                            <a:schemeClr val="tx1"/>
                          </a:solidFill>
                        </a:rPr>
                        <a:t>Pre-operative expulsion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4"/>
                  </a:ext>
                </a:extLst>
              </a:tr>
              <a:tr h="244607">
                <a:tc>
                  <a:txBody>
                    <a:bodyPr/>
                    <a:lstStyle/>
                    <a:p>
                      <a:r>
                        <a:rPr lang="en-GB" sz="2000" dirty="0">
                          <a:solidFill>
                            <a:schemeClr val="tx1"/>
                          </a:solidFill>
                        </a:rPr>
                        <a:t>Incomplete abortion</a:t>
                      </a:r>
                    </a:p>
                  </a:txBody>
                  <a:tcPr/>
                </a:tc>
                <a:tc>
                  <a:txBody>
                    <a:bodyPr/>
                    <a:lstStyle/>
                    <a:p>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5"/>
                  </a:ext>
                </a:extLst>
              </a:tr>
              <a:tr h="244607">
                <a:tc>
                  <a:txBody>
                    <a:bodyPr/>
                    <a:lstStyle/>
                    <a:p>
                      <a:r>
                        <a:rPr lang="en-GB" sz="2000" dirty="0">
                          <a:solidFill>
                            <a:schemeClr val="tx1"/>
                          </a:solidFill>
                        </a:rPr>
                        <a:t>Cervical</a:t>
                      </a:r>
                      <a:r>
                        <a:rPr lang="en-GB" sz="2000" baseline="0" dirty="0">
                          <a:solidFill>
                            <a:schemeClr val="tx1"/>
                          </a:solidFill>
                        </a:rPr>
                        <a:t> trauma</a:t>
                      </a:r>
                      <a:endParaRPr lang="en-GB" sz="2000" dirty="0">
                        <a:solidFill>
                          <a:schemeClr val="tx1"/>
                        </a:solidFill>
                      </a:endParaRPr>
                    </a:p>
                  </a:txBody>
                  <a:tcPr/>
                </a:tc>
                <a:tc>
                  <a:txBody>
                    <a:bodyPr/>
                    <a:lstStyle/>
                    <a:p>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6"/>
                  </a:ext>
                </a:extLst>
              </a:tr>
              <a:tr h="244607">
                <a:tc>
                  <a:txBody>
                    <a:bodyPr/>
                    <a:lstStyle/>
                    <a:p>
                      <a:r>
                        <a:rPr lang="en-GB" sz="2000" dirty="0">
                          <a:solidFill>
                            <a:schemeClr val="tx1"/>
                          </a:solidFill>
                        </a:rPr>
                        <a:t>Uterine perforation</a:t>
                      </a:r>
                    </a:p>
                  </a:txBody>
                  <a:tcPr/>
                </a:tc>
                <a:tc>
                  <a:txBody>
                    <a:bodyPr/>
                    <a:lstStyle/>
                    <a:p>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9719816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1846" y="179865"/>
            <a:ext cx="6418543" cy="951612"/>
          </a:xfrm>
        </p:spPr>
        <p:txBody>
          <a:bodyPr>
            <a:noAutofit/>
          </a:bodyPr>
          <a:lstStyle/>
          <a:p>
            <a:pPr marL="0"/>
            <a:r>
              <a:rPr lang="en-GB" sz="2500" dirty="0"/>
              <a:t>400µg vs. 200µg sublingual misoprostol</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92163613"/>
              </p:ext>
            </p:extLst>
          </p:nvPr>
        </p:nvGraphicFramePr>
        <p:xfrm>
          <a:off x="641183" y="1623070"/>
          <a:ext cx="7886703" cy="3169920"/>
        </p:xfrm>
        <a:graphic>
          <a:graphicData uri="http://schemas.openxmlformats.org/drawingml/2006/table">
            <a:tbl>
              <a:tblPr firstRow="1" bandRow="1">
                <a:tableStyleId>{5C22544A-7EE6-4342-B048-85BDC9FD1C3A}</a:tableStyleId>
              </a:tblPr>
              <a:tblGrid>
                <a:gridCol w="5686425">
                  <a:extLst>
                    <a:ext uri="{9D8B030D-6E8A-4147-A177-3AD203B41FA5}">
                      <a16:colId xmlns:a16="http://schemas.microsoft.com/office/drawing/2014/main" val="20000"/>
                    </a:ext>
                  </a:extLst>
                </a:gridCol>
                <a:gridCol w="2200278">
                  <a:extLst>
                    <a:ext uri="{9D8B030D-6E8A-4147-A177-3AD203B41FA5}">
                      <a16:colId xmlns:a16="http://schemas.microsoft.com/office/drawing/2014/main" val="20001"/>
                    </a:ext>
                  </a:extLst>
                </a:gridCol>
              </a:tblGrid>
              <a:tr h="293717">
                <a:tc>
                  <a:txBody>
                    <a:bodyPr/>
                    <a:lstStyle/>
                    <a:p>
                      <a:r>
                        <a:rPr lang="en-GB" sz="2000" dirty="0"/>
                        <a:t>Outcome</a:t>
                      </a:r>
                    </a:p>
                  </a:txBody>
                  <a:tcPr/>
                </a:tc>
                <a:tc>
                  <a:txBody>
                    <a:bodyPr/>
                    <a:lstStyle/>
                    <a:p>
                      <a:r>
                        <a:rPr lang="en-GB" sz="2000" dirty="0"/>
                        <a:t>Favours</a:t>
                      </a:r>
                    </a:p>
                  </a:txBody>
                  <a:tcPr/>
                </a:tc>
                <a:extLst>
                  <a:ext uri="{0D108BD9-81ED-4DB2-BD59-A6C34878D82A}">
                    <a16:rowId xmlns:a16="http://schemas.microsoft.com/office/drawing/2014/main" val="10000"/>
                  </a:ext>
                </a:extLst>
              </a:tr>
              <a:tr h="295644">
                <a:tc>
                  <a:txBody>
                    <a:bodyPr/>
                    <a:lstStyle/>
                    <a:p>
                      <a:r>
                        <a:rPr lang="en-GB" sz="2000" dirty="0">
                          <a:solidFill>
                            <a:schemeClr val="tx1"/>
                          </a:solidFill>
                        </a:rPr>
                        <a:t>Incomplete abortion</a:t>
                      </a:r>
                    </a:p>
                  </a:txBody>
                  <a:tcPr/>
                </a:tc>
                <a:tc>
                  <a:txBody>
                    <a:bodyPr/>
                    <a:lstStyle/>
                    <a:p>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1"/>
                  </a:ext>
                </a:extLst>
              </a:tr>
              <a:tr h="244607">
                <a:tc>
                  <a:txBody>
                    <a:bodyPr/>
                    <a:lstStyle/>
                    <a:p>
                      <a:r>
                        <a:rPr lang="en-GB" sz="2000" dirty="0">
                          <a:solidFill>
                            <a:schemeClr val="tx1"/>
                          </a:solidFill>
                        </a:rPr>
                        <a:t>Uterine perforation</a:t>
                      </a:r>
                    </a:p>
                  </a:txBody>
                  <a:tcPr/>
                </a:tc>
                <a:tc>
                  <a:txBody>
                    <a:bodyPr/>
                    <a:lstStyle/>
                    <a:p>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2"/>
                  </a:ext>
                </a:extLst>
              </a:tr>
              <a:tr h="244607">
                <a:tc>
                  <a:txBody>
                    <a:bodyPr/>
                    <a:lstStyle/>
                    <a:p>
                      <a:r>
                        <a:rPr lang="en-GB" sz="2000" dirty="0">
                          <a:solidFill>
                            <a:schemeClr val="tx1"/>
                          </a:solidFill>
                        </a:rPr>
                        <a:t>Pre-operative pain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3"/>
                  </a:ext>
                </a:extLst>
              </a:tr>
              <a:tr h="244607">
                <a:tc>
                  <a:txBody>
                    <a:bodyPr/>
                    <a:lstStyle/>
                    <a:p>
                      <a:r>
                        <a:rPr lang="en-GB" sz="2000" dirty="0">
                          <a:solidFill>
                            <a:schemeClr val="tx1"/>
                          </a:solidFill>
                        </a:rPr>
                        <a:t>Pre-operative expulsion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4"/>
                  </a:ext>
                </a:extLst>
              </a:tr>
              <a:tr h="244607">
                <a:tc>
                  <a:txBody>
                    <a:bodyPr/>
                    <a:lstStyle/>
                    <a:p>
                      <a:r>
                        <a:rPr lang="en-GB" sz="2000" dirty="0">
                          <a:solidFill>
                            <a:schemeClr val="tx1"/>
                          </a:solidFill>
                        </a:rPr>
                        <a:t>Pre-operative bleeding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 difference</a:t>
                      </a:r>
                    </a:p>
                  </a:txBody>
                  <a:tcPr>
                    <a:solidFill>
                      <a:srgbClr val="FFC000"/>
                    </a:solidFill>
                  </a:tcPr>
                </a:tc>
                <a:extLst>
                  <a:ext uri="{0D108BD9-81ED-4DB2-BD59-A6C34878D82A}">
                    <a16:rowId xmlns:a16="http://schemas.microsoft.com/office/drawing/2014/main" val="10005"/>
                  </a:ext>
                </a:extLst>
              </a:tr>
              <a:tr h="244607">
                <a:tc>
                  <a:txBody>
                    <a:bodyPr/>
                    <a:lstStyle/>
                    <a:p>
                      <a:r>
                        <a:rPr lang="en-GB" sz="2000" dirty="0">
                          <a:solidFill>
                            <a:schemeClr val="tx1"/>
                          </a:solidFill>
                        </a:rPr>
                        <a:t>Cervical</a:t>
                      </a:r>
                      <a:r>
                        <a:rPr lang="en-GB" sz="2000" baseline="0" dirty="0">
                          <a:solidFill>
                            <a:schemeClr val="tx1"/>
                          </a:solidFill>
                        </a:rPr>
                        <a:t> trauma</a:t>
                      </a:r>
                      <a:endParaRPr lang="en-GB" sz="2000" dirty="0">
                        <a:solidFill>
                          <a:schemeClr val="tx1"/>
                        </a:solidFill>
                      </a:endParaRPr>
                    </a:p>
                  </a:txBody>
                  <a:tcPr/>
                </a:tc>
                <a:tc>
                  <a:txBody>
                    <a:bodyPr/>
                    <a:lstStyle/>
                    <a:p>
                      <a:r>
                        <a:rPr lang="en-GB" sz="2000" dirty="0">
                          <a:solidFill>
                            <a:schemeClr val="tx1"/>
                          </a:solidFill>
                        </a:rPr>
                        <a:t>No evidence</a:t>
                      </a:r>
                    </a:p>
                  </a:txBody>
                  <a:tcPr>
                    <a:solidFill>
                      <a:srgbClr val="FF0000"/>
                    </a:solidFill>
                  </a:tcPr>
                </a:tc>
                <a:extLst>
                  <a:ext uri="{0D108BD9-81ED-4DB2-BD59-A6C34878D82A}">
                    <a16:rowId xmlns:a16="http://schemas.microsoft.com/office/drawing/2014/main" val="10006"/>
                  </a:ext>
                </a:extLst>
              </a:tr>
              <a:tr h="244607">
                <a:tc>
                  <a:txBody>
                    <a:bodyPr/>
                    <a:lstStyle/>
                    <a:p>
                      <a:r>
                        <a:rPr lang="en-GB" sz="2000" dirty="0">
                          <a:solidFill>
                            <a:schemeClr val="tx1"/>
                          </a:solidFill>
                        </a:rPr>
                        <a:t>Ease of dilation/</a:t>
                      </a:r>
                      <a:r>
                        <a:rPr lang="en-GB" sz="2000" baseline="0" dirty="0">
                          <a:solidFill>
                            <a:schemeClr val="tx1"/>
                          </a:solidFill>
                        </a:rPr>
                        <a:t> force required to dilate cervix</a:t>
                      </a:r>
                      <a:endParaRPr lang="en-GB" sz="20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chemeClr val="tx1"/>
                          </a:solidFill>
                        </a:rPr>
                        <a:t>No</a:t>
                      </a:r>
                      <a:r>
                        <a:rPr lang="en-GB" sz="2000" baseline="0" dirty="0">
                          <a:solidFill>
                            <a:schemeClr val="tx1"/>
                          </a:solidFill>
                        </a:rPr>
                        <a:t> evidence</a:t>
                      </a:r>
                      <a:endParaRPr lang="en-GB" sz="2000" dirty="0">
                        <a:solidFill>
                          <a:schemeClr val="tx1"/>
                        </a:solidFill>
                      </a:endParaRPr>
                    </a:p>
                  </a:txBody>
                  <a:tcPr>
                    <a:solidFill>
                      <a:srgbClr val="FF0000"/>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223223981"/>
      </p:ext>
    </p:extLst>
  </p:cSld>
  <p:clrMapOvr>
    <a:masterClrMapping/>
  </p:clrMapOvr>
</p:sld>
</file>

<file path=ppt/theme/theme1.xml><?xml version="1.0" encoding="utf-8"?>
<a:theme xmlns:a="http://schemas.openxmlformats.org/drawingml/2006/main" name="Office Theme">
  <a:themeElements>
    <a:clrScheme name="RCOG NGA">
      <a:dk1>
        <a:srgbClr val="333333"/>
      </a:dk1>
      <a:lt1>
        <a:sysClr val="window" lastClr="FFFFFF"/>
      </a:lt1>
      <a:dk2>
        <a:srgbClr val="4D4D4D"/>
      </a:dk2>
      <a:lt2>
        <a:srgbClr val="E7E6E6"/>
      </a:lt2>
      <a:accent1>
        <a:srgbClr val="8EB8C9"/>
      </a:accent1>
      <a:accent2>
        <a:srgbClr val="FFCE00"/>
      </a:accent2>
      <a:accent3>
        <a:srgbClr val="5B9BD5"/>
      </a:accent3>
      <a:accent4>
        <a:srgbClr val="FFC000"/>
      </a:accent4>
      <a:accent5>
        <a:srgbClr val="FFC000"/>
      </a:accent5>
      <a:accent6>
        <a:srgbClr val="5B9BD5"/>
      </a:accent6>
      <a:hlink>
        <a:srgbClr val="5B9BD5"/>
      </a:hlink>
      <a:folHlink>
        <a:srgbClr val="44546A"/>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COG NGA.potx" id="{0C61DC81-9145-4263-819E-55F2D15AB445}" vid="{4553F4C2-27BE-4174-8E5E-5BA11B859EA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679A06047688844A0B7DB9282232EA1" ma:contentTypeVersion="9" ma:contentTypeDescription="Create a new document." ma:contentTypeScope="" ma:versionID="b7d83e3641352e5dc306be8a0ac0d88b">
  <xsd:schema xmlns:xsd="http://www.w3.org/2001/XMLSchema" xmlns:xs="http://www.w3.org/2001/XMLSchema" xmlns:p="http://schemas.microsoft.com/office/2006/metadata/properties" xmlns:ns2="d9993663-5705-4d25-a4ee-eec0a4acabe5" xmlns:ns3="c9f032c1-e223-4c38-ab65-db5049232575" targetNamespace="http://schemas.microsoft.com/office/2006/metadata/properties" ma:root="true" ma:fieldsID="03a496aca23a6684bf3108dcfce3e04b" ns2:_="" ns3:_="">
    <xsd:import namespace="d9993663-5705-4d25-a4ee-eec0a4acabe5"/>
    <xsd:import namespace="c9f032c1-e223-4c38-ab65-db504923257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993663-5705-4d25-a4ee-eec0a4acabe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9f032c1-e223-4c38-ab65-db5049232575"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333F86E-38E9-46C5-8864-F47A2A4BD916}">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FB34F9F6-0181-480E-A8A8-9C9F02364E41}">
  <ds:schemaRefs>
    <ds:schemaRef ds:uri="http://schemas.microsoft.com/sharepoint/v3/contenttype/forms"/>
  </ds:schemaRefs>
</ds:datastoreItem>
</file>

<file path=customXml/itemProps3.xml><?xml version="1.0" encoding="utf-8"?>
<ds:datastoreItem xmlns:ds="http://schemas.openxmlformats.org/officeDocument/2006/customXml" ds:itemID="{FE87E361-2018-407F-ACB2-583E39313DE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993663-5705-4d25-a4ee-eec0a4acabe5"/>
    <ds:schemaRef ds:uri="c9f032c1-e223-4c38-ab65-db504923257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NGA powerpoint template</Template>
  <TotalTime>2214</TotalTime>
  <Words>2640</Words>
  <Application>Microsoft Office PowerPoint</Application>
  <PresentationFormat>On-screen Show (4:3)</PresentationFormat>
  <Paragraphs>614</Paragraphs>
  <Slides>43</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43</vt:i4>
      </vt:variant>
    </vt:vector>
  </HeadingPairs>
  <TitlesOfParts>
    <vt:vector size="46" baseType="lpstr">
      <vt:lpstr>Arial</vt:lpstr>
      <vt:lpstr>Calibri</vt:lpstr>
      <vt:lpstr>Office Theme</vt:lpstr>
      <vt:lpstr>Cervical priming  Patricia A. Lohr Medical Director, British Pregnancy Advisory Service  Treasurer, British Society of Abortion Care Providers NICE Guideline Committee Member</vt:lpstr>
      <vt:lpstr>The views expressed in this presentation are those of the authors and not necessarily those of NICE.  Guideline is available from: https://www.nice.org.uk/guidance/NG140 </vt:lpstr>
      <vt:lpstr>Optimal cervical priming regimen before surgical abortion to 13+6 weeks’ gestation?   Kelly Williams</vt:lpstr>
      <vt:lpstr>Summary of Protocol (2.6)</vt:lpstr>
      <vt:lpstr>Summary of Protocol (2.6)</vt:lpstr>
      <vt:lpstr>PRISMA Study Flow Diagram</vt:lpstr>
      <vt:lpstr> (Misoprostol) vs. Placebo/no agent</vt:lpstr>
      <vt:lpstr>Mifepristone vs. Misoprostol</vt:lpstr>
      <vt:lpstr>400µg vs. 200µg sublingual misoprostol</vt:lpstr>
      <vt:lpstr>24hr vs. 48hr mifepristone</vt:lpstr>
      <vt:lpstr>Sublingual vs. vaginal misoprostol</vt:lpstr>
      <vt:lpstr> 1hr vs. 3hr vaginal misoprostol</vt:lpstr>
      <vt:lpstr> 1hr vs. 3hr sublingual misoprostol</vt:lpstr>
      <vt:lpstr> 2hr vs. 3hr sublingual misoprostol</vt:lpstr>
      <vt:lpstr>Overall Summary of Significant Findings</vt:lpstr>
      <vt:lpstr>Overall summary (significant): Misoprostol vs. placebo/no agent</vt:lpstr>
      <vt:lpstr>Overall summary (significant): Priming agent A vs. priming agent B</vt:lpstr>
      <vt:lpstr>Recommendations up to and including 13+6 weeks’ gestation</vt:lpstr>
      <vt:lpstr>Rationale</vt:lpstr>
      <vt:lpstr>Optimal cervical priming regimen before surgical abortion between 14+0 and 24+0 weeks’ gestation?  Laura O’Shea </vt:lpstr>
      <vt:lpstr>Summary of Protocol (2.7)</vt:lpstr>
      <vt:lpstr>Summary of Protocol (2.7)</vt:lpstr>
      <vt:lpstr>PRISMA Study Flow Diagram</vt:lpstr>
      <vt:lpstr>Summary:  Osmotic dilators (± placebo) vs. misoprostol</vt:lpstr>
      <vt:lpstr> Osmotic dilators vs. mifepristone</vt:lpstr>
      <vt:lpstr>Osmotic dilators + buccal misoprostol vs. osmotic dilators (± placebo)</vt:lpstr>
      <vt:lpstr>Osmotic dilators + mifepristone vs. osmotic dilators</vt:lpstr>
      <vt:lpstr>Sublingual misoprostol + mifepristone vs. sublingual misoprostol</vt:lpstr>
      <vt:lpstr>Vaginal misoprostol + mifepristone vs. vaginal misoprostol</vt:lpstr>
      <vt:lpstr>Osmotic dilators + buccal misoprostol + mifepristone vs. osmotic dilators + buccal misoprostol (± placebo)</vt:lpstr>
      <vt:lpstr>Osmotic dilators + buccal misoprostol + mifepristone vs. buccal misoprostol + mifepristone</vt:lpstr>
      <vt:lpstr>Osmotic dilators + buccal misoprostol + placebo vs. buccal misoprostol + mifepristone</vt:lpstr>
      <vt:lpstr>Osmotic dilators + buccal misoprostol vs. osmotic dilators + mifepristone</vt:lpstr>
      <vt:lpstr>Overnight vs. same-day osmotic dilators</vt:lpstr>
      <vt:lpstr>Sublingual misoprostol + mifepristone vs. vaginal misoprostol + mifepristone</vt:lpstr>
      <vt:lpstr>Sublingual vs. vaginal misoprostol</vt:lpstr>
      <vt:lpstr>Overall summary of significant findings</vt:lpstr>
      <vt:lpstr>Overall summary: Significant findings</vt:lpstr>
      <vt:lpstr>Recommendations</vt:lpstr>
      <vt:lpstr>Recommendations</vt:lpstr>
      <vt:lpstr>Rationale</vt:lpstr>
      <vt:lpstr>Rationale</vt:lpstr>
      <vt:lpstr>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Kelly Williams</dc:creator>
  <cp:lastModifiedBy>Audio Visual</cp:lastModifiedBy>
  <cp:revision>349</cp:revision>
  <cp:lastPrinted>2018-01-22T09:36:10Z</cp:lastPrinted>
  <dcterms:created xsi:type="dcterms:W3CDTF">2017-11-27T10:12:17Z</dcterms:created>
  <dcterms:modified xsi:type="dcterms:W3CDTF">2019-10-16T07:47:48Z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0x0101001679A06047688844A0B7DB9282232EA1</vt:lpwstr>
  </property>
</Properties>
</file>